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7" r:id="rId1"/>
  </p:sldMasterIdLst>
  <p:notesMasterIdLst>
    <p:notesMasterId r:id="rId21"/>
  </p:notesMasterIdLst>
  <p:sldIdLst>
    <p:sldId id="261" r:id="rId2"/>
    <p:sldId id="286" r:id="rId3"/>
    <p:sldId id="288" r:id="rId4"/>
    <p:sldId id="289" r:id="rId5"/>
    <p:sldId id="320" r:id="rId6"/>
    <p:sldId id="324" r:id="rId7"/>
    <p:sldId id="322" r:id="rId8"/>
    <p:sldId id="301" r:id="rId9"/>
    <p:sldId id="323" r:id="rId10"/>
    <p:sldId id="303" r:id="rId11"/>
    <p:sldId id="292" r:id="rId12"/>
    <p:sldId id="305" r:id="rId13"/>
    <p:sldId id="307" r:id="rId14"/>
    <p:sldId id="318" r:id="rId15"/>
    <p:sldId id="308" r:id="rId16"/>
    <p:sldId id="319" r:id="rId17"/>
    <p:sldId id="310" r:id="rId18"/>
    <p:sldId id="316" r:id="rId19"/>
    <p:sldId id="315" r:id="rId20"/>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B87"/>
    <a:srgbClr val="FF095B"/>
    <a:srgbClr val="F7FFFF"/>
    <a:srgbClr val="FF6699"/>
    <a:srgbClr val="D9FFFF"/>
    <a:srgbClr val="DDFFFF"/>
    <a:srgbClr val="E1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75" autoAdjust="0"/>
    <p:restoredTop sz="94660"/>
  </p:normalViewPr>
  <p:slideViewPr>
    <p:cSldViewPr>
      <p:cViewPr varScale="1">
        <p:scale>
          <a:sx n="116" d="100"/>
          <a:sy n="116" d="100"/>
        </p:scale>
        <p:origin x="126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B4B832-7AE0-4551-97B2-82C85C9C7939}" type="doc">
      <dgm:prSet loTypeId="urn:microsoft.com/office/officeart/2005/8/layout/hChevron3" loCatId="process" qsTypeId="urn:microsoft.com/office/officeart/2005/8/quickstyle/simple1" qsCatId="simple" csTypeId="urn:microsoft.com/office/officeart/2005/8/colors/accent3_5" csCatId="accent3" phldr="1"/>
      <dgm:spPr/>
    </dgm:pt>
    <dgm:pt modelId="{F12144E9-CEC2-46D2-81AD-0A5491F44DE2}">
      <dgm:prSet phldrT="[テキスト]" custT="1"/>
      <dgm:spPr/>
      <dgm:t>
        <a:bodyPr/>
        <a:lstStyle/>
        <a:p>
          <a:r>
            <a:rPr kumimoji="1" lang="ja-JP" altLang="en-US" sz="1400" dirty="0" smtClean="0">
              <a:solidFill>
                <a:schemeClr val="accent5">
                  <a:lumMod val="50000"/>
                </a:schemeClr>
              </a:solidFill>
              <a:latin typeface="メイリオ" panose="020B0604030504040204" pitchFamily="50" charset="-128"/>
              <a:ea typeface="メイリオ" panose="020B0604030504040204" pitchFamily="50" charset="-128"/>
            </a:rPr>
            <a:t>生活リズムを作る時期</a:t>
          </a:r>
          <a:endParaRPr kumimoji="1" lang="ja-JP" altLang="en-US" sz="1400" dirty="0">
            <a:solidFill>
              <a:schemeClr val="accent5">
                <a:lumMod val="50000"/>
              </a:schemeClr>
            </a:solidFill>
            <a:latin typeface="メイリオ" panose="020B0604030504040204" pitchFamily="50" charset="-128"/>
            <a:ea typeface="メイリオ" panose="020B0604030504040204" pitchFamily="50" charset="-128"/>
          </a:endParaRPr>
        </a:p>
      </dgm:t>
    </dgm:pt>
    <dgm:pt modelId="{D3517032-421F-4ABB-8C00-C391D414C4D3}" type="parTrans" cxnId="{3683929E-9C67-4E33-8B96-2358590E6003}">
      <dgm:prSet/>
      <dgm:spPr/>
      <dgm:t>
        <a:bodyPr/>
        <a:lstStyle/>
        <a:p>
          <a:endParaRPr kumimoji="1" lang="ja-JP" altLang="en-US" sz="1400">
            <a:solidFill>
              <a:schemeClr val="accent5">
                <a:lumMod val="50000"/>
              </a:schemeClr>
            </a:solidFill>
            <a:latin typeface="メイリオ" panose="020B0604030504040204" pitchFamily="50" charset="-128"/>
            <a:ea typeface="メイリオ" panose="020B0604030504040204" pitchFamily="50" charset="-128"/>
          </a:endParaRPr>
        </a:p>
      </dgm:t>
    </dgm:pt>
    <dgm:pt modelId="{976DC5C6-394D-472F-AE20-20B2153E510A}" type="sibTrans" cxnId="{3683929E-9C67-4E33-8B96-2358590E6003}">
      <dgm:prSet/>
      <dgm:spPr/>
      <dgm:t>
        <a:bodyPr/>
        <a:lstStyle/>
        <a:p>
          <a:endParaRPr kumimoji="1" lang="ja-JP" altLang="en-US" sz="1400">
            <a:solidFill>
              <a:schemeClr val="accent5">
                <a:lumMod val="50000"/>
              </a:schemeClr>
            </a:solidFill>
            <a:latin typeface="メイリオ" panose="020B0604030504040204" pitchFamily="50" charset="-128"/>
            <a:ea typeface="メイリオ" panose="020B0604030504040204" pitchFamily="50" charset="-128"/>
          </a:endParaRPr>
        </a:p>
      </dgm:t>
    </dgm:pt>
    <dgm:pt modelId="{C940CD38-232C-492B-88A7-B211667A79DF}">
      <dgm:prSet phldrT="[テキスト]" custT="1"/>
      <dgm:spPr/>
      <dgm:t>
        <a:bodyPr/>
        <a:lstStyle/>
        <a:p>
          <a:r>
            <a:rPr kumimoji="1" lang="ja-JP" altLang="en-US" sz="1400" dirty="0" smtClean="0">
              <a:solidFill>
                <a:schemeClr val="accent5">
                  <a:lumMod val="50000"/>
                </a:schemeClr>
              </a:solidFill>
              <a:latin typeface="メイリオ" panose="020B0604030504040204" pitchFamily="50" charset="-128"/>
              <a:ea typeface="メイリオ" panose="020B0604030504040204" pitchFamily="50" charset="-128"/>
            </a:rPr>
            <a:t>職業リハビリテーションの時期</a:t>
          </a:r>
          <a:endParaRPr kumimoji="1" lang="ja-JP" altLang="en-US" sz="1400" dirty="0">
            <a:solidFill>
              <a:schemeClr val="accent5">
                <a:lumMod val="50000"/>
              </a:schemeClr>
            </a:solidFill>
            <a:latin typeface="メイリオ" panose="020B0604030504040204" pitchFamily="50" charset="-128"/>
            <a:ea typeface="メイリオ" panose="020B0604030504040204" pitchFamily="50" charset="-128"/>
          </a:endParaRPr>
        </a:p>
      </dgm:t>
    </dgm:pt>
    <dgm:pt modelId="{AD6CA774-E63B-4D93-BCD7-17929F5AEC29}" type="parTrans" cxnId="{B6D4CCE2-9D9A-4205-8BE8-DAFC1C202A63}">
      <dgm:prSet/>
      <dgm:spPr/>
      <dgm:t>
        <a:bodyPr/>
        <a:lstStyle/>
        <a:p>
          <a:endParaRPr kumimoji="1" lang="ja-JP" altLang="en-US" sz="1400">
            <a:solidFill>
              <a:schemeClr val="accent5">
                <a:lumMod val="50000"/>
              </a:schemeClr>
            </a:solidFill>
            <a:latin typeface="メイリオ" panose="020B0604030504040204" pitchFamily="50" charset="-128"/>
            <a:ea typeface="メイリオ" panose="020B0604030504040204" pitchFamily="50" charset="-128"/>
          </a:endParaRPr>
        </a:p>
      </dgm:t>
    </dgm:pt>
    <dgm:pt modelId="{B2A0C6BC-40A6-4AF4-AD95-CE29F8C5FA2F}" type="sibTrans" cxnId="{B6D4CCE2-9D9A-4205-8BE8-DAFC1C202A63}">
      <dgm:prSet/>
      <dgm:spPr/>
      <dgm:t>
        <a:bodyPr/>
        <a:lstStyle/>
        <a:p>
          <a:endParaRPr kumimoji="1" lang="ja-JP" altLang="en-US" sz="1400">
            <a:solidFill>
              <a:schemeClr val="accent5">
                <a:lumMod val="50000"/>
              </a:schemeClr>
            </a:solidFill>
            <a:latin typeface="メイリオ" panose="020B0604030504040204" pitchFamily="50" charset="-128"/>
            <a:ea typeface="メイリオ" panose="020B0604030504040204" pitchFamily="50" charset="-128"/>
          </a:endParaRPr>
        </a:p>
      </dgm:t>
    </dgm:pt>
    <dgm:pt modelId="{B0FB4BE3-4E4E-4D5A-AFB0-B1589EC6E6A2}" type="pres">
      <dgm:prSet presAssocID="{08B4B832-7AE0-4551-97B2-82C85C9C7939}" presName="Name0" presStyleCnt="0">
        <dgm:presLayoutVars>
          <dgm:dir/>
          <dgm:resizeHandles val="exact"/>
        </dgm:presLayoutVars>
      </dgm:prSet>
      <dgm:spPr/>
    </dgm:pt>
    <dgm:pt modelId="{DD59F67B-F486-4823-BF61-CBCE1B628E99}" type="pres">
      <dgm:prSet presAssocID="{F12144E9-CEC2-46D2-81AD-0A5491F44DE2}" presName="parTxOnly" presStyleLbl="node1" presStyleIdx="0" presStyleCnt="2" custLinFactNeighborX="31338" custLinFactNeighborY="-1857">
        <dgm:presLayoutVars>
          <dgm:bulletEnabled val="1"/>
        </dgm:presLayoutVars>
      </dgm:prSet>
      <dgm:spPr/>
      <dgm:t>
        <a:bodyPr/>
        <a:lstStyle/>
        <a:p>
          <a:endParaRPr kumimoji="1" lang="ja-JP" altLang="en-US"/>
        </a:p>
      </dgm:t>
    </dgm:pt>
    <dgm:pt modelId="{E380CA84-41AC-40E7-8C59-F4F52099E834}" type="pres">
      <dgm:prSet presAssocID="{976DC5C6-394D-472F-AE20-20B2153E510A}" presName="parSpace" presStyleCnt="0"/>
      <dgm:spPr/>
    </dgm:pt>
    <dgm:pt modelId="{E83DFFA4-D89B-4B03-B9BA-F2364A0B5F33}" type="pres">
      <dgm:prSet presAssocID="{C940CD38-232C-492B-88A7-B211667A79DF}" presName="parTxOnly" presStyleLbl="node1" presStyleIdx="1" presStyleCnt="2" custScaleX="181869" custLinFactNeighborY="-14476">
        <dgm:presLayoutVars>
          <dgm:bulletEnabled val="1"/>
        </dgm:presLayoutVars>
      </dgm:prSet>
      <dgm:spPr/>
      <dgm:t>
        <a:bodyPr/>
        <a:lstStyle/>
        <a:p>
          <a:endParaRPr kumimoji="1" lang="ja-JP" altLang="en-US"/>
        </a:p>
      </dgm:t>
    </dgm:pt>
  </dgm:ptLst>
  <dgm:cxnLst>
    <dgm:cxn modelId="{E82C4163-C48A-4C0D-A446-D88B9189EB09}" type="presOf" srcId="{08B4B832-7AE0-4551-97B2-82C85C9C7939}" destId="{B0FB4BE3-4E4E-4D5A-AFB0-B1589EC6E6A2}" srcOrd="0" destOrd="0" presId="urn:microsoft.com/office/officeart/2005/8/layout/hChevron3"/>
    <dgm:cxn modelId="{3683929E-9C67-4E33-8B96-2358590E6003}" srcId="{08B4B832-7AE0-4551-97B2-82C85C9C7939}" destId="{F12144E9-CEC2-46D2-81AD-0A5491F44DE2}" srcOrd="0" destOrd="0" parTransId="{D3517032-421F-4ABB-8C00-C391D414C4D3}" sibTransId="{976DC5C6-394D-472F-AE20-20B2153E510A}"/>
    <dgm:cxn modelId="{84512F8E-5414-4C2E-9C6D-B91831E73057}" type="presOf" srcId="{F12144E9-CEC2-46D2-81AD-0A5491F44DE2}" destId="{DD59F67B-F486-4823-BF61-CBCE1B628E99}" srcOrd="0" destOrd="0" presId="urn:microsoft.com/office/officeart/2005/8/layout/hChevron3"/>
    <dgm:cxn modelId="{B6D4CCE2-9D9A-4205-8BE8-DAFC1C202A63}" srcId="{08B4B832-7AE0-4551-97B2-82C85C9C7939}" destId="{C940CD38-232C-492B-88A7-B211667A79DF}" srcOrd="1" destOrd="0" parTransId="{AD6CA774-E63B-4D93-BCD7-17929F5AEC29}" sibTransId="{B2A0C6BC-40A6-4AF4-AD95-CE29F8C5FA2F}"/>
    <dgm:cxn modelId="{20734419-FBA9-4884-B3FC-9BA206BCDDF9}" type="presOf" srcId="{C940CD38-232C-492B-88A7-B211667A79DF}" destId="{E83DFFA4-D89B-4B03-B9BA-F2364A0B5F33}" srcOrd="0" destOrd="0" presId="urn:microsoft.com/office/officeart/2005/8/layout/hChevron3"/>
    <dgm:cxn modelId="{4772B271-8517-4A79-B978-C1D4C4132ECF}" type="presParOf" srcId="{B0FB4BE3-4E4E-4D5A-AFB0-B1589EC6E6A2}" destId="{DD59F67B-F486-4823-BF61-CBCE1B628E99}" srcOrd="0" destOrd="0" presId="urn:microsoft.com/office/officeart/2005/8/layout/hChevron3"/>
    <dgm:cxn modelId="{2B02351E-EB13-47F4-AB50-BB15C64E45AF}" type="presParOf" srcId="{B0FB4BE3-4E4E-4D5A-AFB0-B1589EC6E6A2}" destId="{E380CA84-41AC-40E7-8C59-F4F52099E834}" srcOrd="1" destOrd="0" presId="urn:microsoft.com/office/officeart/2005/8/layout/hChevron3"/>
    <dgm:cxn modelId="{D8D58FA6-BCAF-45FE-9BCA-C23CA2F554E6}" type="presParOf" srcId="{B0FB4BE3-4E4E-4D5A-AFB0-B1589EC6E6A2}" destId="{E83DFFA4-D89B-4B03-B9BA-F2364A0B5F33}" srcOrd="2" destOrd="0" presId="urn:microsoft.com/office/officeart/2005/8/layout/hChevron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B4B832-7AE0-4551-97B2-82C85C9C7939}" type="doc">
      <dgm:prSet loTypeId="urn:microsoft.com/office/officeart/2005/8/layout/hChevron3" loCatId="process" qsTypeId="urn:microsoft.com/office/officeart/2005/8/quickstyle/simple1" qsCatId="simple" csTypeId="urn:microsoft.com/office/officeart/2005/8/colors/accent3_5" csCatId="accent3" phldr="1"/>
      <dgm:spPr/>
    </dgm:pt>
    <dgm:pt modelId="{F12144E9-CEC2-46D2-81AD-0A5491F44DE2}">
      <dgm:prSet phldrT="[テキスト]" custT="1"/>
      <dgm:spPr/>
      <dgm:t>
        <a:bodyPr/>
        <a:lstStyle/>
        <a:p>
          <a:r>
            <a:rPr kumimoji="1" lang="ja-JP" altLang="en-US" sz="1400" dirty="0" smtClean="0">
              <a:solidFill>
                <a:schemeClr val="accent5">
                  <a:lumMod val="50000"/>
                </a:schemeClr>
              </a:solidFill>
              <a:latin typeface="メイリオ" panose="020B0604030504040204" pitchFamily="50" charset="-128"/>
              <a:ea typeface="メイリオ" panose="020B0604030504040204" pitchFamily="50" charset="-128"/>
            </a:rPr>
            <a:t>生活リズムを作る時期</a:t>
          </a:r>
          <a:endParaRPr kumimoji="1" lang="ja-JP" altLang="en-US" sz="1400" dirty="0">
            <a:solidFill>
              <a:schemeClr val="accent5">
                <a:lumMod val="50000"/>
              </a:schemeClr>
            </a:solidFill>
            <a:latin typeface="メイリオ" panose="020B0604030504040204" pitchFamily="50" charset="-128"/>
            <a:ea typeface="メイリオ" panose="020B0604030504040204" pitchFamily="50" charset="-128"/>
          </a:endParaRPr>
        </a:p>
      </dgm:t>
    </dgm:pt>
    <dgm:pt modelId="{D3517032-421F-4ABB-8C00-C391D414C4D3}" type="parTrans" cxnId="{3683929E-9C67-4E33-8B96-2358590E6003}">
      <dgm:prSet/>
      <dgm:spPr/>
      <dgm:t>
        <a:bodyPr/>
        <a:lstStyle/>
        <a:p>
          <a:endParaRPr kumimoji="1" lang="ja-JP" altLang="en-US" sz="1400">
            <a:solidFill>
              <a:schemeClr val="accent1">
                <a:lumMod val="50000"/>
              </a:schemeClr>
            </a:solidFill>
            <a:latin typeface="メイリオ" panose="020B0604030504040204" pitchFamily="50" charset="-128"/>
            <a:ea typeface="メイリオ" panose="020B0604030504040204" pitchFamily="50" charset="-128"/>
          </a:endParaRPr>
        </a:p>
      </dgm:t>
    </dgm:pt>
    <dgm:pt modelId="{976DC5C6-394D-472F-AE20-20B2153E510A}" type="sibTrans" cxnId="{3683929E-9C67-4E33-8B96-2358590E6003}">
      <dgm:prSet/>
      <dgm:spPr/>
      <dgm:t>
        <a:bodyPr/>
        <a:lstStyle/>
        <a:p>
          <a:endParaRPr kumimoji="1" lang="ja-JP" altLang="en-US" sz="1400">
            <a:solidFill>
              <a:schemeClr val="accent1">
                <a:lumMod val="50000"/>
              </a:schemeClr>
            </a:solidFill>
            <a:latin typeface="メイリオ" panose="020B0604030504040204" pitchFamily="50" charset="-128"/>
            <a:ea typeface="メイリオ" panose="020B0604030504040204" pitchFamily="50" charset="-128"/>
          </a:endParaRPr>
        </a:p>
      </dgm:t>
    </dgm:pt>
    <dgm:pt modelId="{C940CD38-232C-492B-88A7-B211667A79DF}">
      <dgm:prSet phldrT="[テキスト]" custT="1"/>
      <dgm:spPr/>
      <dgm:t>
        <a:bodyPr/>
        <a:lstStyle/>
        <a:p>
          <a:r>
            <a:rPr kumimoji="1" lang="ja-JP" altLang="en-US" sz="1400" dirty="0" smtClean="0">
              <a:solidFill>
                <a:schemeClr val="accent1">
                  <a:lumMod val="50000"/>
                </a:schemeClr>
              </a:solidFill>
              <a:latin typeface="メイリオ" panose="020B0604030504040204" pitchFamily="50" charset="-128"/>
              <a:ea typeface="メイリオ" panose="020B0604030504040204" pitchFamily="50" charset="-128"/>
            </a:rPr>
            <a:t>職業リハビリテーションの時期</a:t>
          </a:r>
          <a:endParaRPr kumimoji="1" lang="ja-JP" altLang="en-US" sz="1400" dirty="0">
            <a:solidFill>
              <a:schemeClr val="accent1">
                <a:lumMod val="50000"/>
              </a:schemeClr>
            </a:solidFill>
            <a:latin typeface="メイリオ" panose="020B0604030504040204" pitchFamily="50" charset="-128"/>
            <a:ea typeface="メイリオ" panose="020B0604030504040204" pitchFamily="50" charset="-128"/>
          </a:endParaRPr>
        </a:p>
      </dgm:t>
    </dgm:pt>
    <dgm:pt modelId="{AD6CA774-E63B-4D93-BCD7-17929F5AEC29}" type="parTrans" cxnId="{B6D4CCE2-9D9A-4205-8BE8-DAFC1C202A63}">
      <dgm:prSet/>
      <dgm:spPr/>
      <dgm:t>
        <a:bodyPr/>
        <a:lstStyle/>
        <a:p>
          <a:endParaRPr kumimoji="1" lang="ja-JP" altLang="en-US" sz="1400">
            <a:solidFill>
              <a:schemeClr val="accent1">
                <a:lumMod val="50000"/>
              </a:schemeClr>
            </a:solidFill>
            <a:latin typeface="メイリオ" panose="020B0604030504040204" pitchFamily="50" charset="-128"/>
            <a:ea typeface="メイリオ" panose="020B0604030504040204" pitchFamily="50" charset="-128"/>
          </a:endParaRPr>
        </a:p>
      </dgm:t>
    </dgm:pt>
    <dgm:pt modelId="{B2A0C6BC-40A6-4AF4-AD95-CE29F8C5FA2F}" type="sibTrans" cxnId="{B6D4CCE2-9D9A-4205-8BE8-DAFC1C202A63}">
      <dgm:prSet/>
      <dgm:spPr/>
      <dgm:t>
        <a:bodyPr/>
        <a:lstStyle/>
        <a:p>
          <a:endParaRPr kumimoji="1" lang="ja-JP" altLang="en-US" sz="1400">
            <a:solidFill>
              <a:schemeClr val="accent1">
                <a:lumMod val="50000"/>
              </a:schemeClr>
            </a:solidFill>
            <a:latin typeface="メイリオ" panose="020B0604030504040204" pitchFamily="50" charset="-128"/>
            <a:ea typeface="メイリオ" panose="020B0604030504040204" pitchFamily="50" charset="-128"/>
          </a:endParaRPr>
        </a:p>
      </dgm:t>
    </dgm:pt>
    <dgm:pt modelId="{B0FB4BE3-4E4E-4D5A-AFB0-B1589EC6E6A2}" type="pres">
      <dgm:prSet presAssocID="{08B4B832-7AE0-4551-97B2-82C85C9C7939}" presName="Name0" presStyleCnt="0">
        <dgm:presLayoutVars>
          <dgm:dir/>
          <dgm:resizeHandles val="exact"/>
        </dgm:presLayoutVars>
      </dgm:prSet>
      <dgm:spPr/>
    </dgm:pt>
    <dgm:pt modelId="{DD59F67B-F486-4823-BF61-CBCE1B628E99}" type="pres">
      <dgm:prSet presAssocID="{F12144E9-CEC2-46D2-81AD-0A5491F44DE2}" presName="parTxOnly" presStyleLbl="node1" presStyleIdx="0" presStyleCnt="2" custScaleX="90496" custLinFactNeighborY="-14476">
        <dgm:presLayoutVars>
          <dgm:bulletEnabled val="1"/>
        </dgm:presLayoutVars>
      </dgm:prSet>
      <dgm:spPr/>
      <dgm:t>
        <a:bodyPr/>
        <a:lstStyle/>
        <a:p>
          <a:endParaRPr kumimoji="1" lang="ja-JP" altLang="en-US"/>
        </a:p>
      </dgm:t>
    </dgm:pt>
    <dgm:pt modelId="{E380CA84-41AC-40E7-8C59-F4F52099E834}" type="pres">
      <dgm:prSet presAssocID="{976DC5C6-394D-472F-AE20-20B2153E510A}" presName="parSpace" presStyleCnt="0"/>
      <dgm:spPr/>
    </dgm:pt>
    <dgm:pt modelId="{E83DFFA4-D89B-4B03-B9BA-F2364A0B5F33}" type="pres">
      <dgm:prSet presAssocID="{C940CD38-232C-492B-88A7-B211667A79DF}" presName="parTxOnly" presStyleLbl="node1" presStyleIdx="1" presStyleCnt="2" custScaleX="181869" custLinFactNeighborY="-14476">
        <dgm:presLayoutVars>
          <dgm:bulletEnabled val="1"/>
        </dgm:presLayoutVars>
      </dgm:prSet>
      <dgm:spPr/>
      <dgm:t>
        <a:bodyPr/>
        <a:lstStyle/>
        <a:p>
          <a:endParaRPr kumimoji="1" lang="ja-JP" altLang="en-US"/>
        </a:p>
      </dgm:t>
    </dgm:pt>
  </dgm:ptLst>
  <dgm:cxnLst>
    <dgm:cxn modelId="{0A68E1E9-A62E-43DE-AE96-5FB8173FB85B}" type="presOf" srcId="{C940CD38-232C-492B-88A7-B211667A79DF}" destId="{E83DFFA4-D89B-4B03-B9BA-F2364A0B5F33}" srcOrd="0" destOrd="0" presId="urn:microsoft.com/office/officeart/2005/8/layout/hChevron3"/>
    <dgm:cxn modelId="{3683929E-9C67-4E33-8B96-2358590E6003}" srcId="{08B4B832-7AE0-4551-97B2-82C85C9C7939}" destId="{F12144E9-CEC2-46D2-81AD-0A5491F44DE2}" srcOrd="0" destOrd="0" parTransId="{D3517032-421F-4ABB-8C00-C391D414C4D3}" sibTransId="{976DC5C6-394D-472F-AE20-20B2153E510A}"/>
    <dgm:cxn modelId="{D800F890-093A-4D96-AA05-A8EEDC3CF34A}" type="presOf" srcId="{F12144E9-CEC2-46D2-81AD-0A5491F44DE2}" destId="{DD59F67B-F486-4823-BF61-CBCE1B628E99}" srcOrd="0" destOrd="0" presId="urn:microsoft.com/office/officeart/2005/8/layout/hChevron3"/>
    <dgm:cxn modelId="{B6D4CCE2-9D9A-4205-8BE8-DAFC1C202A63}" srcId="{08B4B832-7AE0-4551-97B2-82C85C9C7939}" destId="{C940CD38-232C-492B-88A7-B211667A79DF}" srcOrd="1" destOrd="0" parTransId="{AD6CA774-E63B-4D93-BCD7-17929F5AEC29}" sibTransId="{B2A0C6BC-40A6-4AF4-AD95-CE29F8C5FA2F}"/>
    <dgm:cxn modelId="{7219A767-02D5-46E6-9216-0DA3E76AD32D}" type="presOf" srcId="{08B4B832-7AE0-4551-97B2-82C85C9C7939}" destId="{B0FB4BE3-4E4E-4D5A-AFB0-B1589EC6E6A2}" srcOrd="0" destOrd="0" presId="urn:microsoft.com/office/officeart/2005/8/layout/hChevron3"/>
    <dgm:cxn modelId="{6A055E5D-9C3F-4423-AF08-6DDA6CE3EDF3}" type="presParOf" srcId="{B0FB4BE3-4E4E-4D5A-AFB0-B1589EC6E6A2}" destId="{DD59F67B-F486-4823-BF61-CBCE1B628E99}" srcOrd="0" destOrd="0" presId="urn:microsoft.com/office/officeart/2005/8/layout/hChevron3"/>
    <dgm:cxn modelId="{9AF55BC7-9630-45FA-8011-372B9B5A88FA}" type="presParOf" srcId="{B0FB4BE3-4E4E-4D5A-AFB0-B1589EC6E6A2}" destId="{E380CA84-41AC-40E7-8C59-F4F52099E834}" srcOrd="1" destOrd="0" presId="urn:microsoft.com/office/officeart/2005/8/layout/hChevron3"/>
    <dgm:cxn modelId="{E2351B61-7D0A-49BC-8AD6-9D8E70C56E63}" type="presParOf" srcId="{B0FB4BE3-4E4E-4D5A-AFB0-B1589EC6E6A2}" destId="{E83DFFA4-D89B-4B03-B9BA-F2364A0B5F33}" srcOrd="2" destOrd="0" presId="urn:microsoft.com/office/officeart/2005/8/layout/hChevron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B4B832-7AE0-4551-97B2-82C85C9C7939}" type="doc">
      <dgm:prSet loTypeId="urn:microsoft.com/office/officeart/2005/8/layout/hChevron3" loCatId="process" qsTypeId="urn:microsoft.com/office/officeart/2005/8/quickstyle/simple1" qsCatId="simple" csTypeId="urn:microsoft.com/office/officeart/2005/8/colors/accent6_5" csCatId="accent6" phldr="1"/>
      <dgm:spPr/>
    </dgm:pt>
    <dgm:pt modelId="{F12144E9-CEC2-46D2-81AD-0A5491F44DE2}">
      <dgm:prSet phldrT="[テキスト]" custT="1"/>
      <dgm:spPr/>
      <dgm:t>
        <a:bodyPr/>
        <a:lstStyle/>
        <a:p>
          <a:r>
            <a:rPr kumimoji="1" lang="ja-JP" altLang="en-US" sz="1400" dirty="0" smtClean="0"/>
            <a:t>概ね１ヶ月程度</a:t>
          </a:r>
          <a:endParaRPr kumimoji="1" lang="ja-JP" altLang="en-US" sz="1400" dirty="0"/>
        </a:p>
      </dgm:t>
    </dgm:pt>
    <dgm:pt modelId="{D3517032-421F-4ABB-8C00-C391D414C4D3}" type="parTrans" cxnId="{3683929E-9C67-4E33-8B96-2358590E6003}">
      <dgm:prSet/>
      <dgm:spPr/>
      <dgm:t>
        <a:bodyPr/>
        <a:lstStyle/>
        <a:p>
          <a:endParaRPr kumimoji="1" lang="ja-JP" altLang="en-US" sz="1400"/>
        </a:p>
      </dgm:t>
    </dgm:pt>
    <dgm:pt modelId="{976DC5C6-394D-472F-AE20-20B2153E510A}" type="sibTrans" cxnId="{3683929E-9C67-4E33-8B96-2358590E6003}">
      <dgm:prSet/>
      <dgm:spPr/>
      <dgm:t>
        <a:bodyPr/>
        <a:lstStyle/>
        <a:p>
          <a:endParaRPr kumimoji="1" lang="ja-JP" altLang="en-US" sz="1400"/>
        </a:p>
      </dgm:t>
    </dgm:pt>
    <dgm:pt modelId="{47C8C43B-4AF2-4B19-8088-0BC42865ABF8}">
      <dgm:prSet custT="1"/>
      <dgm:spPr/>
      <dgm:t>
        <a:bodyPr/>
        <a:lstStyle/>
        <a:p>
          <a:r>
            <a:rPr kumimoji="1" lang="ja-JP" altLang="en-US" sz="1400" dirty="0" smtClean="0">
              <a:solidFill>
                <a:schemeClr val="accent6">
                  <a:lumMod val="50000"/>
                </a:schemeClr>
              </a:solidFill>
            </a:rPr>
            <a:t>標準利用期間は３ヶ月程度</a:t>
          </a:r>
          <a:endParaRPr kumimoji="1" lang="en-US" altLang="ja-JP" sz="1400" dirty="0" smtClean="0">
            <a:solidFill>
              <a:schemeClr val="accent6">
                <a:lumMod val="50000"/>
              </a:schemeClr>
            </a:solidFill>
          </a:endParaRPr>
        </a:p>
      </dgm:t>
    </dgm:pt>
    <dgm:pt modelId="{4ED0C9E7-8EF4-45D8-AA65-2DEECCF58FCA}" type="parTrans" cxnId="{3BF4253F-2380-4D7D-BE72-8C8362B83717}">
      <dgm:prSet/>
      <dgm:spPr/>
      <dgm:t>
        <a:bodyPr/>
        <a:lstStyle/>
        <a:p>
          <a:endParaRPr kumimoji="1" lang="ja-JP" altLang="en-US"/>
        </a:p>
      </dgm:t>
    </dgm:pt>
    <dgm:pt modelId="{5431A744-BD8B-4AD5-BE23-DE1592A39F07}" type="sibTrans" cxnId="{3BF4253F-2380-4D7D-BE72-8C8362B83717}">
      <dgm:prSet/>
      <dgm:spPr/>
      <dgm:t>
        <a:bodyPr/>
        <a:lstStyle/>
        <a:p>
          <a:endParaRPr kumimoji="1" lang="ja-JP" altLang="en-US"/>
        </a:p>
      </dgm:t>
    </dgm:pt>
    <dgm:pt modelId="{B0FB4BE3-4E4E-4D5A-AFB0-B1589EC6E6A2}" type="pres">
      <dgm:prSet presAssocID="{08B4B832-7AE0-4551-97B2-82C85C9C7939}" presName="Name0" presStyleCnt="0">
        <dgm:presLayoutVars>
          <dgm:dir/>
          <dgm:resizeHandles val="exact"/>
        </dgm:presLayoutVars>
      </dgm:prSet>
      <dgm:spPr/>
    </dgm:pt>
    <dgm:pt modelId="{DD59F67B-F486-4823-BF61-CBCE1B628E99}" type="pres">
      <dgm:prSet presAssocID="{F12144E9-CEC2-46D2-81AD-0A5491F44DE2}" presName="parTxOnly" presStyleLbl="node1" presStyleIdx="0" presStyleCnt="2" custScaleX="76954" custLinFactNeighborY="-14476">
        <dgm:presLayoutVars>
          <dgm:bulletEnabled val="1"/>
        </dgm:presLayoutVars>
      </dgm:prSet>
      <dgm:spPr/>
      <dgm:t>
        <a:bodyPr/>
        <a:lstStyle/>
        <a:p>
          <a:endParaRPr kumimoji="1" lang="ja-JP" altLang="en-US"/>
        </a:p>
      </dgm:t>
    </dgm:pt>
    <dgm:pt modelId="{E380CA84-41AC-40E7-8C59-F4F52099E834}" type="pres">
      <dgm:prSet presAssocID="{976DC5C6-394D-472F-AE20-20B2153E510A}" presName="parSpace" presStyleCnt="0"/>
      <dgm:spPr/>
    </dgm:pt>
    <dgm:pt modelId="{DE4F42E6-6269-43C4-B7EF-CE371101186B}" type="pres">
      <dgm:prSet presAssocID="{47C8C43B-4AF2-4B19-8088-0BC42865ABF8}" presName="parTxOnly" presStyleLbl="node1" presStyleIdx="1" presStyleCnt="2">
        <dgm:presLayoutVars>
          <dgm:bulletEnabled val="1"/>
        </dgm:presLayoutVars>
      </dgm:prSet>
      <dgm:spPr/>
      <dgm:t>
        <a:bodyPr/>
        <a:lstStyle/>
        <a:p>
          <a:endParaRPr kumimoji="1" lang="ja-JP" altLang="en-US"/>
        </a:p>
      </dgm:t>
    </dgm:pt>
  </dgm:ptLst>
  <dgm:cxnLst>
    <dgm:cxn modelId="{1B481806-41A3-4BEB-8A3F-9CB6B8F31B65}" type="presOf" srcId="{08B4B832-7AE0-4551-97B2-82C85C9C7939}" destId="{B0FB4BE3-4E4E-4D5A-AFB0-B1589EC6E6A2}" srcOrd="0" destOrd="0" presId="urn:microsoft.com/office/officeart/2005/8/layout/hChevron3"/>
    <dgm:cxn modelId="{3683929E-9C67-4E33-8B96-2358590E6003}" srcId="{08B4B832-7AE0-4551-97B2-82C85C9C7939}" destId="{F12144E9-CEC2-46D2-81AD-0A5491F44DE2}" srcOrd="0" destOrd="0" parTransId="{D3517032-421F-4ABB-8C00-C391D414C4D3}" sibTransId="{976DC5C6-394D-472F-AE20-20B2153E510A}"/>
    <dgm:cxn modelId="{B80FE4A3-F687-4059-A9B7-B5B08C9D5F39}" type="presOf" srcId="{47C8C43B-4AF2-4B19-8088-0BC42865ABF8}" destId="{DE4F42E6-6269-43C4-B7EF-CE371101186B}" srcOrd="0" destOrd="0" presId="urn:microsoft.com/office/officeart/2005/8/layout/hChevron3"/>
    <dgm:cxn modelId="{3BF4253F-2380-4D7D-BE72-8C8362B83717}" srcId="{08B4B832-7AE0-4551-97B2-82C85C9C7939}" destId="{47C8C43B-4AF2-4B19-8088-0BC42865ABF8}" srcOrd="1" destOrd="0" parTransId="{4ED0C9E7-8EF4-45D8-AA65-2DEECCF58FCA}" sibTransId="{5431A744-BD8B-4AD5-BE23-DE1592A39F07}"/>
    <dgm:cxn modelId="{DDCA7B9F-3A91-4B83-8DDE-D262FC81B49B}" type="presOf" srcId="{F12144E9-CEC2-46D2-81AD-0A5491F44DE2}" destId="{DD59F67B-F486-4823-BF61-CBCE1B628E99}" srcOrd="0" destOrd="0" presId="urn:microsoft.com/office/officeart/2005/8/layout/hChevron3"/>
    <dgm:cxn modelId="{F0EC83E3-25F2-430D-8CBD-7D3080A52095}" type="presParOf" srcId="{B0FB4BE3-4E4E-4D5A-AFB0-B1589EC6E6A2}" destId="{DD59F67B-F486-4823-BF61-CBCE1B628E99}" srcOrd="0" destOrd="0" presId="urn:microsoft.com/office/officeart/2005/8/layout/hChevron3"/>
    <dgm:cxn modelId="{214CBD2B-C047-47AF-A70A-E2A5AEEF8B0E}" type="presParOf" srcId="{B0FB4BE3-4E4E-4D5A-AFB0-B1589EC6E6A2}" destId="{E380CA84-41AC-40E7-8C59-F4F52099E834}" srcOrd="1" destOrd="0" presId="urn:microsoft.com/office/officeart/2005/8/layout/hChevron3"/>
    <dgm:cxn modelId="{172811B6-46C0-47C9-9A93-591851D5372E}" type="presParOf" srcId="{B0FB4BE3-4E4E-4D5A-AFB0-B1589EC6E6A2}" destId="{DE4F42E6-6269-43C4-B7EF-CE371101186B}" srcOrd="2" destOrd="0" presId="urn:microsoft.com/office/officeart/2005/8/layout/hChevron3"/>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9F67B-F486-4823-BF61-CBCE1B628E99}">
      <dsp:nvSpPr>
        <dsp:cNvPr id="0" name=""/>
        <dsp:cNvSpPr/>
      </dsp:nvSpPr>
      <dsp:spPr>
        <a:xfrm>
          <a:off x="183059" y="0"/>
          <a:ext cx="2915244" cy="553421"/>
        </a:xfrm>
        <a:prstGeom prst="homePlate">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5">
                  <a:lumMod val="50000"/>
                </a:schemeClr>
              </a:solidFill>
              <a:latin typeface="メイリオ" panose="020B0604030504040204" pitchFamily="50" charset="-128"/>
              <a:ea typeface="メイリオ" panose="020B0604030504040204" pitchFamily="50" charset="-128"/>
            </a:rPr>
            <a:t>生活リズムを作る時期</a:t>
          </a:r>
          <a:endParaRPr kumimoji="1" lang="ja-JP" altLang="en-US" sz="1400" kern="1200" dirty="0">
            <a:solidFill>
              <a:schemeClr val="accent5">
                <a:lumMod val="50000"/>
              </a:schemeClr>
            </a:solidFill>
            <a:latin typeface="メイリオ" panose="020B0604030504040204" pitchFamily="50" charset="-128"/>
            <a:ea typeface="メイリオ" panose="020B0604030504040204" pitchFamily="50" charset="-128"/>
          </a:endParaRPr>
        </a:p>
      </dsp:txBody>
      <dsp:txXfrm>
        <a:off x="183059" y="0"/>
        <a:ext cx="2776889" cy="553421"/>
      </dsp:txXfrm>
    </dsp:sp>
    <dsp:sp modelId="{E83DFFA4-D89B-4B03-B9BA-F2364A0B5F33}">
      <dsp:nvSpPr>
        <dsp:cNvPr id="0" name=""/>
        <dsp:cNvSpPr/>
      </dsp:nvSpPr>
      <dsp:spPr>
        <a:xfrm>
          <a:off x="2332539" y="0"/>
          <a:ext cx="5301925" cy="553421"/>
        </a:xfrm>
        <a:prstGeom prst="chevron">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5">
                  <a:lumMod val="50000"/>
                </a:schemeClr>
              </a:solidFill>
              <a:latin typeface="メイリオ" panose="020B0604030504040204" pitchFamily="50" charset="-128"/>
              <a:ea typeface="メイリオ" panose="020B0604030504040204" pitchFamily="50" charset="-128"/>
            </a:rPr>
            <a:t>職業リハビリテーションの時期</a:t>
          </a:r>
          <a:endParaRPr kumimoji="1" lang="ja-JP" altLang="en-US" sz="1400" kern="1200" dirty="0">
            <a:solidFill>
              <a:schemeClr val="accent5">
                <a:lumMod val="50000"/>
              </a:schemeClr>
            </a:solidFill>
            <a:latin typeface="メイリオ" panose="020B0604030504040204" pitchFamily="50" charset="-128"/>
            <a:ea typeface="メイリオ" panose="020B0604030504040204" pitchFamily="50" charset="-128"/>
          </a:endParaRPr>
        </a:p>
      </dsp:txBody>
      <dsp:txXfrm>
        <a:off x="2609250" y="0"/>
        <a:ext cx="4748504" cy="5534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9F67B-F486-4823-BF61-CBCE1B628E99}">
      <dsp:nvSpPr>
        <dsp:cNvPr id="0" name=""/>
        <dsp:cNvSpPr/>
      </dsp:nvSpPr>
      <dsp:spPr>
        <a:xfrm>
          <a:off x="2297" y="0"/>
          <a:ext cx="2554678" cy="546715"/>
        </a:xfrm>
        <a:prstGeom prst="homePlate">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5">
                  <a:lumMod val="50000"/>
                </a:schemeClr>
              </a:solidFill>
              <a:latin typeface="メイリオ" panose="020B0604030504040204" pitchFamily="50" charset="-128"/>
              <a:ea typeface="メイリオ" panose="020B0604030504040204" pitchFamily="50" charset="-128"/>
            </a:rPr>
            <a:t>生活リズムを作る時期</a:t>
          </a:r>
          <a:endParaRPr kumimoji="1" lang="ja-JP" altLang="en-US" sz="1400" kern="1200" dirty="0">
            <a:solidFill>
              <a:schemeClr val="accent5">
                <a:lumMod val="50000"/>
              </a:schemeClr>
            </a:solidFill>
            <a:latin typeface="メイリオ" panose="020B0604030504040204" pitchFamily="50" charset="-128"/>
            <a:ea typeface="メイリオ" panose="020B0604030504040204" pitchFamily="50" charset="-128"/>
          </a:endParaRPr>
        </a:p>
      </dsp:txBody>
      <dsp:txXfrm>
        <a:off x="2297" y="0"/>
        <a:ext cx="2417999" cy="546715"/>
      </dsp:txXfrm>
    </dsp:sp>
    <dsp:sp modelId="{E83DFFA4-D89B-4B03-B9BA-F2364A0B5F33}">
      <dsp:nvSpPr>
        <dsp:cNvPr id="0" name=""/>
        <dsp:cNvSpPr/>
      </dsp:nvSpPr>
      <dsp:spPr>
        <a:xfrm>
          <a:off x="1992380" y="0"/>
          <a:ext cx="5134114" cy="546715"/>
        </a:xfrm>
        <a:prstGeom prst="chevron">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1">
                  <a:lumMod val="50000"/>
                </a:schemeClr>
              </a:solidFill>
              <a:latin typeface="メイリオ" panose="020B0604030504040204" pitchFamily="50" charset="-128"/>
              <a:ea typeface="メイリオ" panose="020B0604030504040204" pitchFamily="50" charset="-128"/>
            </a:rPr>
            <a:t>職業リハビリテーションの時期</a:t>
          </a:r>
          <a:endParaRPr kumimoji="1" lang="ja-JP" altLang="en-US" sz="1400" kern="1200" dirty="0">
            <a:solidFill>
              <a:schemeClr val="accent1">
                <a:lumMod val="50000"/>
              </a:schemeClr>
            </a:solidFill>
            <a:latin typeface="メイリオ" panose="020B0604030504040204" pitchFamily="50" charset="-128"/>
            <a:ea typeface="メイリオ" panose="020B0604030504040204" pitchFamily="50" charset="-128"/>
          </a:endParaRPr>
        </a:p>
      </dsp:txBody>
      <dsp:txXfrm>
        <a:off x="2265738" y="0"/>
        <a:ext cx="4587399" cy="5467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9F67B-F486-4823-BF61-CBCE1B628E99}">
      <dsp:nvSpPr>
        <dsp:cNvPr id="0" name=""/>
        <dsp:cNvSpPr/>
      </dsp:nvSpPr>
      <dsp:spPr>
        <a:xfrm>
          <a:off x="2111" y="0"/>
          <a:ext cx="3210940" cy="637591"/>
        </a:xfrm>
        <a:prstGeom prst="homePlate">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kumimoji="1" lang="ja-JP" altLang="en-US" sz="1400" kern="1200" dirty="0" smtClean="0"/>
            <a:t>概ね１ヶ月程度</a:t>
          </a:r>
          <a:endParaRPr kumimoji="1" lang="ja-JP" altLang="en-US" sz="1400" kern="1200" dirty="0"/>
        </a:p>
      </dsp:txBody>
      <dsp:txXfrm>
        <a:off x="2111" y="0"/>
        <a:ext cx="3051542" cy="637591"/>
      </dsp:txXfrm>
    </dsp:sp>
    <dsp:sp modelId="{DE4F42E6-6269-43C4-B7EF-CE371101186B}">
      <dsp:nvSpPr>
        <dsp:cNvPr id="0" name=""/>
        <dsp:cNvSpPr/>
      </dsp:nvSpPr>
      <dsp:spPr>
        <a:xfrm>
          <a:off x="2378542" y="0"/>
          <a:ext cx="4172544" cy="637591"/>
        </a:xfrm>
        <a:prstGeom prst="chevron">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6">
                  <a:lumMod val="50000"/>
                </a:schemeClr>
              </a:solidFill>
            </a:rPr>
            <a:t>標準利用期間は３ヶ月程度</a:t>
          </a:r>
          <a:endParaRPr kumimoji="1" lang="en-US" altLang="ja-JP" sz="1400" kern="1200" dirty="0" smtClean="0">
            <a:solidFill>
              <a:schemeClr val="accent6">
                <a:lumMod val="50000"/>
              </a:schemeClr>
            </a:solidFill>
          </a:endParaRPr>
        </a:p>
      </dsp:txBody>
      <dsp:txXfrm>
        <a:off x="2697338" y="0"/>
        <a:ext cx="3534953" cy="63759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0343" tIns="45171" rIns="90343" bIns="45171"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0343" tIns="45171" rIns="90343" bIns="45171" rtlCol="0"/>
          <a:lstStyle>
            <a:lvl1pPr algn="r" eaLnBrk="1" fontAlgn="auto" hangingPunct="1">
              <a:spcBef>
                <a:spcPts val="0"/>
              </a:spcBef>
              <a:spcAft>
                <a:spcPts val="0"/>
              </a:spcAft>
              <a:defRPr sz="1200">
                <a:latin typeface="+mn-lt"/>
                <a:ea typeface="+mn-ea"/>
              </a:defRPr>
            </a:lvl1pPr>
          </a:lstStyle>
          <a:p>
            <a:pPr>
              <a:defRPr/>
            </a:pPr>
            <a:fld id="{D1DE2FBC-02C3-4BD2-85DC-2D9B9425262D}" type="datetimeFigureOut">
              <a:rPr lang="ja-JP" altLang="en-US"/>
              <a:pPr>
                <a:defRPr/>
              </a:pPr>
              <a:t>2021/10/26</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343" tIns="45171" rIns="90343" bIns="45171"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0343" tIns="45171" rIns="90343" bIns="45171"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90343" tIns="45171" rIns="90343" bIns="45171"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90343" tIns="45171" rIns="90343" bIns="45171"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EB509F6-8B78-443D-9206-26C2B9895610}" type="slidenum">
              <a:rPr lang="ja-JP" altLang="en-US"/>
              <a:pPr>
                <a:defRPr/>
              </a:pPr>
              <a:t>‹#›</a:t>
            </a:fld>
            <a:endParaRPr lang="ja-JP" altLang="en-US"/>
          </a:p>
        </p:txBody>
      </p:sp>
    </p:spTree>
    <p:extLst>
      <p:ext uri="{BB962C8B-B14F-4D97-AF65-F5344CB8AC3E}">
        <p14:creationId xmlns:p14="http://schemas.microsoft.com/office/powerpoint/2010/main" val="2371872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ea typeface="ＭＳ Ｐ明朝" panose="02020600040205080304" pitchFamily="18" charset="-128"/>
            </a:endParaRPr>
          </a:p>
        </p:txBody>
      </p:sp>
      <p:sp>
        <p:nvSpPr>
          <p:cNvPr id="512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67DF3B8D-DDBC-4D6D-867E-73F41B889DF0}" type="slidenum">
              <a:rPr lang="en-US" altLang="ja-JP" smtClean="0"/>
              <a:pPr>
                <a:spcBef>
                  <a:spcPct val="0"/>
                </a:spcBef>
              </a:pPr>
              <a:t>2</a:t>
            </a:fld>
            <a:endParaRPr lang="en-US" altLang="ja-JP" smtClean="0"/>
          </a:p>
        </p:txBody>
      </p:sp>
    </p:spTree>
    <p:extLst>
      <p:ext uri="{BB962C8B-B14F-4D97-AF65-F5344CB8AC3E}">
        <p14:creationId xmlns:p14="http://schemas.microsoft.com/office/powerpoint/2010/main" val="664004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CB995EC-4683-435E-8ABD-D0DF46CC754B}" type="slidenum">
              <a:rPr lang="en-US" altLang="ja-JP" smtClean="0">
                <a:latin typeface="Calibri" panose="020F0502020204030204" pitchFamily="34" charset="0"/>
              </a:rPr>
              <a:pPr/>
              <a:t>17</a:t>
            </a:fld>
            <a:endParaRPr lang="en-US" altLang="ja-JP" smtClean="0">
              <a:latin typeface="Calibri" panose="020F0502020204030204" pitchFamily="34"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p>
        </p:txBody>
      </p:sp>
    </p:spTree>
    <p:extLst>
      <p:ext uri="{BB962C8B-B14F-4D97-AF65-F5344CB8AC3E}">
        <p14:creationId xmlns:p14="http://schemas.microsoft.com/office/powerpoint/2010/main" val="2779453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06BB59E-CA92-4CB5-B0DF-F44474B7DCEE}" type="slidenum">
              <a:rPr lang="en-US" altLang="ja-JP" smtClean="0">
                <a:latin typeface="Calibri" panose="020F0502020204030204" pitchFamily="34" charset="0"/>
              </a:rPr>
              <a:pPr/>
              <a:t>18</a:t>
            </a:fld>
            <a:endParaRPr lang="en-US" altLang="ja-JP" smtClean="0">
              <a:latin typeface="Calibri" panose="020F0502020204030204" pitchFamily="34"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p>
        </p:txBody>
      </p:sp>
    </p:spTree>
    <p:extLst>
      <p:ext uri="{BB962C8B-B14F-4D97-AF65-F5344CB8AC3E}">
        <p14:creationId xmlns:p14="http://schemas.microsoft.com/office/powerpoint/2010/main" val="1934840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46EA321-7B66-4FE9-A9C6-A36A32B06FE6}" type="slidenum">
              <a:rPr lang="en-US" altLang="ja-JP" smtClean="0">
                <a:latin typeface="Calibri" panose="020F0502020204030204" pitchFamily="34" charset="0"/>
              </a:rPr>
              <a:pPr/>
              <a:t>19</a:t>
            </a:fld>
            <a:endParaRPr lang="en-US" altLang="ja-JP" smtClean="0">
              <a:latin typeface="Calibri" panose="020F0502020204030204" pitchFamily="34"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p:txBody>
          <a:bodyPr>
            <a:normAutofit/>
          </a:bodyPr>
          <a:lstStyle/>
          <a:p>
            <a:pPr eaLnBrk="1" hangingPunct="1">
              <a:defRPr/>
            </a:pPr>
            <a:endParaRPr lang="ja-JP" altLang="en-US" dirty="0"/>
          </a:p>
        </p:txBody>
      </p:sp>
    </p:spTree>
    <p:extLst>
      <p:ext uri="{BB962C8B-B14F-4D97-AF65-F5344CB8AC3E}">
        <p14:creationId xmlns:p14="http://schemas.microsoft.com/office/powerpoint/2010/main" val="1068878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ea typeface="ＭＳ Ｐ明朝" panose="02020600040205080304" pitchFamily="18" charset="-128"/>
            </a:endParaRPr>
          </a:p>
        </p:txBody>
      </p:sp>
      <p:sp>
        <p:nvSpPr>
          <p:cNvPr id="922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81E598A4-F330-47E9-8092-79E9F577FEA6}" type="slidenum">
              <a:rPr lang="en-US" altLang="ja-JP" smtClean="0"/>
              <a:pPr>
                <a:spcBef>
                  <a:spcPct val="0"/>
                </a:spcBef>
              </a:pPr>
              <a:t>5</a:t>
            </a:fld>
            <a:endParaRPr lang="en-US" altLang="ja-JP" smtClean="0"/>
          </a:p>
        </p:txBody>
      </p:sp>
    </p:spTree>
    <p:extLst>
      <p:ext uri="{BB962C8B-B14F-4D97-AF65-F5344CB8AC3E}">
        <p14:creationId xmlns:p14="http://schemas.microsoft.com/office/powerpoint/2010/main" val="438985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ea typeface="ＭＳ Ｐ明朝" panose="02020600040205080304" pitchFamily="18" charset="-128"/>
            </a:endParaRPr>
          </a:p>
        </p:txBody>
      </p:sp>
      <p:sp>
        <p:nvSpPr>
          <p:cNvPr id="1126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2EDC165-9C02-4B10-AD84-D6A864D7E98A}" type="slidenum">
              <a:rPr lang="en-US" altLang="ja-JP" smtClean="0"/>
              <a:pPr>
                <a:spcBef>
                  <a:spcPct val="0"/>
                </a:spcBef>
              </a:pPr>
              <a:t>6</a:t>
            </a:fld>
            <a:endParaRPr lang="en-US" altLang="ja-JP" smtClean="0"/>
          </a:p>
        </p:txBody>
      </p:sp>
    </p:spTree>
    <p:extLst>
      <p:ext uri="{BB962C8B-B14F-4D97-AF65-F5344CB8AC3E}">
        <p14:creationId xmlns:p14="http://schemas.microsoft.com/office/powerpoint/2010/main" val="940293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ea typeface="ＭＳ Ｐ明朝" panose="02020600040205080304" pitchFamily="18" charset="-128"/>
            </a:endParaRPr>
          </a:p>
        </p:txBody>
      </p:sp>
      <p:sp>
        <p:nvSpPr>
          <p:cNvPr id="163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1641F37B-80E3-49B5-BBA9-EA31B20135FD}" type="slidenum">
              <a:rPr lang="en-US" altLang="ja-JP" smtClean="0"/>
              <a:pPr>
                <a:spcBef>
                  <a:spcPct val="0"/>
                </a:spcBef>
              </a:pPr>
              <a:t>10</a:t>
            </a:fld>
            <a:endParaRPr lang="en-US" altLang="ja-JP" smtClean="0"/>
          </a:p>
        </p:txBody>
      </p:sp>
    </p:spTree>
    <p:extLst>
      <p:ext uri="{BB962C8B-B14F-4D97-AF65-F5344CB8AC3E}">
        <p14:creationId xmlns:p14="http://schemas.microsoft.com/office/powerpoint/2010/main" val="2056860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ea typeface="ＭＳ Ｐ明朝" panose="02020600040205080304" pitchFamily="18" charset="-128"/>
            </a:endParaRPr>
          </a:p>
        </p:txBody>
      </p:sp>
      <p:sp>
        <p:nvSpPr>
          <p:cNvPr id="1843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D518E910-4257-450C-91FA-D10264DD7C4E}" type="slidenum">
              <a:rPr lang="en-US" altLang="ja-JP" smtClean="0"/>
              <a:pPr>
                <a:spcBef>
                  <a:spcPct val="0"/>
                </a:spcBef>
              </a:pPr>
              <a:t>11</a:t>
            </a:fld>
            <a:endParaRPr lang="en-US" altLang="ja-JP" smtClean="0"/>
          </a:p>
        </p:txBody>
      </p:sp>
    </p:spTree>
    <p:extLst>
      <p:ext uri="{BB962C8B-B14F-4D97-AF65-F5344CB8AC3E}">
        <p14:creationId xmlns:p14="http://schemas.microsoft.com/office/powerpoint/2010/main" val="3232191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ea typeface="ＭＳ Ｐ明朝" panose="02020600040205080304" pitchFamily="18" charset="-128"/>
            </a:endParaRPr>
          </a:p>
        </p:txBody>
      </p:sp>
      <p:sp>
        <p:nvSpPr>
          <p:cNvPr id="2048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7987EE2-977A-4D19-BE04-0011DDEE93BF}" type="slidenum">
              <a:rPr lang="en-US" altLang="ja-JP" smtClean="0"/>
              <a:pPr>
                <a:spcBef>
                  <a:spcPct val="0"/>
                </a:spcBef>
              </a:pPr>
              <a:t>12</a:t>
            </a:fld>
            <a:endParaRPr lang="en-US" altLang="ja-JP" smtClean="0"/>
          </a:p>
        </p:txBody>
      </p:sp>
    </p:spTree>
    <p:extLst>
      <p:ext uri="{BB962C8B-B14F-4D97-AF65-F5344CB8AC3E}">
        <p14:creationId xmlns:p14="http://schemas.microsoft.com/office/powerpoint/2010/main" val="1008277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ea typeface="ＭＳ Ｐ明朝" panose="02020600040205080304" pitchFamily="18" charset="-128"/>
            </a:endParaRPr>
          </a:p>
        </p:txBody>
      </p:sp>
      <p:sp>
        <p:nvSpPr>
          <p:cNvPr id="2253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D112E7DA-294A-4416-866B-45A5A8A09030}" type="slidenum">
              <a:rPr lang="en-US" altLang="ja-JP" smtClean="0"/>
              <a:pPr>
                <a:spcBef>
                  <a:spcPct val="0"/>
                </a:spcBef>
              </a:pPr>
              <a:t>13</a:t>
            </a:fld>
            <a:endParaRPr lang="en-US" altLang="ja-JP" smtClean="0"/>
          </a:p>
        </p:txBody>
      </p:sp>
    </p:spTree>
    <p:extLst>
      <p:ext uri="{BB962C8B-B14F-4D97-AF65-F5344CB8AC3E}">
        <p14:creationId xmlns:p14="http://schemas.microsoft.com/office/powerpoint/2010/main" val="1314735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D8CB118-BD33-48A5-892E-5768CEF36B0E}" type="slidenum">
              <a:rPr lang="en-US" altLang="ja-JP" smtClean="0">
                <a:latin typeface="Calibri" panose="020F0502020204030204" pitchFamily="34" charset="0"/>
              </a:rPr>
              <a:pPr/>
              <a:t>15</a:t>
            </a:fld>
            <a:endParaRPr lang="en-US" altLang="ja-JP" smtClean="0">
              <a:latin typeface="Calibri" panose="020F0502020204030204" pitchFamily="34"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ja-JP"/>
          </a:p>
        </p:txBody>
      </p:sp>
    </p:spTree>
    <p:extLst>
      <p:ext uri="{BB962C8B-B14F-4D97-AF65-F5344CB8AC3E}">
        <p14:creationId xmlns:p14="http://schemas.microsoft.com/office/powerpoint/2010/main" val="2137810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0E20E73-4630-499E-8BC2-6E5F1A8B380A}" type="slidenum">
              <a:rPr lang="en-US" altLang="ja-JP" smtClean="0">
                <a:latin typeface="Calibri" panose="020F0502020204030204" pitchFamily="34" charset="0"/>
              </a:rPr>
              <a:pPr/>
              <a:t>16</a:t>
            </a:fld>
            <a:endParaRPr lang="en-US" altLang="ja-JP" smtClean="0">
              <a:latin typeface="Calibri" panose="020F0502020204030204" pitchFamily="34"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p:txBody>
          <a:bodyPr>
            <a:normAutofit/>
          </a:bodyPr>
          <a:lstStyle/>
          <a:p>
            <a:pPr eaLnBrk="1" hangingPunct="1">
              <a:lnSpc>
                <a:spcPct val="90000"/>
              </a:lnSpc>
              <a:defRPr/>
            </a:pPr>
            <a:endParaRPr lang="ja-JP" altLang="en-US" dirty="0"/>
          </a:p>
        </p:txBody>
      </p:sp>
    </p:spTree>
    <p:extLst>
      <p:ext uri="{BB962C8B-B14F-4D97-AF65-F5344CB8AC3E}">
        <p14:creationId xmlns:p14="http://schemas.microsoft.com/office/powerpoint/2010/main" val="3928778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3139D6A-56DC-4664-BCEE-E87D2FC309B9}" type="datetimeFigureOut">
              <a:rPr lang="ja-JP" altLang="en-US"/>
              <a:pPr>
                <a:defRPr/>
              </a:pPr>
              <a:t>2021/10/26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76E81D7-ED0B-4BF5-AC04-336506E233BC}" type="slidenum">
              <a:rPr lang="ja-JP" altLang="en-US"/>
              <a:pPr>
                <a:defRPr/>
              </a:pPr>
              <a:t>‹#›</a:t>
            </a:fld>
            <a:endParaRPr lang="ja-JP" altLang="en-US"/>
          </a:p>
        </p:txBody>
      </p:sp>
    </p:spTree>
    <p:extLst>
      <p:ext uri="{BB962C8B-B14F-4D97-AF65-F5344CB8AC3E}">
        <p14:creationId xmlns:p14="http://schemas.microsoft.com/office/powerpoint/2010/main" val="180847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89AADE4-0DC7-4AB7-9EBB-F34125F7E2D5}" type="datetimeFigureOut">
              <a:rPr lang="ja-JP" altLang="en-US"/>
              <a:pPr>
                <a:defRPr/>
              </a:pPr>
              <a:t>2021/10/26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58611F8-1F4A-46BB-A68C-EB857003BE47}" type="slidenum">
              <a:rPr lang="ja-JP" altLang="en-US"/>
              <a:pPr>
                <a:defRPr/>
              </a:pPr>
              <a:t>‹#›</a:t>
            </a:fld>
            <a:endParaRPr lang="ja-JP" altLang="en-US"/>
          </a:p>
        </p:txBody>
      </p:sp>
    </p:spTree>
    <p:extLst>
      <p:ext uri="{BB962C8B-B14F-4D97-AF65-F5344CB8AC3E}">
        <p14:creationId xmlns:p14="http://schemas.microsoft.com/office/powerpoint/2010/main" val="172752719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843A93E-4E61-4AE8-A3F7-EE35CA08A55C}" type="datetimeFigureOut">
              <a:rPr lang="ja-JP" altLang="en-US"/>
              <a:pPr>
                <a:defRPr/>
              </a:pPr>
              <a:t>2021/10/26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792F5C6-C828-4BA9-8473-3B8BB6E2B983}" type="slidenum">
              <a:rPr lang="ja-JP" altLang="en-US"/>
              <a:pPr>
                <a:defRPr/>
              </a:pPr>
              <a:t>‹#›</a:t>
            </a:fld>
            <a:endParaRPr lang="ja-JP" altLang="en-US"/>
          </a:p>
        </p:txBody>
      </p:sp>
    </p:spTree>
    <p:extLst>
      <p:ext uri="{BB962C8B-B14F-4D97-AF65-F5344CB8AC3E}">
        <p14:creationId xmlns:p14="http://schemas.microsoft.com/office/powerpoint/2010/main" val="201340946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DFEABF-4D10-4E98-B265-D7E5D226E737}" type="datetimeFigureOut">
              <a:rPr lang="ja-JP" altLang="en-US"/>
              <a:pPr>
                <a:defRPr/>
              </a:pPr>
              <a:t>2021/10/26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15B3C02-574F-452B-9A3F-F151B8C6174A}" type="slidenum">
              <a:rPr lang="ja-JP" altLang="en-US"/>
              <a:pPr>
                <a:defRPr/>
              </a:pPr>
              <a:t>‹#›</a:t>
            </a:fld>
            <a:endParaRPr lang="ja-JP" altLang="en-US"/>
          </a:p>
        </p:txBody>
      </p:sp>
    </p:spTree>
    <p:extLst>
      <p:ext uri="{BB962C8B-B14F-4D97-AF65-F5344CB8AC3E}">
        <p14:creationId xmlns:p14="http://schemas.microsoft.com/office/powerpoint/2010/main" val="400193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F8D71335-65E0-4618-B7A6-9DF9F71A668B}" type="datetimeFigureOut">
              <a:rPr lang="ja-JP" altLang="en-US"/>
              <a:pPr>
                <a:defRPr/>
              </a:pPr>
              <a:t>2021/10/26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8D0986F-268C-4922-B165-E3D6C1465349}" type="slidenum">
              <a:rPr lang="ja-JP" altLang="en-US"/>
              <a:pPr>
                <a:defRPr/>
              </a:pPr>
              <a:t>‹#›</a:t>
            </a:fld>
            <a:endParaRPr lang="ja-JP" altLang="en-US"/>
          </a:p>
        </p:txBody>
      </p:sp>
    </p:spTree>
    <p:extLst>
      <p:ext uri="{BB962C8B-B14F-4D97-AF65-F5344CB8AC3E}">
        <p14:creationId xmlns:p14="http://schemas.microsoft.com/office/powerpoint/2010/main" val="1335651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1C479178-1997-47A4-86C3-0B7A164FA19B}" type="datetimeFigureOut">
              <a:rPr lang="ja-JP" altLang="en-US"/>
              <a:pPr>
                <a:defRPr/>
              </a:pPr>
              <a:t>2021/10/26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AD427C4-0D10-4ABA-B898-C5E0EEB8ED2F}" type="slidenum">
              <a:rPr lang="ja-JP" altLang="en-US"/>
              <a:pPr>
                <a:defRPr/>
              </a:pPr>
              <a:t>‹#›</a:t>
            </a:fld>
            <a:endParaRPr lang="ja-JP" altLang="en-US"/>
          </a:p>
        </p:txBody>
      </p:sp>
    </p:spTree>
    <p:extLst>
      <p:ext uri="{BB962C8B-B14F-4D97-AF65-F5344CB8AC3E}">
        <p14:creationId xmlns:p14="http://schemas.microsoft.com/office/powerpoint/2010/main" val="426096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6C2C98EF-1729-4E2F-94D2-F7833A60B359}" type="datetimeFigureOut">
              <a:rPr lang="ja-JP" altLang="en-US"/>
              <a:pPr>
                <a:defRPr/>
              </a:pPr>
              <a:t>2021/10/26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467DB0A8-08B3-422C-AFBB-98ACDC6A81E7}" type="slidenum">
              <a:rPr lang="ja-JP" altLang="en-US"/>
              <a:pPr>
                <a:defRPr/>
              </a:pPr>
              <a:t>‹#›</a:t>
            </a:fld>
            <a:endParaRPr lang="ja-JP" altLang="en-US"/>
          </a:p>
        </p:txBody>
      </p:sp>
    </p:spTree>
    <p:extLst>
      <p:ext uri="{BB962C8B-B14F-4D97-AF65-F5344CB8AC3E}">
        <p14:creationId xmlns:p14="http://schemas.microsoft.com/office/powerpoint/2010/main" val="121763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817EBD4E-1B33-4CBD-96F5-50D69505C466}" type="datetimeFigureOut">
              <a:rPr lang="ja-JP" altLang="en-US"/>
              <a:pPr>
                <a:defRPr/>
              </a:pPr>
              <a:t>2021/10/26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9241690-0DB5-4C40-852C-FB34D9C40E69}" type="slidenum">
              <a:rPr lang="ja-JP" altLang="en-US"/>
              <a:pPr>
                <a:defRPr/>
              </a:pPr>
              <a:t>‹#›</a:t>
            </a:fld>
            <a:endParaRPr lang="ja-JP" altLang="en-US"/>
          </a:p>
        </p:txBody>
      </p:sp>
    </p:spTree>
    <p:extLst>
      <p:ext uri="{BB962C8B-B14F-4D97-AF65-F5344CB8AC3E}">
        <p14:creationId xmlns:p14="http://schemas.microsoft.com/office/powerpoint/2010/main" val="803156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55A33D5A-96F3-47DB-B297-B8854126E742}" type="datetimeFigureOut">
              <a:rPr lang="ja-JP" altLang="en-US"/>
              <a:pPr>
                <a:defRPr/>
              </a:pPr>
              <a:t>2021/10/26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D955AD27-E942-4C3D-A346-98AA7F2464B0}" type="slidenum">
              <a:rPr lang="ja-JP" altLang="en-US"/>
              <a:pPr>
                <a:defRPr/>
              </a:pPr>
              <a:t>‹#›</a:t>
            </a:fld>
            <a:endParaRPr lang="ja-JP" altLang="en-US"/>
          </a:p>
        </p:txBody>
      </p:sp>
    </p:spTree>
    <p:extLst>
      <p:ext uri="{BB962C8B-B14F-4D97-AF65-F5344CB8AC3E}">
        <p14:creationId xmlns:p14="http://schemas.microsoft.com/office/powerpoint/2010/main" val="1405239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AB6BBBD-EB1C-4B9F-B4AC-4813E5C15FF1}" type="datetimeFigureOut">
              <a:rPr lang="ja-JP" altLang="en-US"/>
              <a:pPr>
                <a:defRPr/>
              </a:pPr>
              <a:t>2021/10/26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FAAE9B4-A199-4485-8D01-E9DCBB93BBFE}" type="slidenum">
              <a:rPr lang="ja-JP" altLang="en-US"/>
              <a:pPr>
                <a:defRPr/>
              </a:pPr>
              <a:t>‹#›</a:t>
            </a:fld>
            <a:endParaRPr lang="ja-JP" altLang="en-US"/>
          </a:p>
        </p:txBody>
      </p:sp>
    </p:spTree>
    <p:extLst>
      <p:ext uri="{BB962C8B-B14F-4D97-AF65-F5344CB8AC3E}">
        <p14:creationId xmlns:p14="http://schemas.microsoft.com/office/powerpoint/2010/main" val="41133707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smtClean="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A5FDB87-3AD5-4982-84B1-F0AD9ED29728}" type="datetimeFigureOut">
              <a:rPr lang="ja-JP" altLang="en-US"/>
              <a:pPr>
                <a:defRPr/>
              </a:pPr>
              <a:t>2021/10/26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9FDD285-8CA9-45B6-BE72-FD9BE76AF12F}" type="slidenum">
              <a:rPr lang="ja-JP" altLang="en-US"/>
              <a:pPr>
                <a:defRPr/>
              </a:pPr>
              <a:t>‹#›</a:t>
            </a:fld>
            <a:endParaRPr lang="ja-JP" altLang="en-US"/>
          </a:p>
        </p:txBody>
      </p:sp>
    </p:spTree>
    <p:extLst>
      <p:ext uri="{BB962C8B-B14F-4D97-AF65-F5344CB8AC3E}">
        <p14:creationId xmlns:p14="http://schemas.microsoft.com/office/powerpoint/2010/main" val="8308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B249F63F-53A6-44C0-9B77-5E7D78893E36}" type="datetimeFigureOut">
              <a:rPr lang="ja-JP" altLang="en-US"/>
              <a:pPr>
                <a:defRPr/>
              </a:pPr>
              <a:t>2021/10/26</a:t>
            </a:fld>
            <a:endParaRPr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24F4095-30BD-457E-836A-2B355967FE1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sldNum="0" hdr="0" ftr="0" dt="0"/>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1"/>
          <p:cNvSpPr txBox="1">
            <a:spLocks noChangeArrowheads="1"/>
          </p:cNvSpPr>
          <p:nvPr/>
        </p:nvSpPr>
        <p:spPr bwMode="auto">
          <a:xfrm>
            <a:off x="395288" y="2782888"/>
            <a:ext cx="828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3600" dirty="0">
                <a:latin typeface="メイリオ" panose="020B0604030504040204" pitchFamily="50" charset="-128"/>
                <a:ea typeface="メイリオ" panose="020B0604030504040204" pitchFamily="50" charset="-128"/>
              </a:rPr>
              <a:t>リワーク（職場復帰）支援のご案内</a:t>
            </a:r>
            <a:endParaRPr lang="en-US" altLang="ja-JP" sz="3600" dirty="0">
              <a:latin typeface="メイリオ" panose="020B0604030504040204" pitchFamily="50" charset="-128"/>
              <a:ea typeface="メイリオ" panose="020B0604030504040204" pitchFamily="50" charset="-128"/>
            </a:endParaRPr>
          </a:p>
        </p:txBody>
      </p:sp>
      <p:pic>
        <p:nvPicPr>
          <p:cNvPr id="3075" name="Picture 4" descr="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5408613"/>
            <a:ext cx="8429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076" name="正方形/長方形 1"/>
          <p:cNvSpPr>
            <a:spLocks noChangeArrowheads="1"/>
          </p:cNvSpPr>
          <p:nvPr/>
        </p:nvSpPr>
        <p:spPr bwMode="auto">
          <a:xfrm>
            <a:off x="4464050" y="5426075"/>
            <a:ext cx="457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400" dirty="0">
                <a:latin typeface="メイリオ" panose="020B0604030504040204" pitchFamily="50" charset="-128"/>
                <a:ea typeface="メイリオ" panose="020B0604030504040204" pitchFamily="50" charset="-128"/>
              </a:rPr>
              <a:t>独立行政法人高齢･障害･求職者雇用支援機構</a:t>
            </a:r>
            <a:endParaRPr lang="en-US" altLang="ja-JP" sz="1400" dirty="0">
              <a:latin typeface="メイリオ" panose="020B0604030504040204" pitchFamily="50" charset="-128"/>
              <a:ea typeface="メイリオ" panose="020B0604030504040204" pitchFamily="50" charset="-128"/>
            </a:endParaRPr>
          </a:p>
          <a:p>
            <a:pPr eaLnBrk="1" hangingPunct="1"/>
            <a:r>
              <a:rPr lang="ja-JP" altLang="en-US" sz="1400" dirty="0">
                <a:latin typeface="メイリオ" panose="020B0604030504040204" pitchFamily="50" charset="-128"/>
                <a:ea typeface="メイリオ" panose="020B0604030504040204" pitchFamily="50" charset="-128"/>
              </a:rPr>
              <a:t>　　　　 　徳島支部　徳島障害者職業センター</a:t>
            </a:r>
            <a:endParaRPr lang="en-US" altLang="ja-JP" sz="1400" dirty="0">
              <a:latin typeface="メイリオ" panose="020B0604030504040204" pitchFamily="50" charset="-128"/>
              <a:ea typeface="メイリオ"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descr="数値チェック２"/>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463" y="1412776"/>
            <a:ext cx="342900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8" descr="作業日報集計"/>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1420492"/>
            <a:ext cx="3454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10" descr="ＯＡワーク２"/>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3788673"/>
            <a:ext cx="3451225"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9" descr="ピッキング"/>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3776030"/>
            <a:ext cx="3473450"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テキスト ボックス 13"/>
          <p:cNvSpPr txBox="1">
            <a:spLocks noChangeArrowheads="1"/>
          </p:cNvSpPr>
          <p:nvPr/>
        </p:nvSpPr>
        <p:spPr bwMode="auto">
          <a:xfrm>
            <a:off x="4135933" y="3804438"/>
            <a:ext cx="4464050" cy="369887"/>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latin typeface="HG丸ｺﾞｼｯｸM-PRO" panose="020F0600000000000000" pitchFamily="50" charset="-128"/>
                <a:ea typeface="HG丸ｺﾞｼｯｸM-PRO" panose="020F0600000000000000" pitchFamily="50" charset="-128"/>
              </a:rPr>
              <a:t>ピッキング</a:t>
            </a:r>
            <a:r>
              <a:rPr lang="ja-JP" altLang="en-US" sz="1400" b="1" dirty="0">
                <a:latin typeface="HG丸ｺﾞｼｯｸM-PRO" panose="020F0600000000000000" pitchFamily="50" charset="-128"/>
                <a:ea typeface="HG丸ｺﾞｼｯｸM-PRO" panose="020F0600000000000000" pitchFamily="50" charset="-128"/>
              </a:rPr>
              <a:t>　伝票に基づき事務用品を揃える作業</a:t>
            </a:r>
            <a:endParaRPr lang="en-US" altLang="ja-JP" sz="1400" b="1" dirty="0">
              <a:latin typeface="HG丸ｺﾞｼｯｸM-PRO" panose="020F0600000000000000" pitchFamily="50" charset="-128"/>
              <a:ea typeface="HG丸ｺﾞｼｯｸM-PRO" panose="020F0600000000000000" pitchFamily="50" charset="-128"/>
            </a:endParaRPr>
          </a:p>
        </p:txBody>
      </p:sp>
      <p:sp>
        <p:nvSpPr>
          <p:cNvPr id="15367" name="Text Box 6"/>
          <p:cNvSpPr txBox="1">
            <a:spLocks noChangeArrowheads="1"/>
          </p:cNvSpPr>
          <p:nvPr/>
        </p:nvSpPr>
        <p:spPr bwMode="auto">
          <a:xfrm>
            <a:off x="1042674" y="3788673"/>
            <a:ext cx="30257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pPr>
            <a:r>
              <a:rPr lang="ja-JP" altLang="en-US" b="1" dirty="0">
                <a:solidFill>
                  <a:schemeClr val="bg1"/>
                </a:solidFill>
                <a:latin typeface="Tahoma" panose="020B0604030504040204" pitchFamily="34" charset="0"/>
                <a:ea typeface="HG丸ｺﾞｼｯｸM-PRO" panose="020F0600000000000000" pitchFamily="50" charset="-128"/>
              </a:rPr>
              <a:t>ＯＡ課題：入力作業</a:t>
            </a:r>
          </a:p>
        </p:txBody>
      </p:sp>
      <p:sp>
        <p:nvSpPr>
          <p:cNvPr id="15368" name="Text Box 3"/>
          <p:cNvSpPr txBox="1">
            <a:spLocks noChangeArrowheads="1"/>
          </p:cNvSpPr>
          <p:nvPr/>
        </p:nvSpPr>
        <p:spPr bwMode="auto">
          <a:xfrm>
            <a:off x="1253332" y="1495369"/>
            <a:ext cx="27352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pPr>
            <a:r>
              <a:rPr lang="ja-JP" altLang="en-US" b="1" dirty="0">
                <a:solidFill>
                  <a:schemeClr val="bg1"/>
                </a:solidFill>
                <a:latin typeface="Tahoma" panose="020B0604030504040204" pitchFamily="34" charset="0"/>
                <a:ea typeface="HG丸ｺﾞｼｯｸM-PRO" panose="020F0600000000000000" pitchFamily="50" charset="-128"/>
              </a:rPr>
              <a:t>事務課題：数値チェック</a:t>
            </a:r>
          </a:p>
        </p:txBody>
      </p:sp>
      <p:sp>
        <p:nvSpPr>
          <p:cNvPr id="15369" name="Text Box 4"/>
          <p:cNvSpPr txBox="1">
            <a:spLocks noChangeArrowheads="1"/>
          </p:cNvSpPr>
          <p:nvPr/>
        </p:nvSpPr>
        <p:spPr bwMode="auto">
          <a:xfrm>
            <a:off x="4776415" y="1484227"/>
            <a:ext cx="27352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pPr>
            <a:r>
              <a:rPr lang="ja-JP" altLang="en-US" b="1" dirty="0">
                <a:solidFill>
                  <a:schemeClr val="bg1"/>
                </a:solidFill>
                <a:latin typeface="Tahoma" panose="020B0604030504040204" pitchFamily="34" charset="0"/>
                <a:ea typeface="HG丸ｺﾞｼｯｸM-PRO" panose="020F0600000000000000" pitchFamily="50" charset="-128"/>
              </a:rPr>
              <a:t>事務課題：作業日報集計</a:t>
            </a:r>
          </a:p>
        </p:txBody>
      </p:sp>
      <p:sp>
        <p:nvSpPr>
          <p:cNvPr id="11" name="角丸四角形 10"/>
          <p:cNvSpPr/>
          <p:nvPr/>
        </p:nvSpPr>
        <p:spPr>
          <a:xfrm>
            <a:off x="576163" y="620688"/>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3200" dirty="0" smtClean="0">
                <a:solidFill>
                  <a:schemeClr val="tx1"/>
                </a:solidFill>
                <a:latin typeface="メイリオ" panose="020B0604030504040204" pitchFamily="50" charset="-128"/>
                <a:ea typeface="メイリオ" panose="020B0604030504040204" pitchFamily="50" charset="-128"/>
              </a:rPr>
              <a:t>作業課題の例</a:t>
            </a:r>
            <a:endParaRPr lang="en-US" altLang="ja-JP" sz="32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516938848"/>
              </p:ext>
            </p:extLst>
          </p:nvPr>
        </p:nvGraphicFramePr>
        <p:xfrm>
          <a:off x="828675" y="1772816"/>
          <a:ext cx="6767514" cy="4103686"/>
        </p:xfrm>
        <a:graphic>
          <a:graphicData uri="http://schemas.openxmlformats.org/drawingml/2006/table">
            <a:tbl>
              <a:tblPr firstRow="1" bandRow="1">
                <a:tableStyleId>{69012ECD-51FC-41F1-AA8D-1B2483CD663E}</a:tableStyleId>
              </a:tblPr>
              <a:tblGrid>
                <a:gridCol w="1127919"/>
                <a:gridCol w="1127919"/>
                <a:gridCol w="1127919"/>
                <a:gridCol w="1127919"/>
                <a:gridCol w="1127919"/>
                <a:gridCol w="1127919"/>
              </a:tblGrid>
              <a:tr h="626566">
                <a:tc>
                  <a:txBody>
                    <a:bodyPr/>
                    <a:lstStyle/>
                    <a:p>
                      <a:endParaRPr kumimoji="1" lang="ja-JP" altLang="en-US" sz="14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月</a:t>
                      </a:r>
                      <a:endParaRPr kumimoji="1" lang="ja-JP" altLang="en-US" sz="14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火</a:t>
                      </a:r>
                      <a:endParaRPr kumimoji="1" lang="ja-JP" altLang="en-US" sz="14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水</a:t>
                      </a:r>
                      <a:endParaRPr kumimoji="1" lang="ja-JP" altLang="en-US" sz="14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木</a:t>
                      </a:r>
                      <a:endParaRPr kumimoji="1" lang="ja-JP" altLang="en-US" sz="14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金</a:t>
                      </a:r>
                      <a:endParaRPr kumimoji="1" lang="ja-JP" altLang="en-US" sz="1400" dirty="0">
                        <a:latin typeface="HG丸ｺﾞｼｯｸM-PRO" panose="020F0600000000000000" pitchFamily="50" charset="-128"/>
                        <a:ea typeface="HG丸ｺﾞｼｯｸM-PRO" panose="020F0600000000000000" pitchFamily="50" charset="-128"/>
                      </a:endParaRPr>
                    </a:p>
                  </a:txBody>
                  <a:tcPr marL="91425" marR="91425" marT="45718" marB="45718" anchor="ctr"/>
                </a:tc>
              </a:tr>
              <a:tr h="667953">
                <a:tc>
                  <a:txBody>
                    <a:bodyPr/>
                    <a:lstStyle/>
                    <a:p>
                      <a:r>
                        <a:rPr kumimoji="1" lang="en-US" altLang="ja-JP" sz="1200" dirty="0" smtClean="0">
                          <a:latin typeface="HG丸ｺﾞｼｯｸM-PRO" panose="020F0600000000000000" pitchFamily="50" charset="-128"/>
                          <a:ea typeface="HG丸ｺﾞｼｯｸM-PRO" panose="020F0600000000000000" pitchFamily="50" charset="-128"/>
                        </a:rPr>
                        <a:t>9:30</a:t>
                      </a: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gridSpan="5">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朝礼・脳トレ</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805425">
                <a:tc>
                  <a:txBody>
                    <a:bodyPr/>
                    <a:lstStyle/>
                    <a:p>
                      <a:r>
                        <a:rPr kumimoji="1" lang="en-US" altLang="ja-JP" sz="1200" dirty="0" smtClean="0">
                          <a:latin typeface="HG丸ｺﾞｼｯｸM-PRO" panose="020F0600000000000000" pitchFamily="50" charset="-128"/>
                          <a:ea typeface="HG丸ｺﾞｼｯｸM-PRO" panose="020F0600000000000000" pitchFamily="50" charset="-128"/>
                        </a:rPr>
                        <a:t>10:00</a:t>
                      </a: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作業課題</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en-US" altLang="ja-JP" sz="800" dirty="0" smtClean="0">
                          <a:latin typeface="HG丸ｺﾞｼｯｸM-PRO" panose="020F0600000000000000" pitchFamily="50" charset="-128"/>
                          <a:ea typeface="HG丸ｺﾞｼｯｸM-PRO" panose="020F0600000000000000" pitchFamily="50" charset="-128"/>
                        </a:rPr>
                        <a:t>(</a:t>
                      </a:r>
                      <a:r>
                        <a:rPr kumimoji="1" lang="ja-JP" altLang="en-US" sz="800" dirty="0" smtClean="0">
                          <a:latin typeface="HG丸ｺﾞｼｯｸM-PRO" panose="020F0600000000000000" pitchFamily="50" charset="-128"/>
                          <a:ea typeface="HG丸ｺﾞｼｯｸM-PRO" panose="020F0600000000000000" pitchFamily="50" charset="-128"/>
                        </a:rPr>
                        <a:t>リラクゼーション</a:t>
                      </a:r>
                      <a:r>
                        <a:rPr kumimoji="1" lang="en-US" altLang="ja-JP" sz="800" dirty="0" smtClean="0">
                          <a:latin typeface="HG丸ｺﾞｼｯｸM-PRO" panose="020F0600000000000000" pitchFamily="50" charset="-128"/>
                          <a:ea typeface="HG丸ｺﾞｼｯｸM-PRO" panose="020F0600000000000000" pitchFamily="50" charset="-128"/>
                        </a:rPr>
                        <a:t>)</a:t>
                      </a:r>
                      <a:endParaRPr kumimoji="1" lang="ja-JP" altLang="en-US" sz="8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講座</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作業課題</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講座</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作業課題</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r>
              <a:tr h="667914">
                <a:tc>
                  <a:txBody>
                    <a:bodyPr/>
                    <a:lstStyle/>
                    <a:p>
                      <a:r>
                        <a:rPr kumimoji="1" lang="en-US" altLang="ja-JP" sz="1200" dirty="0" smtClean="0">
                          <a:latin typeface="HG丸ｺﾞｼｯｸM-PRO" panose="020F0600000000000000" pitchFamily="50" charset="-128"/>
                          <a:ea typeface="HG丸ｺﾞｼｯｸM-PRO" panose="020F0600000000000000" pitchFamily="50" charset="-128"/>
                        </a:rPr>
                        <a:t>12:00</a:t>
                      </a: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en-US" altLang="ja-JP" sz="1200" baseline="0" dirty="0" smtClean="0">
                          <a:latin typeface="HG丸ｺﾞｼｯｸM-PRO" panose="020F0600000000000000" pitchFamily="50" charset="-128"/>
                          <a:ea typeface="HG丸ｺﾞｼｯｸM-PRO" panose="020F0600000000000000" pitchFamily="50" charset="-128"/>
                        </a:rPr>
                        <a:t>   13:00</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gridSpan="5">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休憩</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hMerge="1">
                  <a:txBody>
                    <a:bodyPr/>
                    <a:lstStyle/>
                    <a:p>
                      <a:endParaRPr kumimoji="1" lang="ja-JP" altLang="en-US" sz="1400" dirty="0"/>
                    </a:p>
                  </a:txBody>
                  <a:tcPr marL="91431" marR="91431" marT="45723" marB="45723" anchor="ctr"/>
                </a:tc>
                <a:tc hMerge="1">
                  <a:txBody>
                    <a:bodyPr/>
                    <a:lstStyle/>
                    <a:p>
                      <a:endParaRPr kumimoji="1" lang="ja-JP" altLang="en-US" sz="1400" dirty="0"/>
                    </a:p>
                  </a:txBody>
                  <a:tcPr marL="91431" marR="91431" marT="45723" marB="45723" anchor="ctr"/>
                </a:tc>
                <a:tc hMerge="1">
                  <a:txBody>
                    <a:bodyPr/>
                    <a:lstStyle/>
                    <a:p>
                      <a:endParaRPr kumimoji="1" lang="ja-JP" altLang="en-US" sz="1400" dirty="0"/>
                    </a:p>
                  </a:txBody>
                  <a:tcPr marL="91431" marR="91431" marT="45723" marB="45723" anchor="ctr"/>
                </a:tc>
                <a:tc hMerge="1">
                  <a:txBody>
                    <a:bodyPr/>
                    <a:lstStyle/>
                    <a:p>
                      <a:endParaRPr kumimoji="1" lang="ja-JP" altLang="en-US" sz="1400" dirty="0"/>
                    </a:p>
                  </a:txBody>
                  <a:tcPr marL="91431" marR="91431" marT="45723" marB="45723" anchor="ctr"/>
                </a:tc>
              </a:tr>
              <a:tr h="667914">
                <a:tc>
                  <a:txBody>
                    <a:bodyPr/>
                    <a:lstStyle/>
                    <a:p>
                      <a:r>
                        <a:rPr kumimoji="1" lang="en-US" altLang="ja-JP" sz="1200" dirty="0" smtClean="0">
                          <a:latin typeface="HG丸ｺﾞｼｯｸM-PRO" panose="020F0600000000000000" pitchFamily="50" charset="-128"/>
                          <a:ea typeface="HG丸ｺﾞｼｯｸM-PRO" panose="020F0600000000000000" pitchFamily="50" charset="-128"/>
                        </a:rPr>
                        <a:t>13:00</a:t>
                      </a: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latin typeface="HG丸ｺﾞｼｯｸM-PRO" panose="020F0600000000000000" pitchFamily="50" charset="-128"/>
                          <a:ea typeface="HG丸ｺﾞｼｯｸM-PRO" panose="020F0600000000000000" pitchFamily="50" charset="-128"/>
                        </a:rPr>
                        <a:t>    15:00</a:t>
                      </a:r>
                    </a:p>
                  </a:txBody>
                  <a:tcPr marL="91425" marR="91425" marT="45718" marB="45718"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講座</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作業課題</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自主活動</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作業課題</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グループ</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ミーティング</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r>
              <a:tr h="667914">
                <a:tc>
                  <a:txBody>
                    <a:bodyPr/>
                    <a:lstStyle/>
                    <a:p>
                      <a:r>
                        <a:rPr kumimoji="1" lang="en-US" altLang="ja-JP" sz="1200" dirty="0" smtClean="0">
                          <a:latin typeface="HG丸ｺﾞｼｯｸM-PRO" panose="020F0600000000000000" pitchFamily="50" charset="-128"/>
                          <a:ea typeface="HG丸ｺﾞｼｯｸM-PRO" panose="020F0600000000000000" pitchFamily="50" charset="-128"/>
                        </a:rPr>
                        <a:t>15:00</a:t>
                      </a: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latin typeface="HG丸ｺﾞｼｯｸM-PRO" panose="020F0600000000000000" pitchFamily="50" charset="-128"/>
                          <a:ea typeface="HG丸ｺﾞｼｯｸM-PRO" panose="020F0600000000000000" pitchFamily="50" charset="-128"/>
                        </a:rPr>
                        <a:t>     15:30</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gridSpan="2">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振り返り</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hMerge="1">
                  <a:txBody>
                    <a:bodyPr/>
                    <a:lstStyle/>
                    <a:p>
                      <a:pPr algn="ctr"/>
                      <a:endParaRPr kumimoji="1" lang="ja-JP" altLang="en-US" sz="1200" dirty="0"/>
                    </a:p>
                  </a:txBody>
                  <a:tcPr marL="91425" marR="91425" marT="45718" marB="45718" anchor="ctr"/>
                </a:tc>
                <a:tc>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gridSpan="2">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振り返り</a:t>
                      </a:r>
                      <a:endParaRPr kumimoji="1" lang="ja-JP" altLang="en-US" sz="1200" dirty="0">
                        <a:latin typeface="HG丸ｺﾞｼｯｸM-PRO" panose="020F0600000000000000" pitchFamily="50" charset="-128"/>
                        <a:ea typeface="HG丸ｺﾞｼｯｸM-PRO" panose="020F0600000000000000" pitchFamily="50" charset="-128"/>
                      </a:endParaRPr>
                    </a:p>
                  </a:txBody>
                  <a:tcPr marL="91425" marR="91425" marT="45718" marB="45718" anchor="ctr"/>
                </a:tc>
                <a:tc hMerge="1">
                  <a:txBody>
                    <a:bodyPr/>
                    <a:lstStyle/>
                    <a:p>
                      <a:pPr algn="ctr"/>
                      <a:endParaRPr kumimoji="1" lang="ja-JP" altLang="en-US" sz="1200" dirty="0"/>
                    </a:p>
                  </a:txBody>
                  <a:tcPr marL="91425" marR="91425" marT="45718" marB="45718" anchor="ctr"/>
                </a:tc>
              </a:tr>
            </a:tbl>
          </a:graphicData>
        </a:graphic>
      </p:graphicFrame>
      <p:sp>
        <p:nvSpPr>
          <p:cNvPr id="17447" name="テキスト ボックス 4"/>
          <p:cNvSpPr txBox="1">
            <a:spLocks noChangeArrowheads="1"/>
          </p:cNvSpPr>
          <p:nvPr/>
        </p:nvSpPr>
        <p:spPr bwMode="auto">
          <a:xfrm>
            <a:off x="468313" y="6056313"/>
            <a:ext cx="2185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水曜午後は自主活動です。</a:t>
            </a:r>
          </a:p>
        </p:txBody>
      </p:sp>
      <p:cxnSp>
        <p:nvCxnSpPr>
          <p:cNvPr id="4" name="直線コネクタ 3"/>
          <p:cNvCxnSpPr/>
          <p:nvPr/>
        </p:nvCxnSpPr>
        <p:spPr>
          <a:xfrm flipH="1">
            <a:off x="4355976" y="5589240"/>
            <a:ext cx="576263" cy="0"/>
          </a:xfrm>
          <a:prstGeom prst="line">
            <a:avLst/>
          </a:prstGeom>
        </p:spPr>
        <p:style>
          <a:lnRef idx="1">
            <a:schemeClr val="dk1"/>
          </a:lnRef>
          <a:fillRef idx="0">
            <a:schemeClr val="dk1"/>
          </a:fillRef>
          <a:effectRef idx="0">
            <a:schemeClr val="dk1"/>
          </a:effectRef>
          <a:fontRef idx="minor">
            <a:schemeClr val="tx1"/>
          </a:fontRef>
        </p:style>
      </p:cxnSp>
      <p:sp>
        <p:nvSpPr>
          <p:cNvPr id="6" name="角丸四角形 5"/>
          <p:cNvSpPr/>
          <p:nvPr/>
        </p:nvSpPr>
        <p:spPr>
          <a:xfrm>
            <a:off x="611560" y="764704"/>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3200" dirty="0">
                <a:solidFill>
                  <a:schemeClr val="tx1"/>
                </a:solidFill>
                <a:latin typeface="メイリオ" panose="020B0604030504040204" pitchFamily="50" charset="-128"/>
                <a:ea typeface="メイリオ" panose="020B0604030504040204" pitchFamily="50" charset="-128"/>
              </a:rPr>
              <a:t>リワーク</a:t>
            </a:r>
            <a:r>
              <a:rPr lang="ja-JP" altLang="en-US" sz="3200" dirty="0" smtClean="0">
                <a:solidFill>
                  <a:schemeClr val="tx1"/>
                </a:solidFill>
                <a:latin typeface="メイリオ" panose="020B0604030504040204" pitchFamily="50" charset="-128"/>
                <a:ea typeface="メイリオ" panose="020B0604030504040204" pitchFamily="50" charset="-128"/>
              </a:rPr>
              <a:t>支援　利用例</a:t>
            </a:r>
            <a:endParaRPr lang="en-US" altLang="ja-JP" sz="3200" dirty="0">
              <a:solidFill>
                <a:schemeClr val="tx1"/>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828675" y="1454505"/>
            <a:ext cx="1877437" cy="276999"/>
          </a:xfrm>
          <a:prstGeom prst="rect">
            <a:avLst/>
          </a:prstGeom>
          <a:noFill/>
        </p:spPr>
        <p:txBody>
          <a:bodyPr wrap="non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月</a:t>
            </a:r>
            <a:r>
              <a:rPr kumimoji="1" lang="ja-JP" altLang="en-US" sz="1200" dirty="0" smtClean="0">
                <a:latin typeface="HG丸ｺﾞｼｯｸM-PRO" panose="020F0600000000000000" pitchFamily="50" charset="-128"/>
                <a:ea typeface="HG丸ｺﾞｼｯｸM-PRO" panose="020F0600000000000000" pitchFamily="50" charset="-128"/>
              </a:rPr>
              <a:t>～金</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終日利用の場合</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 2"/>
          <p:cNvSpPr>
            <a:spLocks noGrp="1"/>
          </p:cNvSpPr>
          <p:nvPr>
            <p:ph idx="1"/>
          </p:nvPr>
        </p:nvSpPr>
        <p:spPr>
          <a:xfrm>
            <a:off x="755650" y="2205038"/>
            <a:ext cx="7127875" cy="2968625"/>
          </a:xfrm>
        </p:spPr>
        <p:txBody>
          <a:bodyPr tIns="108000" bIns="36000" rtlCol="0">
            <a:normAutofit/>
          </a:bodyPr>
          <a:lstStyle/>
          <a:p>
            <a:pPr eaLnBrk="1" fontAlgn="auto" hangingPunct="1">
              <a:spcBef>
                <a:spcPts val="0"/>
              </a:spcBef>
              <a:spcAft>
                <a:spcPts val="0"/>
              </a:spcAft>
              <a:buFont typeface="Wingdings" panose="05000000000000000000" pitchFamily="2" charset="2"/>
              <a:buChar char="l"/>
              <a:defRPr/>
            </a:pP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プログラムでは、過去の体験と向き合うことになるため、体調が悪化する</a:t>
            </a:r>
            <a:r>
              <a:rPr lang="ja-JP" altLang="en-US" sz="16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可能性</a:t>
            </a: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があります。無理のない範囲でご参加下さい。</a:t>
            </a:r>
            <a:endParaRPr lang="en-US" altLang="ja-JP"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buFont typeface="Wingdings" panose="05000000000000000000" pitchFamily="2" charset="2"/>
              <a:buChar char="l"/>
              <a:defRPr/>
            </a:pPr>
            <a:endParaRPr lang="en-US" altLang="ja-JP"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buFont typeface="Wingdings" panose="05000000000000000000" pitchFamily="2" charset="2"/>
              <a:buChar char="l"/>
              <a:defRPr/>
            </a:pP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ご本人のご利用状況や、支援に関する情報は、ご本人、事業主、主治医と共有いたします。</a:t>
            </a:r>
            <a:endParaRPr lang="en-US" altLang="ja-JP"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buFont typeface="Wingdings" panose="05000000000000000000" pitchFamily="2" charset="2"/>
              <a:buChar char="l"/>
              <a:defRPr/>
            </a:pPr>
            <a:endParaRPr lang="en-US" altLang="ja-JP" sz="1600" dirty="0">
              <a:solidFill>
                <a:schemeClr val="tx1">
                  <a:lumMod val="75000"/>
                  <a:lumOff val="25000"/>
                </a:schemeClr>
              </a:solidFill>
              <a:latin typeface="HG丸ｺﾞｼｯｸM-PRO" pitchFamily="50" charset="-128"/>
              <a:ea typeface="HG丸ｺﾞｼｯｸM-PRO" pitchFamily="50" charset="-128"/>
            </a:endParaRPr>
          </a:p>
          <a:p>
            <a:pPr eaLnBrk="1" fontAlgn="auto" hangingPunct="1">
              <a:spcBef>
                <a:spcPts val="0"/>
              </a:spcBef>
              <a:spcAft>
                <a:spcPts val="0"/>
              </a:spcAft>
              <a:buFont typeface="Wingdings" panose="05000000000000000000" pitchFamily="2" charset="2"/>
              <a:buChar char="l"/>
              <a:defRPr/>
            </a:pPr>
            <a:r>
              <a:rPr lang="ja-JP" altLang="en-US" sz="1600" dirty="0" smtClean="0">
                <a:solidFill>
                  <a:schemeClr val="tx1">
                    <a:lumMod val="75000"/>
                    <a:lumOff val="25000"/>
                  </a:schemeClr>
                </a:solidFill>
                <a:latin typeface="HG丸ｺﾞｼｯｸM-PRO" pitchFamily="50" charset="-128"/>
                <a:ea typeface="HG丸ｺﾞｼｯｸM-PRO" pitchFamily="50" charset="-128"/>
              </a:rPr>
              <a:t>心身の不調から欠席が長引いたり、他の利用者・スタッフとの関わりにおいて問題（過度の依存・攻撃的な言動等）が</a:t>
            </a:r>
            <a:r>
              <a:rPr lang="ja-JP" altLang="en-US" sz="1600" dirty="0">
                <a:solidFill>
                  <a:schemeClr val="tx1">
                    <a:lumMod val="75000"/>
                    <a:lumOff val="25000"/>
                  </a:schemeClr>
                </a:solidFill>
                <a:latin typeface="HG丸ｺﾞｼｯｸM-PRO" pitchFamily="50" charset="-128"/>
                <a:ea typeface="HG丸ｺﾞｼｯｸM-PRO" pitchFamily="50" charset="-128"/>
              </a:rPr>
              <a:t>見</a:t>
            </a:r>
            <a:r>
              <a:rPr lang="ja-JP" altLang="en-US" sz="1600" dirty="0" smtClean="0">
                <a:solidFill>
                  <a:schemeClr val="tx1">
                    <a:lumMod val="75000"/>
                    <a:lumOff val="25000"/>
                  </a:schemeClr>
                </a:solidFill>
                <a:latin typeface="HG丸ｺﾞｼｯｸM-PRO" pitchFamily="50" charset="-128"/>
                <a:ea typeface="HG丸ｺﾞｼｯｸM-PRO" pitchFamily="50" charset="-128"/>
              </a:rPr>
              <a:t>られる場合には、期間中であっても支援を中止することがあります。</a:t>
            </a:r>
            <a:endParaRPr lang="en-US" altLang="ja-JP" sz="1600" dirty="0" smtClean="0">
              <a:solidFill>
                <a:schemeClr val="tx1">
                  <a:lumMod val="75000"/>
                  <a:lumOff val="25000"/>
                </a:schemeClr>
              </a:solidFill>
              <a:latin typeface="HG丸ｺﾞｼｯｸM-PRO" pitchFamily="50" charset="-128"/>
              <a:ea typeface="HG丸ｺﾞｼｯｸM-PRO" pitchFamily="50" charset="-128"/>
            </a:endParaRPr>
          </a:p>
        </p:txBody>
      </p:sp>
      <p:sp>
        <p:nvSpPr>
          <p:cNvPr id="4" name="角丸四角形 3"/>
          <p:cNvSpPr/>
          <p:nvPr/>
        </p:nvSpPr>
        <p:spPr>
          <a:xfrm>
            <a:off x="611560" y="1204540"/>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3200" dirty="0" smtClean="0">
                <a:solidFill>
                  <a:schemeClr val="tx1"/>
                </a:solidFill>
                <a:latin typeface="メイリオ" panose="020B0604030504040204" pitchFamily="50" charset="-128"/>
                <a:ea typeface="メイリオ" panose="020B0604030504040204" pitchFamily="50" charset="-128"/>
              </a:rPr>
              <a:t>注意事項</a:t>
            </a:r>
            <a:endParaRPr lang="en-US" altLang="ja-JP" sz="32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 2"/>
          <p:cNvSpPr>
            <a:spLocks noGrp="1"/>
          </p:cNvSpPr>
          <p:nvPr>
            <p:ph idx="1"/>
          </p:nvPr>
        </p:nvSpPr>
        <p:spPr>
          <a:xfrm>
            <a:off x="635837" y="1916832"/>
            <a:ext cx="7896603" cy="1907208"/>
          </a:xfrm>
        </p:spPr>
        <p:txBody>
          <a:bodyPr tIns="108000" bIns="36000" rtlCol="0" anchor="ctr">
            <a:normAutofit/>
          </a:bodyPr>
          <a:lstStyle/>
          <a:p>
            <a:pPr marL="0" indent="0" eaLnBrk="1" fontAlgn="auto" hangingPunct="1">
              <a:spcBef>
                <a:spcPts val="0"/>
              </a:spcBef>
              <a:spcAft>
                <a:spcPts val="0"/>
              </a:spcAft>
              <a:buFont typeface="Arial" charset="0"/>
              <a:buNone/>
              <a:defRPr/>
            </a:pPr>
            <a:r>
              <a:rPr lang="ja-JP" altLang="en-US" sz="11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 </a:t>
            </a:r>
            <a:r>
              <a:rPr lang="ja-JP" altLang="en-US" sz="1600" dirty="0" smtClean="0">
                <a:solidFill>
                  <a:schemeClr val="tx1">
                    <a:lumMod val="75000"/>
                    <a:lumOff val="25000"/>
                  </a:schemeClr>
                </a:solidFill>
                <a:latin typeface="HG丸ｺﾞｼｯｸM-PRO" pitchFamily="50" charset="-128"/>
                <a:ea typeface="HG丸ｺﾞｼｯｸM-PRO" pitchFamily="50" charset="-128"/>
              </a:rPr>
              <a:t>ご相談は随時お受けしております</a:t>
            </a:r>
            <a:r>
              <a:rPr lang="ja-JP" altLang="en-US" sz="1600" dirty="0" smtClean="0">
                <a:solidFill>
                  <a:schemeClr val="tx1">
                    <a:lumMod val="75000"/>
                    <a:lumOff val="25000"/>
                  </a:schemeClr>
                </a:solidFill>
                <a:latin typeface="HG丸ｺﾞｼｯｸM-PRO" pitchFamily="50" charset="-128"/>
                <a:ea typeface="HG丸ｺﾞｼｯｸM-PRO" pitchFamily="50" charset="-128"/>
              </a:rPr>
              <a:t>。（</a:t>
            </a:r>
            <a:r>
              <a:rPr lang="ja-JP" altLang="en-US" sz="1600" dirty="0" smtClean="0">
                <a:solidFill>
                  <a:schemeClr val="tx1">
                    <a:lumMod val="75000"/>
                    <a:lumOff val="25000"/>
                  </a:schemeClr>
                </a:solidFill>
                <a:latin typeface="HG丸ｺﾞｼｯｸM-PRO" pitchFamily="50" charset="-128"/>
                <a:ea typeface="HG丸ｺﾞｼｯｸM-PRO" pitchFamily="50" charset="-128"/>
              </a:rPr>
              <a:t>平日：８時４５分～</a:t>
            </a:r>
            <a:r>
              <a:rPr lang="en-US" altLang="ja-JP" sz="1600" dirty="0" smtClean="0">
                <a:solidFill>
                  <a:schemeClr val="tx1">
                    <a:lumMod val="75000"/>
                    <a:lumOff val="25000"/>
                  </a:schemeClr>
                </a:solidFill>
                <a:latin typeface="HG丸ｺﾞｼｯｸM-PRO" pitchFamily="50" charset="-128"/>
                <a:ea typeface="HG丸ｺﾞｼｯｸM-PRO" pitchFamily="50" charset="-128"/>
              </a:rPr>
              <a:t>17</a:t>
            </a:r>
            <a:r>
              <a:rPr lang="ja-JP" altLang="en-US" sz="1600" dirty="0" smtClean="0">
                <a:solidFill>
                  <a:schemeClr val="tx1">
                    <a:lumMod val="75000"/>
                    <a:lumOff val="25000"/>
                  </a:schemeClr>
                </a:solidFill>
                <a:latin typeface="HG丸ｺﾞｼｯｸM-PRO" pitchFamily="50" charset="-128"/>
                <a:ea typeface="HG丸ｺﾞｼｯｸM-PRO" pitchFamily="50" charset="-128"/>
              </a:rPr>
              <a:t>時）</a:t>
            </a:r>
            <a:endParaRPr lang="en-US" altLang="ja-JP" sz="1600" dirty="0" smtClean="0">
              <a:solidFill>
                <a:schemeClr val="tx1">
                  <a:lumMod val="75000"/>
                  <a:lumOff val="25000"/>
                </a:schemeClr>
              </a:solidFill>
              <a:latin typeface="HG丸ｺﾞｼｯｸM-PRO" pitchFamily="50" charset="-128"/>
              <a:ea typeface="HG丸ｺﾞｼｯｸM-PRO" pitchFamily="50" charset="-128"/>
            </a:endParaRPr>
          </a:p>
          <a:p>
            <a:pPr marL="0" indent="0" eaLnBrk="1" fontAlgn="auto" hangingPunct="1">
              <a:spcAft>
                <a:spcPts val="0"/>
              </a:spcAft>
              <a:buFont typeface="Arial" charset="0"/>
              <a:buNone/>
              <a:defRPr/>
            </a:pPr>
            <a:r>
              <a:rPr lang="ja-JP" altLang="en-US" sz="11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endParaRPr lang="en-US" altLang="ja-JP" sz="11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marL="0" indent="0" eaLnBrk="1" fontAlgn="auto" hangingPunct="1">
              <a:spcAft>
                <a:spcPts val="0"/>
              </a:spcAft>
              <a:buFont typeface="Arial" charset="0"/>
              <a:buNone/>
              <a:defRPr/>
            </a:pPr>
            <a:r>
              <a:rPr lang="ja-JP" altLang="en-US" sz="11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lumMod val="75000"/>
                    <a:lumOff val="25000"/>
                  </a:schemeClr>
                </a:solidFill>
                <a:latin typeface="HG丸ｺﾞｼｯｸM-PRO" pitchFamily="50" charset="-128"/>
                <a:ea typeface="HG丸ｺﾞｼｯｸM-PRO" pitchFamily="50" charset="-128"/>
              </a:rPr>
              <a:t>ご本人やご家族、事業主、医療機関</a:t>
            </a:r>
            <a:r>
              <a:rPr lang="ja-JP" altLang="en-US" sz="1600" dirty="0">
                <a:solidFill>
                  <a:schemeClr val="tx1">
                    <a:lumMod val="75000"/>
                    <a:lumOff val="25000"/>
                  </a:schemeClr>
                </a:solidFill>
                <a:latin typeface="HG丸ｺﾞｼｯｸM-PRO" pitchFamily="50" charset="-128"/>
                <a:ea typeface="HG丸ｺﾞｼｯｸM-PRO" pitchFamily="50" charset="-128"/>
              </a:rPr>
              <a:t>等</a:t>
            </a:r>
            <a:r>
              <a:rPr lang="ja-JP" altLang="en-US" sz="1600" dirty="0" smtClean="0">
                <a:solidFill>
                  <a:schemeClr val="tx1">
                    <a:lumMod val="75000"/>
                    <a:lumOff val="25000"/>
                  </a:schemeClr>
                </a:solidFill>
                <a:latin typeface="HG丸ｺﾞｼｯｸM-PRO" pitchFamily="50" charset="-128"/>
                <a:ea typeface="HG丸ｺﾞｼｯｸM-PRO" pitchFamily="50" charset="-128"/>
              </a:rPr>
              <a:t>、ご本人の職場復帰に関わる方からの相談を</a:t>
            </a:r>
            <a:endParaRPr lang="en-US" altLang="ja-JP" sz="1600" dirty="0" smtClean="0">
              <a:solidFill>
                <a:schemeClr val="tx1">
                  <a:lumMod val="75000"/>
                  <a:lumOff val="25000"/>
                </a:schemeClr>
              </a:solidFill>
              <a:latin typeface="HG丸ｺﾞｼｯｸM-PRO" pitchFamily="50" charset="-128"/>
              <a:ea typeface="HG丸ｺﾞｼｯｸM-PRO" pitchFamily="50" charset="-128"/>
            </a:endParaRPr>
          </a:p>
          <a:p>
            <a:pPr marL="0" indent="0" eaLnBrk="1" fontAlgn="auto" hangingPunct="1">
              <a:spcAft>
                <a:spcPts val="0"/>
              </a:spcAft>
              <a:buFont typeface="Arial" charset="0"/>
              <a:buNone/>
              <a:defRPr/>
            </a:pPr>
            <a:r>
              <a:rPr lang="ja-JP" altLang="en-US" sz="1600" dirty="0">
                <a:solidFill>
                  <a:schemeClr val="tx1">
                    <a:lumMod val="75000"/>
                    <a:lumOff val="25000"/>
                  </a:schemeClr>
                </a:solidFill>
                <a:latin typeface="HG丸ｺﾞｼｯｸM-PRO" pitchFamily="50" charset="-128"/>
                <a:ea typeface="HG丸ｺﾞｼｯｸM-PRO" pitchFamily="50" charset="-128"/>
              </a:rPr>
              <a:t>　</a:t>
            </a:r>
            <a:r>
              <a:rPr lang="ja-JP" altLang="en-US" sz="1600" dirty="0" smtClean="0">
                <a:solidFill>
                  <a:schemeClr val="tx1">
                    <a:lumMod val="75000"/>
                    <a:lumOff val="25000"/>
                  </a:schemeClr>
                </a:solidFill>
                <a:latin typeface="HG丸ｺﾞｼｯｸM-PRO" pitchFamily="50" charset="-128"/>
                <a:ea typeface="HG丸ｺﾞｼｯｸM-PRO" pitchFamily="50" charset="-128"/>
              </a:rPr>
              <a:t>受け付けております。</a:t>
            </a:r>
            <a:endParaRPr lang="en-US" altLang="ja-JP" sz="1600" dirty="0" smtClean="0">
              <a:solidFill>
                <a:schemeClr val="tx1">
                  <a:lumMod val="75000"/>
                  <a:lumOff val="25000"/>
                </a:schemeClr>
              </a:solidFill>
              <a:latin typeface="HG丸ｺﾞｼｯｸM-PRO" pitchFamily="50" charset="-128"/>
              <a:ea typeface="HG丸ｺﾞｼｯｸM-PRO" pitchFamily="50" charset="-128"/>
            </a:endParaRPr>
          </a:p>
        </p:txBody>
      </p:sp>
      <p:sp>
        <p:nvSpPr>
          <p:cNvPr id="16" name="テキスト ボックス 15"/>
          <p:cNvSpPr txBox="1"/>
          <p:nvPr/>
        </p:nvSpPr>
        <p:spPr>
          <a:xfrm>
            <a:off x="3563888" y="3886500"/>
            <a:ext cx="5077098" cy="2677656"/>
          </a:xfrm>
          <a:prstGeom prst="rect">
            <a:avLst/>
          </a:prstGeom>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pPr algn="r" eaLnBrk="1" fontAlgn="auto" hangingPunct="1">
              <a:spcBef>
                <a:spcPts val="0"/>
              </a:spcBef>
              <a:spcAft>
                <a:spcPts val="0"/>
              </a:spcAft>
              <a:defRPr/>
            </a:pPr>
            <a:r>
              <a:rPr lang="ja-JP" altLang="en-US" sz="1400" dirty="0">
                <a:latin typeface="メイリオ" panose="020B0604030504040204" pitchFamily="50" charset="-128"/>
                <a:ea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endParaRPr>
          </a:p>
          <a:p>
            <a:pPr algn="r" eaLnBrk="1" fontAlgn="auto" hangingPunct="1">
              <a:spcBef>
                <a:spcPts val="0"/>
              </a:spcBef>
              <a:spcAft>
                <a:spcPts val="0"/>
              </a:spcAft>
              <a:defRPr/>
            </a:pPr>
            <a:r>
              <a:rPr lang="ja-JP" altLang="en-US" sz="1400" dirty="0" smtClean="0">
                <a:latin typeface="メイリオ" panose="020B0604030504040204" pitchFamily="50" charset="-128"/>
                <a:ea typeface="メイリオ" panose="020B0604030504040204" pitchFamily="50" charset="-128"/>
              </a:rPr>
              <a:t>独立</a:t>
            </a:r>
            <a:r>
              <a:rPr lang="ja-JP" altLang="en-US" sz="1400" dirty="0">
                <a:latin typeface="メイリオ" panose="020B0604030504040204" pitchFamily="50" charset="-128"/>
                <a:ea typeface="メイリオ" panose="020B0604030504040204" pitchFamily="50" charset="-128"/>
              </a:rPr>
              <a:t>行政法人高齢･障害･求職者雇用支援機構</a:t>
            </a:r>
            <a:endParaRPr lang="en-US" altLang="ja-JP" sz="1400" dirty="0">
              <a:latin typeface="メイリオ" panose="020B0604030504040204" pitchFamily="50" charset="-128"/>
              <a:ea typeface="メイリオ" panose="020B0604030504040204" pitchFamily="50" charset="-128"/>
            </a:endParaRPr>
          </a:p>
          <a:p>
            <a:pPr algn="r" eaLnBrk="1" fontAlgn="auto" hangingPunct="1">
              <a:spcBef>
                <a:spcPts val="0"/>
              </a:spcBef>
              <a:spcAft>
                <a:spcPts val="0"/>
              </a:spcAft>
              <a:defRPr/>
            </a:pPr>
            <a:r>
              <a:rPr lang="ja-JP" altLang="en-US" sz="1400" dirty="0">
                <a:latin typeface="メイリオ" panose="020B0604030504040204" pitchFamily="50" charset="-128"/>
                <a:ea typeface="メイリオ" panose="020B0604030504040204" pitchFamily="50" charset="-128"/>
              </a:rPr>
              <a:t>　　　　 　徳島支部　徳島障害者職業センター</a:t>
            </a:r>
            <a:endParaRPr lang="en-US" altLang="ja-JP" sz="14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400" dirty="0">
              <a:latin typeface="メイリオ" panose="020B0604030504040204" pitchFamily="50" charset="-128"/>
              <a:ea typeface="メイリオ" panose="020B0604030504040204" pitchFamily="50" charset="-128"/>
            </a:endParaRPr>
          </a:p>
          <a:p>
            <a:pPr algn="r" eaLnBrk="1" fontAlgn="auto" hangingPunct="1">
              <a:spcBef>
                <a:spcPts val="0"/>
              </a:spcBef>
              <a:spcAft>
                <a:spcPts val="0"/>
              </a:spcAft>
              <a:defRPr/>
            </a:pPr>
            <a:r>
              <a:rPr lang="ja-JP" altLang="en-US" sz="1400" dirty="0">
                <a:latin typeface="メイリオ" panose="020B0604030504040204" pitchFamily="50" charset="-128"/>
                <a:ea typeface="メイリオ" panose="020B0604030504040204" pitchFamily="50" charset="-128"/>
              </a:rPr>
              <a:t>　　徳島市出来島本町１－５　</a:t>
            </a:r>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・５階</a:t>
            </a:r>
            <a:endParaRPr lang="en-US" altLang="ja-JP" sz="1400" dirty="0">
              <a:latin typeface="メイリオ" panose="020B0604030504040204" pitchFamily="50" charset="-128"/>
              <a:ea typeface="メイリオ" panose="020B0604030504040204" pitchFamily="50" charset="-128"/>
            </a:endParaRPr>
          </a:p>
          <a:p>
            <a:pPr algn="r" eaLnBrk="1" fontAlgn="auto" hangingPunct="1">
              <a:spcBef>
                <a:spcPts val="0"/>
              </a:spcBef>
              <a:spcAft>
                <a:spcPts val="0"/>
              </a:spcAft>
              <a:defRPr/>
            </a:pPr>
            <a:r>
              <a:rPr lang="ja-JP" altLang="en-US" sz="1400" dirty="0">
                <a:latin typeface="メイリオ" panose="020B0604030504040204" pitchFamily="50" charset="-128"/>
                <a:ea typeface="メイリオ" panose="020B0604030504040204" pitchFamily="50" charset="-128"/>
              </a:rPr>
              <a:t>　　ＴＥＬ　</a:t>
            </a:r>
            <a:r>
              <a:rPr lang="en-US" altLang="ja-JP" sz="1400" dirty="0">
                <a:latin typeface="メイリオ" panose="020B0604030504040204" pitchFamily="50" charset="-128"/>
                <a:ea typeface="メイリオ" panose="020B0604030504040204" pitchFamily="50" charset="-128"/>
              </a:rPr>
              <a:t>088-611-8111</a:t>
            </a: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pPr algn="r" eaLnBrk="1" fontAlgn="auto" hangingPunct="1">
              <a:spcBef>
                <a:spcPts val="0"/>
              </a:spcBef>
              <a:spcAft>
                <a:spcPts val="0"/>
              </a:spcAft>
              <a:defRPr/>
            </a:pPr>
            <a:r>
              <a:rPr lang="ja-JP" altLang="en-US" sz="1400" dirty="0">
                <a:latin typeface="メイリオ" panose="020B0604030504040204" pitchFamily="50" charset="-128"/>
                <a:ea typeface="メイリオ" panose="020B0604030504040204" pitchFamily="50" charset="-128"/>
              </a:rPr>
              <a:t>　　ＦＡＸ　</a:t>
            </a:r>
            <a:r>
              <a:rPr lang="en-US" altLang="ja-JP" sz="1400" dirty="0">
                <a:latin typeface="メイリオ" panose="020B0604030504040204" pitchFamily="50" charset="-128"/>
                <a:ea typeface="メイリオ" panose="020B0604030504040204" pitchFamily="50" charset="-128"/>
              </a:rPr>
              <a:t>088-611-8220</a:t>
            </a:r>
          </a:p>
          <a:p>
            <a:pPr eaLnBrk="1" fontAlgn="auto" hangingPunct="1">
              <a:spcBef>
                <a:spcPts val="0"/>
              </a:spcBef>
              <a:spcAft>
                <a:spcPts val="0"/>
              </a:spcAft>
              <a:defRPr/>
            </a:pPr>
            <a:r>
              <a:rPr lang="ja-JP" altLang="en-US" sz="1400" dirty="0">
                <a:latin typeface="メイリオ" panose="020B0604030504040204" pitchFamily="50" charset="-128"/>
                <a:ea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4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400" dirty="0" smtClean="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400" dirty="0" smtClean="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400" dirty="0">
              <a:latin typeface="メイリオ" panose="020B0604030504040204" pitchFamily="50" charset="-128"/>
              <a:ea typeface="メイリオ" panose="020B0604030504040204" pitchFamily="50" charset="-128"/>
            </a:endParaRPr>
          </a:p>
        </p:txBody>
      </p:sp>
      <p:sp>
        <p:nvSpPr>
          <p:cNvPr id="33797" name="正方形/長方形 6"/>
          <p:cNvSpPr>
            <a:spLocks noChangeArrowheads="1"/>
          </p:cNvSpPr>
          <p:nvPr/>
        </p:nvSpPr>
        <p:spPr bwMode="auto">
          <a:xfrm>
            <a:off x="3563888" y="6333324"/>
            <a:ext cx="54737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9pPr>
          </a:lstStyle>
          <a:p>
            <a:pPr eaLnBrk="1" hangingPunct="1">
              <a:spcBef>
                <a:spcPct val="0"/>
              </a:spcBef>
              <a:buClrTx/>
              <a:buSzTx/>
              <a:buFontTx/>
              <a:buNone/>
              <a:defRPr/>
            </a:pPr>
            <a:r>
              <a:rPr lang="en-US" altLang="ja-JP" sz="900" b="1" dirty="0" smtClean="0">
                <a:solidFill>
                  <a:schemeClr val="accent3">
                    <a:lumMod val="50000"/>
                  </a:schemeClr>
                </a:solidFill>
                <a:latin typeface="メイリオ" panose="020B0604030504040204" pitchFamily="50" charset="-128"/>
              </a:rPr>
              <a:t>http://www.jeed.go.jp/location/chiiki/tokushima/36_tokushima_service1.html</a:t>
            </a:r>
          </a:p>
        </p:txBody>
      </p:sp>
      <p:pic>
        <p:nvPicPr>
          <p:cNvPr id="21509" name="Picture 4" descr="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3995341"/>
            <a:ext cx="8572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 name="角丸四角形 6"/>
          <p:cNvSpPr/>
          <p:nvPr/>
        </p:nvSpPr>
        <p:spPr>
          <a:xfrm>
            <a:off x="611560" y="1204540"/>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3200" dirty="0" smtClean="0">
                <a:solidFill>
                  <a:schemeClr val="tx1"/>
                </a:solidFill>
                <a:latin typeface="メイリオ" panose="020B0604030504040204" pitchFamily="50" charset="-128"/>
                <a:ea typeface="メイリオ" panose="020B0604030504040204" pitchFamily="50" charset="-128"/>
              </a:rPr>
              <a:t>ご利用にあたって</a:t>
            </a:r>
            <a:endParaRPr lang="en-US" altLang="ja-JP" sz="3200" dirty="0">
              <a:solidFill>
                <a:schemeClr val="tx1"/>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8344" y="5444799"/>
            <a:ext cx="864521" cy="864521"/>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3"/>
          <p:cNvSpPr>
            <a:spLocks noGrp="1"/>
          </p:cNvSpPr>
          <p:nvPr>
            <p:ph type="ctrTitle"/>
          </p:nvPr>
        </p:nvSpPr>
        <p:spPr>
          <a:xfrm>
            <a:off x="611560" y="1340768"/>
            <a:ext cx="7956551" cy="2160587"/>
          </a:xfrm>
        </p:spPr>
        <p:txBody>
          <a:bodyPr rtlCol="0">
            <a:normAutofit/>
          </a:bodyPr>
          <a:lstStyle/>
          <a:p>
            <a:pPr eaLnBrk="1" fontAlgn="auto" hangingPunct="1">
              <a:spcAft>
                <a:spcPts val="0"/>
              </a:spcAft>
              <a:defRPr/>
            </a:pPr>
            <a:r>
              <a:rPr lang="ja-JP" altLang="en-US" sz="2400" dirty="0" smtClean="0">
                <a:solidFill>
                  <a:schemeClr val="accent1">
                    <a:lumMod val="50000"/>
                  </a:schemeClr>
                </a:solidFill>
                <a:latin typeface="メイリオ" panose="020B0604030504040204" pitchFamily="50" charset="-128"/>
                <a:ea typeface="メイリオ" panose="020B0604030504040204" pitchFamily="50" charset="-128"/>
              </a:rPr>
              <a:t>参考</a:t>
            </a:r>
            <a:r>
              <a:rPr lang="en-US" altLang="ja-JP" sz="2400" dirty="0" smtClean="0">
                <a:solidFill>
                  <a:schemeClr val="accent1">
                    <a:lumMod val="50000"/>
                  </a:schemeClr>
                </a:solidFill>
                <a:latin typeface="メイリオ" panose="020B0604030504040204" pitchFamily="50" charset="-128"/>
                <a:ea typeface="メイリオ" panose="020B0604030504040204" pitchFamily="50" charset="-128"/>
              </a:rPr>
              <a:t/>
            </a:r>
            <a:br>
              <a:rPr lang="en-US" altLang="ja-JP" sz="2400" dirty="0" smtClean="0">
                <a:solidFill>
                  <a:schemeClr val="accent1">
                    <a:lumMod val="50000"/>
                  </a:schemeClr>
                </a:solidFill>
                <a:latin typeface="メイリオ" panose="020B0604030504040204" pitchFamily="50" charset="-128"/>
                <a:ea typeface="メイリオ" panose="020B0604030504040204" pitchFamily="50" charset="-128"/>
              </a:rPr>
            </a:br>
            <a:r>
              <a:rPr lang="ja-JP" altLang="en-US" sz="2400" dirty="0" smtClean="0">
                <a:solidFill>
                  <a:schemeClr val="accent1">
                    <a:lumMod val="50000"/>
                  </a:schemeClr>
                </a:solidFill>
                <a:latin typeface="メイリオ" panose="020B0604030504040204" pitchFamily="50" charset="-128"/>
                <a:ea typeface="メイリオ" panose="020B0604030504040204" pitchFamily="50" charset="-128"/>
              </a:rPr>
              <a:t>～復職を目指す</a:t>
            </a:r>
            <a:r>
              <a:rPr lang="ja-JP" altLang="en-US" sz="2400" dirty="0">
                <a:solidFill>
                  <a:schemeClr val="accent1">
                    <a:lumMod val="50000"/>
                  </a:schemeClr>
                </a:solidFill>
                <a:latin typeface="メイリオ" panose="020B0604030504040204" pitchFamily="50" charset="-128"/>
                <a:ea typeface="メイリオ" panose="020B0604030504040204" pitchFamily="50" charset="-128"/>
              </a:rPr>
              <a:t>上</a:t>
            </a:r>
            <a:r>
              <a:rPr lang="ja-JP" altLang="en-US" sz="2400" dirty="0" smtClean="0">
                <a:solidFill>
                  <a:schemeClr val="accent1">
                    <a:lumMod val="50000"/>
                  </a:schemeClr>
                </a:solidFill>
                <a:latin typeface="メイリオ" panose="020B0604030504040204" pitchFamily="50" charset="-128"/>
                <a:ea typeface="メイリオ" panose="020B0604030504040204" pitchFamily="50" charset="-128"/>
              </a:rPr>
              <a:t>での心構えや留意点等～</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684212" y="1700213"/>
            <a:ext cx="7632203" cy="4392612"/>
          </a:xfrm>
        </p:spPr>
        <p:txBody>
          <a:bodyPr rtlCol="0">
            <a:normAutofit/>
          </a:bodyPr>
          <a:lstStyle/>
          <a:p>
            <a:pPr eaLnBrk="1" fontAlgn="auto" hangingPunct="1">
              <a:spcAft>
                <a:spcPts val="0"/>
              </a:spcAft>
              <a:buFont typeface="Wingdings" panose="05000000000000000000" pitchFamily="2" charset="2"/>
              <a:buChar char="u"/>
              <a:defRPr/>
            </a:pPr>
            <a:r>
              <a:rPr lang="ja-JP" altLang="en-US" sz="20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職場復帰の判断基準</a:t>
            </a:r>
          </a:p>
          <a:p>
            <a:pPr eaLnBrk="1" fontAlgn="auto" hangingPunct="1">
              <a:spcAft>
                <a:spcPts val="0"/>
              </a:spcAft>
              <a:buFont typeface="Wingdings" panose="05000000000000000000" pitchFamily="2" charset="2"/>
              <a:buNone/>
              <a:defRPr/>
            </a:pPr>
            <a:r>
              <a:rPr lang="ja-JP" altLang="en-US" sz="20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＝休職前、健康な時に行っていた通常業務を</a:t>
            </a:r>
            <a:endParaRPr lang="en-US" altLang="ja-JP" sz="20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ct val="0"/>
              </a:spcBef>
              <a:spcAft>
                <a:spcPts val="1000"/>
              </a:spcAft>
              <a:buFont typeface="Wingdings" panose="05000000000000000000" pitchFamily="2" charset="2"/>
              <a:buNone/>
              <a:defRPr/>
            </a:pPr>
            <a:r>
              <a:rPr lang="ja-JP" altLang="en-US" sz="20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所定労働時間内で遂行できる状態であること</a:t>
            </a:r>
            <a:endParaRPr lang="en-US" altLang="ja-JP" sz="20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ct val="0"/>
              </a:spcBef>
              <a:spcAft>
                <a:spcPts val="1000"/>
              </a:spcAft>
              <a:buFont typeface="Wingdings" panose="05000000000000000000" pitchFamily="2" charset="2"/>
              <a:buNone/>
              <a:defRPr/>
            </a:pPr>
            <a:r>
              <a:rPr lang="ja-JP" altLang="en-US" sz="200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　</a:t>
            </a:r>
            <a:endParaRPr lang="en-US" altLang="ja-JP" sz="20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ct val="0"/>
              </a:spcBef>
              <a:spcAft>
                <a:spcPts val="1000"/>
              </a:spcAft>
              <a:buFont typeface="Wingdings" panose="05000000000000000000" pitchFamily="2" charset="2"/>
              <a:buNone/>
              <a:defRPr/>
            </a:pPr>
            <a:endParaRPr lang="en-US" altLang="ja-JP" sz="20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ct val="0"/>
              </a:spcBef>
              <a:spcAft>
                <a:spcPts val="1000"/>
              </a:spcAft>
              <a:buFont typeface="Wingdings" panose="05000000000000000000" pitchFamily="2" charset="2"/>
              <a:buNone/>
              <a:defRPr/>
            </a:pPr>
            <a:endParaRPr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ct val="0"/>
              </a:spcBef>
              <a:spcAft>
                <a:spcPts val="1000"/>
              </a:spcAft>
              <a:buFont typeface="Wingdings" panose="05000000000000000000" pitchFamily="2" charset="2"/>
              <a:buNone/>
              <a:defRPr/>
            </a:pPr>
            <a:endParaRPr lang="en-US" altLang="ja-JP" sz="4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eaLnBrk="1" fontAlgn="auto" hangingPunct="1">
              <a:spcAft>
                <a:spcPts val="0"/>
              </a:spcAft>
              <a:buFont typeface="Wingdings" panose="05000000000000000000" pitchFamily="2" charset="2"/>
              <a:buChar char="u"/>
              <a:defRPr/>
            </a:pPr>
            <a:r>
              <a:rPr lang="ja-JP" altLang="en-US" sz="20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職場復帰できる状態かどうかの証明は休職者の責任</a:t>
            </a:r>
          </a:p>
          <a:p>
            <a:pPr eaLnBrk="1" fontAlgn="auto" hangingPunct="1">
              <a:spcAft>
                <a:spcPts val="0"/>
              </a:spcAft>
              <a:buFont typeface="Wingdings" panose="05000000000000000000" pitchFamily="2" charset="2"/>
              <a:buChar char="u"/>
              <a:defRPr/>
            </a:pPr>
            <a:r>
              <a:rPr lang="ja-JP" altLang="en-US" sz="20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職場復帰できる状態かどうか最終判断するのは企業</a:t>
            </a:r>
          </a:p>
        </p:txBody>
      </p:sp>
      <p:sp>
        <p:nvSpPr>
          <p:cNvPr id="8" name="円形吹き出し 7"/>
          <p:cNvSpPr/>
          <p:nvPr/>
        </p:nvSpPr>
        <p:spPr>
          <a:xfrm>
            <a:off x="3203848" y="5157193"/>
            <a:ext cx="4896048" cy="1180008"/>
          </a:xfrm>
          <a:prstGeom prst="wedgeEllipseCallout">
            <a:avLst>
              <a:gd name="adj1" fmla="val -32825"/>
              <a:gd name="adj2" fmla="val -6361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2">
                    <a:lumMod val="50000"/>
                  </a:schemeClr>
                </a:solidFill>
                <a:latin typeface="HG丸ｺﾞｼｯｸM-PRO" panose="020F0600000000000000" pitchFamily="50" charset="-128"/>
                <a:ea typeface="HG丸ｺﾞｼｯｸM-PRO" panose="020F0600000000000000" pitchFamily="50" charset="-128"/>
              </a:rPr>
              <a:t>「リワーク支援の終了＝復職」では</a:t>
            </a:r>
            <a:r>
              <a:rPr lang="ja-JP" altLang="en-US" sz="1600" dirty="0" smtClean="0">
                <a:solidFill>
                  <a:schemeClr val="bg2">
                    <a:lumMod val="50000"/>
                  </a:schemeClr>
                </a:solidFill>
                <a:latin typeface="HG丸ｺﾞｼｯｸM-PRO" panose="020F0600000000000000" pitchFamily="50" charset="-128"/>
                <a:ea typeface="HG丸ｺﾞｼｯｸM-PRO" panose="020F0600000000000000" pitchFamily="50" charset="-128"/>
              </a:rPr>
              <a:t>ありませんのでご注意ください。</a:t>
            </a:r>
            <a:endParaRPr lang="ja-JP" altLang="en-US" sz="1600" dirty="0">
              <a:solidFill>
                <a:schemeClr val="bg2">
                  <a:lumMod val="50000"/>
                </a:schemeClr>
              </a:solidFill>
              <a:latin typeface="HG丸ｺﾞｼｯｸM-PRO" panose="020F0600000000000000" pitchFamily="50" charset="-128"/>
              <a:ea typeface="HG丸ｺﾞｼｯｸM-PRO" panose="020F0600000000000000" pitchFamily="50" charset="-128"/>
            </a:endParaRPr>
          </a:p>
        </p:txBody>
      </p:sp>
      <p:sp>
        <p:nvSpPr>
          <p:cNvPr id="6" name="円形吹き出し 5"/>
          <p:cNvSpPr/>
          <p:nvPr/>
        </p:nvSpPr>
        <p:spPr>
          <a:xfrm>
            <a:off x="2700338" y="2781300"/>
            <a:ext cx="5688086" cy="1079748"/>
          </a:xfrm>
          <a:prstGeom prst="wedgeEllipseCallout">
            <a:avLst>
              <a:gd name="adj1" fmla="val -41175"/>
              <a:gd name="adj2" fmla="val -52469"/>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2">
                    <a:lumMod val="50000"/>
                  </a:schemeClr>
                </a:solidFill>
                <a:latin typeface="HG丸ｺﾞｼｯｸM-PRO" panose="020F0600000000000000" pitchFamily="50" charset="-128"/>
                <a:ea typeface="HG丸ｺﾞｼｯｸM-PRO" panose="020F0600000000000000" pitchFamily="50" charset="-128"/>
              </a:rPr>
              <a:t>「会社＝仕事をする場」</a:t>
            </a:r>
            <a:r>
              <a:rPr lang="ja-JP" altLang="en-US" sz="1600" dirty="0" smtClean="0">
                <a:solidFill>
                  <a:schemeClr val="bg2">
                    <a:lumMod val="50000"/>
                  </a:schemeClr>
                </a:solidFill>
                <a:latin typeface="HG丸ｺﾞｼｯｸM-PRO" panose="020F0600000000000000" pitchFamily="50" charset="-128"/>
                <a:ea typeface="HG丸ｺﾞｼｯｸM-PRO" panose="020F0600000000000000" pitchFamily="50" charset="-128"/>
              </a:rPr>
              <a:t>です。</a:t>
            </a:r>
            <a:endParaRPr lang="en-US" altLang="ja-JP" sz="1600" dirty="0" smtClean="0">
              <a:solidFill>
                <a:schemeClr val="bg2">
                  <a:lumMod val="50000"/>
                </a:schemeClr>
              </a:solidFill>
              <a:latin typeface="HG丸ｺﾞｼｯｸM-PRO" panose="020F0600000000000000" pitchFamily="50" charset="-128"/>
              <a:ea typeface="HG丸ｺﾞｼｯｸM-PRO" panose="020F0600000000000000" pitchFamily="50" charset="-128"/>
            </a:endParaRPr>
          </a:p>
          <a:p>
            <a:pPr algn="ctr">
              <a:defRPr/>
            </a:pPr>
            <a:r>
              <a:rPr lang="ja-JP" altLang="en-US" sz="1600" dirty="0">
                <a:solidFill>
                  <a:schemeClr val="bg2">
                    <a:lumMod val="50000"/>
                  </a:schemeClr>
                </a:solidFill>
                <a:latin typeface="HG丸ｺﾞｼｯｸM-PRO" panose="020F0600000000000000" pitchFamily="50" charset="-128"/>
                <a:ea typeface="HG丸ｺﾞｼｯｸM-PRO" panose="020F0600000000000000" pitchFamily="50" charset="-128"/>
              </a:rPr>
              <a:t>職場</a:t>
            </a:r>
            <a:r>
              <a:rPr lang="ja-JP" altLang="en-US" sz="1600" dirty="0" smtClean="0">
                <a:solidFill>
                  <a:schemeClr val="bg2">
                    <a:lumMod val="50000"/>
                  </a:schemeClr>
                </a:solidFill>
                <a:latin typeface="HG丸ｺﾞｼｯｸM-PRO" panose="020F0600000000000000" pitchFamily="50" charset="-128"/>
                <a:ea typeface="HG丸ｺﾞｼｯｸM-PRO" panose="020F0600000000000000" pitchFamily="50" charset="-128"/>
              </a:rPr>
              <a:t>でどの</a:t>
            </a:r>
            <a:r>
              <a:rPr lang="ja-JP" altLang="en-US" sz="1600" dirty="0">
                <a:solidFill>
                  <a:schemeClr val="bg2">
                    <a:lumMod val="50000"/>
                  </a:schemeClr>
                </a:solidFill>
                <a:latin typeface="HG丸ｺﾞｼｯｸM-PRO" panose="020F0600000000000000" pitchFamily="50" charset="-128"/>
                <a:ea typeface="HG丸ｺﾞｼｯｸM-PRO" panose="020F0600000000000000" pitchFamily="50" charset="-128"/>
              </a:rPr>
              <a:t>程度の配慮が得られるかは、それぞれの会社の方針によります。</a:t>
            </a:r>
          </a:p>
        </p:txBody>
      </p:sp>
      <p:sp>
        <p:nvSpPr>
          <p:cNvPr id="9" name="角丸四角形 8"/>
          <p:cNvSpPr/>
          <p:nvPr/>
        </p:nvSpPr>
        <p:spPr>
          <a:xfrm>
            <a:off x="611560" y="836712"/>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2800" dirty="0" smtClean="0">
                <a:solidFill>
                  <a:schemeClr val="tx1"/>
                </a:solidFill>
                <a:latin typeface="メイリオ" panose="020B0604030504040204" pitchFamily="50" charset="-128"/>
                <a:ea typeface="メイリオ" panose="020B0604030504040204" pitchFamily="50" charset="-128"/>
              </a:rPr>
              <a:t>休職・復職に関する基本的な考え方</a:t>
            </a:r>
            <a:endParaRPr lang="en-US" altLang="ja-JP" sz="28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684213" y="1484313"/>
            <a:ext cx="7270750" cy="2160587"/>
          </a:xfrm>
        </p:spPr>
        <p:txBody>
          <a:bodyPr rtlCol="0">
            <a:normAutofit/>
          </a:bodyPr>
          <a:lstStyle/>
          <a:p>
            <a:pPr marL="0" indent="0" eaLnBrk="1" fontAlgn="auto" hangingPunct="1">
              <a:spcBef>
                <a:spcPts val="200"/>
              </a:spcBef>
              <a:spcAft>
                <a:spcPts val="0"/>
              </a:spcAft>
              <a:buFont typeface="Arial" panose="020B0604020202020204" pitchFamily="34" charset="0"/>
              <a:buNone/>
              <a:defRPr/>
            </a:pP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（例）</a:t>
            </a:r>
            <a:endParaRPr lang="en-US" altLang="ja-JP"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200"/>
              </a:spcBef>
              <a:spcAft>
                <a:spcPts val="0"/>
              </a:spcAft>
              <a:buFont typeface="Wingdings" panose="05000000000000000000" pitchFamily="2" charset="2"/>
              <a:buChar char="u"/>
              <a:defRPr/>
            </a:pP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生活リズムの維持、気分・体調の自己管理</a:t>
            </a:r>
          </a:p>
          <a:p>
            <a:pPr eaLnBrk="1" fontAlgn="auto" hangingPunct="1">
              <a:spcBef>
                <a:spcPts val="200"/>
              </a:spcBef>
              <a:spcAft>
                <a:spcPts val="0"/>
              </a:spcAft>
              <a:buFont typeface="Wingdings" panose="05000000000000000000" pitchFamily="2" charset="2"/>
              <a:buChar char="u"/>
              <a:defRPr/>
            </a:pP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復帰後に働き続けるために必要な体力</a:t>
            </a:r>
          </a:p>
          <a:p>
            <a:pPr eaLnBrk="1" fontAlgn="auto" hangingPunct="1">
              <a:spcBef>
                <a:spcPts val="200"/>
              </a:spcBef>
              <a:spcAft>
                <a:spcPts val="0"/>
              </a:spcAft>
              <a:buFont typeface="Wingdings" panose="05000000000000000000" pitchFamily="2" charset="2"/>
              <a:buChar char="u"/>
              <a:defRPr/>
            </a:pP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仕事への集中力、指示理解力、判断力など</a:t>
            </a:r>
          </a:p>
          <a:p>
            <a:pPr eaLnBrk="1" fontAlgn="auto" hangingPunct="1">
              <a:spcBef>
                <a:spcPts val="200"/>
              </a:spcBef>
              <a:spcAft>
                <a:spcPts val="0"/>
              </a:spcAft>
              <a:buFont typeface="Wingdings" panose="05000000000000000000" pitchFamily="2" charset="2"/>
              <a:buChar char="u"/>
              <a:defRPr/>
            </a:pP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職場で想定されるストレスの把握及び対処方法の習得</a:t>
            </a:r>
            <a:endParaRPr lang="en-US" altLang="ja-JP"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marL="0" indent="0" eaLnBrk="1" fontAlgn="auto" hangingPunct="1">
              <a:spcBef>
                <a:spcPts val="300"/>
              </a:spcBef>
              <a:spcAft>
                <a:spcPts val="0"/>
              </a:spcAft>
              <a:buFont typeface="Arial" panose="020B0604020202020204" pitchFamily="34" charset="0"/>
              <a:buNone/>
              <a:defRPr/>
            </a:pPr>
            <a:endParaRPr lang="en-US" altLang="ja-JP" sz="2000" b="1" dirty="0" smtClean="0">
              <a:solidFill>
                <a:schemeClr val="tx1">
                  <a:lumMod val="75000"/>
                  <a:lumOff val="25000"/>
                </a:schemeClr>
              </a:solidFill>
            </a:endParaRPr>
          </a:p>
        </p:txBody>
      </p:sp>
      <p:sp>
        <p:nvSpPr>
          <p:cNvPr id="3" name="円/楕円 2"/>
          <p:cNvSpPr/>
          <p:nvPr/>
        </p:nvSpPr>
        <p:spPr>
          <a:xfrm>
            <a:off x="395536" y="3933056"/>
            <a:ext cx="835025" cy="719138"/>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200" b="1" dirty="0">
                <a:solidFill>
                  <a:srgbClr val="FF0000"/>
                </a:solidFill>
              </a:rPr>
              <a:t>！</a:t>
            </a:r>
          </a:p>
        </p:txBody>
      </p:sp>
      <p:sp>
        <p:nvSpPr>
          <p:cNvPr id="2" name="テキスト ボックス 1"/>
          <p:cNvSpPr txBox="1"/>
          <p:nvPr/>
        </p:nvSpPr>
        <p:spPr>
          <a:xfrm>
            <a:off x="1187624" y="3788445"/>
            <a:ext cx="7416824" cy="1224731"/>
          </a:xfrm>
          <a:prstGeom prst="rect">
            <a:avLst/>
          </a:prstGeom>
          <a:noFill/>
        </p:spPr>
        <p:txBody>
          <a:bodyPr wrap="square">
            <a:spAutoFit/>
          </a:bodyPr>
          <a:lstStyle/>
          <a:p>
            <a:pPr eaLnBrk="1" fontAlgn="auto" hangingPunct="1">
              <a:spcBef>
                <a:spcPts val="100"/>
              </a:spcBef>
              <a:spcAft>
                <a:spcPts val="0"/>
              </a:spcAft>
              <a:buFont typeface="Arial" panose="020B0604020202020204" pitchFamily="34" charset="0"/>
              <a:buNone/>
              <a:defRPr/>
            </a:pPr>
            <a:r>
              <a:rPr lang="ja-JP" altLang="en-US" sz="1400"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復職にあたって必要な条件や、手続き、期間は企業の方針よって異なります。</a:t>
            </a:r>
            <a:endParaRPr lang="en-US" altLang="ja-JP" sz="1400" b="1"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100"/>
              </a:spcBef>
              <a:spcAft>
                <a:spcPts val="0"/>
              </a:spcAft>
              <a:buFont typeface="Arial" panose="020B0604020202020204" pitchFamily="34" charset="0"/>
              <a:buNone/>
              <a:defRPr/>
            </a:pPr>
            <a:endParaRPr lang="en-US" altLang="ja-JP" sz="1400" b="1"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100"/>
              </a:spcBef>
              <a:spcAft>
                <a:spcPts val="0"/>
              </a:spcAft>
              <a:buFont typeface="Arial" panose="020B0604020202020204" pitchFamily="34" charset="0"/>
              <a:buNone/>
              <a:defRPr/>
            </a:pPr>
            <a:r>
              <a:rPr lang="ja-JP" altLang="en-US" sz="1400"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職場復帰に向けて何を求められているのか、休職者と企業の間でずれが生じないよう</a:t>
            </a:r>
            <a:r>
              <a:rPr lang="ja-JP" altLang="en-US" sz="1400" b="1"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endParaRPr lang="en-US" altLang="ja-JP" sz="1400" b="1"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100"/>
              </a:spcBef>
              <a:spcAft>
                <a:spcPts val="0"/>
              </a:spcAft>
              <a:buFont typeface="Arial" panose="020B0604020202020204" pitchFamily="34" charset="0"/>
              <a:buNone/>
              <a:defRPr/>
            </a:pPr>
            <a:r>
              <a:rPr lang="ja-JP" altLang="en-US" sz="1400" b="1"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事前</a:t>
            </a:r>
            <a:r>
              <a:rPr lang="ja-JP" altLang="en-US" sz="1400"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に確認することが重要です。</a:t>
            </a:r>
          </a:p>
          <a:p>
            <a:pPr>
              <a:defRPr/>
            </a:pPr>
            <a:endParaRPr lang="ja-JP" altLang="en-US" sz="1400"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611560" y="721643"/>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2400" dirty="0" smtClean="0">
                <a:solidFill>
                  <a:schemeClr val="tx1"/>
                </a:solidFill>
                <a:latin typeface="メイリオ" panose="020B0604030504040204" pitchFamily="50" charset="-128"/>
                <a:ea typeface="メイリオ" panose="020B0604030504040204" pitchFamily="50" charset="-128"/>
              </a:rPr>
              <a:t>職場</a:t>
            </a:r>
            <a:r>
              <a:rPr lang="ja-JP" altLang="en-US" sz="2400" dirty="0">
                <a:solidFill>
                  <a:schemeClr val="tx1"/>
                </a:solidFill>
                <a:latin typeface="メイリオ" panose="020B0604030504040204" pitchFamily="50" charset="-128"/>
                <a:ea typeface="メイリオ" panose="020B0604030504040204" pitchFamily="50" charset="-128"/>
              </a:rPr>
              <a:t>復帰</a:t>
            </a:r>
            <a:r>
              <a:rPr lang="ja-JP" altLang="en-US" sz="2400" dirty="0" smtClean="0">
                <a:solidFill>
                  <a:schemeClr val="tx1"/>
                </a:solidFill>
                <a:latin typeface="メイリオ" panose="020B0604030504040204" pitchFamily="50" charset="-128"/>
                <a:ea typeface="メイリオ" panose="020B0604030504040204" pitchFamily="50" charset="-128"/>
              </a:rPr>
              <a:t>に向けて休職者が準備すること</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899592" y="5013176"/>
            <a:ext cx="7614431" cy="864096"/>
          </a:xfrm>
          <a:prstGeom prst="rect">
            <a:avLst/>
          </a:prstGeom>
          <a:noFill/>
          <a:ln>
            <a:solidFill>
              <a:schemeClr val="tx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復職にあたって準備が必要な事、また、それらの</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うちリワーク</a:t>
            </a:r>
            <a:r>
              <a:rPr lang="ja-JP" altLang="en-US" sz="1400" dirty="0">
                <a:solidFill>
                  <a:schemeClr val="tx1"/>
                </a:solidFill>
                <a:latin typeface="HG丸ｺﾞｼｯｸM-PRO" panose="020F0600000000000000" pitchFamily="50" charset="-128"/>
                <a:ea typeface="HG丸ｺﾞｼｯｸM-PRO" panose="020F0600000000000000" pitchFamily="50" charset="-128"/>
              </a:rPr>
              <a:t>支援で取り組める事は何か、などをコーディネート期間で整理してから支援を開始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します。</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611189" y="1332654"/>
            <a:ext cx="7849244" cy="4040562"/>
          </a:xfrm>
        </p:spPr>
        <p:txBody>
          <a:bodyPr rtlCol="0">
            <a:normAutofit/>
          </a:bodyPr>
          <a:lstStyle/>
          <a:p>
            <a:pPr eaLnBrk="1" fontAlgn="auto" hangingPunct="1">
              <a:spcAft>
                <a:spcPts val="0"/>
              </a:spcAft>
              <a:buFont typeface="Wingdings" panose="05000000000000000000" pitchFamily="2" charset="2"/>
              <a:buChar char="u"/>
              <a:defRPr/>
            </a:pP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企業とのやり取りは心理的な負荷がかかるものです。</a:t>
            </a:r>
          </a:p>
          <a:p>
            <a:pPr marL="0" indent="0" eaLnBrk="1" fontAlgn="auto" hangingPunct="1">
              <a:spcBef>
                <a:spcPts val="0"/>
              </a:spcBef>
              <a:spcAft>
                <a:spcPts val="0"/>
              </a:spcAft>
              <a:buFont typeface="Wingdings 3" panose="05040102010807070707" pitchFamily="18" charset="2"/>
              <a:buNone/>
              <a:defRPr/>
            </a:pPr>
            <a:endParaRPr lang="en-US" altLang="ja-JP" sz="900" dirty="0" smtClean="0">
              <a:solidFill>
                <a:srgbClr val="FF4B87"/>
              </a:solidFill>
              <a:latin typeface="HG丸ｺﾞｼｯｸM-PRO" panose="020F0600000000000000" pitchFamily="50" charset="-128"/>
              <a:ea typeface="HG丸ｺﾞｼｯｸM-PRO" panose="020F0600000000000000" pitchFamily="50" charset="-128"/>
            </a:endParaRPr>
          </a:p>
          <a:p>
            <a:pPr marL="0" indent="0" eaLnBrk="1" fontAlgn="auto" hangingPunct="1">
              <a:spcBef>
                <a:spcPts val="0"/>
              </a:spcBef>
              <a:spcAft>
                <a:spcPts val="0"/>
              </a:spcAft>
              <a:buFont typeface="Wingdings 3" panose="05040102010807070707" pitchFamily="18" charset="2"/>
              <a:buNone/>
              <a:defRPr/>
            </a:pPr>
            <a:r>
              <a:rPr lang="ja-JP" altLang="en-US" sz="1800" dirty="0">
                <a:solidFill>
                  <a:srgbClr val="FF4B87"/>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bg2">
                    <a:lumMod val="25000"/>
                  </a:schemeClr>
                </a:solidFill>
                <a:latin typeface="HG丸ｺﾞｼｯｸM-PRO" panose="020F0600000000000000" pitchFamily="50" charset="-128"/>
                <a:ea typeface="HG丸ｺﾞｼｯｸM-PRO" panose="020F0600000000000000" pitchFamily="50" charset="-128"/>
              </a:rPr>
              <a:t>復職にあたっては、ご自身の希望を正しく伝えるために、現状や考えを事前に準備しなければなりません。</a:t>
            </a:r>
            <a:endParaRPr lang="en-US" altLang="ja-JP" sz="1800" dirty="0" smtClean="0">
              <a:solidFill>
                <a:schemeClr val="bg2">
                  <a:lumMod val="25000"/>
                </a:schemeClr>
              </a:solidFill>
              <a:latin typeface="HG丸ｺﾞｼｯｸM-PRO" panose="020F0600000000000000" pitchFamily="50" charset="-128"/>
              <a:ea typeface="HG丸ｺﾞｼｯｸM-PRO" panose="020F0600000000000000" pitchFamily="50" charset="-128"/>
            </a:endParaRPr>
          </a:p>
          <a:p>
            <a:pPr marL="0" indent="0" eaLnBrk="1" fontAlgn="auto" hangingPunct="1">
              <a:spcBef>
                <a:spcPts val="0"/>
              </a:spcBef>
              <a:spcAft>
                <a:spcPts val="0"/>
              </a:spcAft>
              <a:buFont typeface="Wingdings 3" panose="05040102010807070707" pitchFamily="18" charset="2"/>
              <a:buNone/>
              <a:defRPr/>
            </a:pPr>
            <a:endParaRPr lang="en-US" altLang="ja-JP"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buFont typeface="Wingdings" panose="05000000000000000000" pitchFamily="2" charset="2"/>
              <a:buChar char="u"/>
              <a:defRPr/>
            </a:pP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職場</a:t>
            </a: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復帰</a:t>
            </a: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は企業との協同作業です。</a:t>
            </a:r>
            <a:endParaRPr lang="en-US" altLang="ja-JP"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marL="0" indent="0" eaLnBrk="1" fontAlgn="auto" hangingPunct="1">
              <a:spcAft>
                <a:spcPts val="0"/>
              </a:spcAft>
              <a:buFont typeface="Wingdings 3" panose="05040102010807070707" pitchFamily="18" charset="2"/>
              <a:buNone/>
              <a:defRPr/>
            </a:pPr>
            <a:r>
              <a:rPr lang="ja-JP" altLang="en-US" sz="5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5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5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endParaRPr lang="en-US" altLang="ja-JP" sz="5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marL="0" indent="0" eaLnBrk="1" fontAlgn="auto" hangingPunct="1">
              <a:spcAft>
                <a:spcPts val="0"/>
              </a:spcAft>
              <a:buFont typeface="Wingdings 3" panose="05040102010807070707" pitchFamily="18" charset="2"/>
              <a:buNone/>
              <a:defRPr/>
            </a:pPr>
            <a:r>
              <a:rPr lang="ja-JP" altLang="en-US" sz="2000" b="1"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2000" b="1" u="sng"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休職者自身が企業に働きかけることが求められます。</a:t>
            </a:r>
            <a:endParaRPr lang="en-US" altLang="ja-JP"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300"/>
              </a:spcBef>
              <a:spcAft>
                <a:spcPts val="0"/>
              </a:spcAft>
              <a:buFont typeface="Wingdings" pitchFamily="2" charset="2"/>
              <a:buNone/>
              <a:defRPr/>
            </a:pP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endParaRPr lang="en-US" altLang="ja-JP"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300"/>
              </a:spcBef>
              <a:spcAft>
                <a:spcPts val="0"/>
              </a:spcAft>
              <a:buFont typeface="Wingdings" pitchFamily="2" charset="2"/>
              <a:buNone/>
              <a:defRPr/>
            </a:pPr>
            <a:endParaRPr lang="en-US" altLang="ja-JP" sz="8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300"/>
              </a:spcBef>
              <a:spcAft>
                <a:spcPts val="0"/>
              </a:spcAft>
              <a:buFont typeface="Wingdings" pitchFamily="2" charset="2"/>
              <a:buNone/>
              <a:defRPr/>
            </a:pPr>
            <a:r>
              <a:rPr lang="ja-JP" altLang="en-US" sz="24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 </a:t>
            </a: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企業の状況や考え、休職者に求めているものを知りましょう。</a:t>
            </a:r>
          </a:p>
          <a:p>
            <a:pPr eaLnBrk="1" fontAlgn="auto" hangingPunct="1">
              <a:spcBef>
                <a:spcPts val="0"/>
              </a:spcBef>
              <a:spcAft>
                <a:spcPts val="0"/>
              </a:spcAft>
              <a:buFont typeface="Wingdings" pitchFamily="2" charset="2"/>
              <a:buNone/>
              <a:defRPr/>
            </a:pPr>
            <a:r>
              <a:rPr lang="ja-JP" altLang="en-US" sz="24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相手も自分も大切にする、アサーティブなコミュニケーション</a:t>
            </a:r>
            <a:endParaRPr lang="en-US" altLang="ja-JP"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buFont typeface="Wingdings" pitchFamily="2" charset="2"/>
              <a:buNone/>
              <a:defRPr/>
            </a:pP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を心がけましょう。</a:t>
            </a:r>
            <a:endParaRPr lang="en-US" altLang="ja-JP"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buFont typeface="Wingdings" pitchFamily="2" charset="2"/>
              <a:buNone/>
              <a:defRPr/>
            </a:pP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18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lang="ja-JP" altLang="en-US" sz="18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例）肯定的に話す、具体的に伝える、根拠を示す　等</a:t>
            </a:r>
          </a:p>
        </p:txBody>
      </p:sp>
      <p:sp>
        <p:nvSpPr>
          <p:cNvPr id="2" name="右矢印 1"/>
          <p:cNvSpPr/>
          <p:nvPr/>
        </p:nvSpPr>
        <p:spPr>
          <a:xfrm>
            <a:off x="467544" y="2888747"/>
            <a:ext cx="1224136" cy="684269"/>
          </a:xfrm>
          <a:prstGeom prst="rightArrow">
            <a:avLst>
              <a:gd name="adj1" fmla="val 57541"/>
              <a:gd name="adj2" fmla="val 4950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smtClean="0">
                <a:latin typeface="HG丸ｺﾞｼｯｸM-PRO" panose="020F0600000000000000" pitchFamily="50" charset="-128"/>
                <a:ea typeface="HG丸ｺﾞｼｯｸM-PRO" panose="020F0600000000000000" pitchFamily="50" charset="-128"/>
              </a:rPr>
              <a:t>つまり、</a:t>
            </a:r>
            <a:endParaRPr lang="ja-JP" altLang="en-US" sz="1600" dirty="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611188" y="577627"/>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2400" dirty="0" smtClean="0">
                <a:solidFill>
                  <a:schemeClr val="tx1"/>
                </a:solidFill>
                <a:latin typeface="メイリオ" panose="020B0604030504040204" pitchFamily="50" charset="-128"/>
                <a:ea typeface="メイリオ" panose="020B0604030504040204" pitchFamily="50" charset="-128"/>
              </a:rPr>
              <a:t>職場</a:t>
            </a:r>
            <a:r>
              <a:rPr lang="ja-JP" altLang="en-US" sz="2400" dirty="0">
                <a:solidFill>
                  <a:schemeClr val="tx1"/>
                </a:solidFill>
                <a:latin typeface="メイリオ" panose="020B0604030504040204" pitchFamily="50" charset="-128"/>
                <a:ea typeface="メイリオ" panose="020B0604030504040204" pitchFamily="50" charset="-128"/>
              </a:rPr>
              <a:t>復帰</a:t>
            </a:r>
            <a:r>
              <a:rPr lang="ja-JP" altLang="en-US" sz="2400" dirty="0" smtClean="0">
                <a:solidFill>
                  <a:schemeClr val="tx1"/>
                </a:solidFill>
                <a:latin typeface="メイリオ" panose="020B0604030504040204" pitchFamily="50" charset="-128"/>
                <a:ea typeface="メイリオ" panose="020B0604030504040204" pitchFamily="50" charset="-128"/>
              </a:rPr>
              <a:t>に向けての休職者の心がまえ</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791394" y="5373216"/>
            <a:ext cx="7488833" cy="849958"/>
          </a:xfrm>
          <a:prstGeom prst="rect">
            <a:avLst/>
          </a:prstGeom>
          <a:noFill/>
          <a:ln>
            <a:solidFill>
              <a:schemeClr val="tx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rPr>
              <a:t>リワーク支援を通して報告書を作成し</a:t>
            </a:r>
            <a:r>
              <a:rPr lang="ja-JP" altLang="en-US" sz="1400" dirty="0" smtClean="0">
                <a:solidFill>
                  <a:schemeClr val="bg2">
                    <a:lumMod val="25000"/>
                  </a:schemeClr>
                </a:solidFill>
                <a:latin typeface="HG丸ｺﾞｼｯｸM-PRO" panose="020F0600000000000000" pitchFamily="50" charset="-128"/>
                <a:ea typeface="HG丸ｺﾞｼｯｸM-PRO" panose="020F0600000000000000" pitchFamily="50" charset="-128"/>
              </a:rPr>
              <a:t>、ご自身</a:t>
            </a:r>
            <a:r>
              <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rPr>
              <a:t>の回復状況</a:t>
            </a:r>
            <a:r>
              <a:rPr lang="ja-JP" altLang="en-US" sz="1400" dirty="0" smtClean="0">
                <a:solidFill>
                  <a:schemeClr val="bg2">
                    <a:lumMod val="25000"/>
                  </a:schemeClr>
                </a:solidFill>
                <a:latin typeface="HG丸ｺﾞｼｯｸM-PRO" panose="020F0600000000000000" pitchFamily="50" charset="-128"/>
                <a:ea typeface="HG丸ｺﾞｼｯｸM-PRO" panose="020F0600000000000000" pitchFamily="50" charset="-128"/>
              </a:rPr>
              <a:t>、再発</a:t>
            </a:r>
            <a:r>
              <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rPr>
              <a:t>予防策、企業に配慮をお願いしたい事項等に</a:t>
            </a:r>
            <a:r>
              <a:rPr lang="ja-JP" altLang="en-US" sz="1400" dirty="0" smtClean="0">
                <a:solidFill>
                  <a:schemeClr val="bg2">
                    <a:lumMod val="25000"/>
                  </a:schemeClr>
                </a:solidFill>
                <a:latin typeface="HG丸ｺﾞｼｯｸM-PRO" panose="020F0600000000000000" pitchFamily="50" charset="-128"/>
                <a:ea typeface="HG丸ｺﾞｼｯｸM-PRO" panose="020F0600000000000000" pitchFamily="50" charset="-128"/>
              </a:rPr>
              <a:t>ついて伝えられるように準備</a:t>
            </a:r>
            <a:r>
              <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rPr>
              <a:t>する方も</a:t>
            </a:r>
            <a:r>
              <a:rPr lang="ja-JP" altLang="en-US" sz="1400" dirty="0" smtClean="0">
                <a:solidFill>
                  <a:schemeClr val="bg2">
                    <a:lumMod val="25000"/>
                  </a:schemeClr>
                </a:solidFill>
                <a:latin typeface="HG丸ｺﾞｼｯｸM-PRO" panose="020F0600000000000000" pitchFamily="50" charset="-128"/>
                <a:ea typeface="HG丸ｺﾞｼｯｸM-PRO" panose="020F0600000000000000" pitchFamily="50" charset="-128"/>
              </a:rPr>
              <a:t>いらっしゃいます</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539750" y="1484313"/>
            <a:ext cx="7704138" cy="4608512"/>
          </a:xfrm>
        </p:spPr>
        <p:txBody>
          <a:bodyPr rtlCol="0">
            <a:noAutofit/>
          </a:bodyPr>
          <a:lstStyle/>
          <a:p>
            <a:pPr eaLnBrk="1" fontAlgn="auto" hangingPunct="1">
              <a:spcAft>
                <a:spcPts val="1800"/>
              </a:spcAft>
              <a:buFont typeface="Wingdings" panose="05000000000000000000" pitchFamily="2" charset="2"/>
              <a:buChar char="u"/>
              <a:defRPr/>
            </a:pPr>
            <a:r>
              <a:rPr lang="ja-JP" altLang="en-US" sz="2400" u="sng"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休職者、企業双方の情報不足</a:t>
            </a:r>
            <a:endParaRPr lang="ja-JP" altLang="en-US" sz="24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lnSpc>
                <a:spcPts val="3200"/>
              </a:lnSpc>
              <a:spcAft>
                <a:spcPts val="300"/>
              </a:spcAft>
              <a:buFont typeface="Wingdings" panose="05000000000000000000" pitchFamily="2" charset="2"/>
              <a:buChar char="n"/>
              <a:defRPr/>
            </a:pP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現在休職中の</a:t>
            </a:r>
            <a:r>
              <a:rPr lang="ja-JP" altLang="en-US" sz="16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Ａ</a:t>
            </a: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さん。休職期間は後３ヶ月残っている。</a:t>
            </a:r>
            <a:endParaRPr lang="en-US" altLang="ja-JP"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lnSpc>
                <a:spcPts val="2800"/>
              </a:lnSpc>
              <a:spcAft>
                <a:spcPts val="300"/>
              </a:spcAft>
              <a:buFont typeface="Wingdings" panose="05000000000000000000" pitchFamily="2" charset="2"/>
              <a:buChar char="n"/>
              <a:defRPr/>
            </a:pP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Ａさんとしては期限半月ほど前に復職を申し出れば良いと考え、特に職場復帰に向けて準備は行っていなかった。</a:t>
            </a:r>
            <a:endParaRPr lang="en-US" altLang="ja-JP"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lnSpc>
                <a:spcPts val="2800"/>
              </a:lnSpc>
              <a:spcAft>
                <a:spcPts val="300"/>
              </a:spcAft>
              <a:buFont typeface="Wingdings" panose="05000000000000000000" pitchFamily="2" charset="2"/>
              <a:buChar char="n"/>
              <a:defRPr/>
            </a:pP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しかし、いざ復職を申し出ると、期限２ヶ月前から産業医との面談を設定し、１ヶ月前には職場復帰可能の診断書をもらわないと期限に間に合わないということであった。</a:t>
            </a:r>
            <a:endParaRPr lang="en-US" altLang="ja-JP"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lnSpc>
                <a:spcPts val="2800"/>
              </a:lnSpc>
              <a:spcAft>
                <a:spcPts val="0"/>
              </a:spcAft>
              <a:buFont typeface="Wingdings" panose="05000000000000000000" pitchFamily="2" charset="2"/>
              <a:buChar char="n"/>
              <a:defRPr/>
            </a:pP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企業は休職中の社員とは特にコンタクトをとらない方針であった。結果、</a:t>
            </a:r>
            <a:r>
              <a:rPr lang="ja-JP" altLang="en-US" sz="16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Ａ</a:t>
            </a: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さんは適切なタイミングで職場復帰に向けて動き出すことが出来なかった。</a:t>
            </a:r>
          </a:p>
        </p:txBody>
      </p:sp>
      <p:sp>
        <p:nvSpPr>
          <p:cNvPr id="5" name="角丸四角形 4"/>
          <p:cNvSpPr/>
          <p:nvPr/>
        </p:nvSpPr>
        <p:spPr>
          <a:xfrm>
            <a:off x="611188" y="577627"/>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2400" dirty="0" smtClean="0">
                <a:solidFill>
                  <a:schemeClr val="tx1"/>
                </a:solidFill>
                <a:latin typeface="メイリオ" panose="020B0604030504040204" pitchFamily="50" charset="-128"/>
                <a:ea typeface="メイリオ" panose="020B0604030504040204" pitchFamily="50" charset="-128"/>
              </a:rPr>
              <a:t>事例：職場復帰で起きやすい問題①</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539552" y="1484784"/>
            <a:ext cx="8136904" cy="3749675"/>
          </a:xfrm>
        </p:spPr>
        <p:txBody>
          <a:bodyPr rtlCol="0">
            <a:normAutofit/>
          </a:bodyPr>
          <a:lstStyle/>
          <a:p>
            <a:pPr eaLnBrk="1" fontAlgn="auto" hangingPunct="1">
              <a:spcAft>
                <a:spcPts val="600"/>
              </a:spcAft>
              <a:buFont typeface="Wingdings" panose="05000000000000000000" pitchFamily="2" charset="2"/>
              <a:buChar char="u"/>
              <a:defRPr/>
            </a:pPr>
            <a:r>
              <a:rPr lang="ja-JP" altLang="en-US" sz="2400" u="sng"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休職者と企業との考え方の違い</a:t>
            </a:r>
            <a:endParaRPr lang="ja-JP" altLang="en-US" sz="24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Aft>
                <a:spcPts val="0"/>
              </a:spcAft>
              <a:buFont typeface="Wingdings" panose="05000000000000000000" pitchFamily="2" charset="2"/>
              <a:buChar char="n"/>
              <a:defRPr/>
            </a:pPr>
            <a:endParaRPr lang="en-US" altLang="ja-JP" sz="7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Aft>
                <a:spcPts val="0"/>
              </a:spcAft>
              <a:buFont typeface="Wingdings" panose="05000000000000000000" pitchFamily="2" charset="2"/>
              <a:buChar char="n"/>
              <a:defRPr/>
            </a:pP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Ｂさんは何度か職場復帰を試みているが、復帰後１ヶ月程でうつ症状により朝起きるのが辛くなり、遅刻や欠勤が増えてしまう。</a:t>
            </a:r>
            <a:endParaRPr lang="en-US" altLang="ja-JP" sz="16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marL="0" indent="0" eaLnBrk="1" fontAlgn="auto" hangingPunct="1">
              <a:spcAft>
                <a:spcPts val="0"/>
              </a:spcAft>
              <a:buNone/>
              <a:defRPr/>
            </a:pPr>
            <a:endParaRPr lang="en-US" altLang="ja-JP"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Aft>
                <a:spcPts val="0"/>
              </a:spcAft>
              <a:buFont typeface="Wingdings" panose="05000000000000000000" pitchFamily="2" charset="2"/>
              <a:buChar char="n"/>
              <a:defRPr/>
            </a:pP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Ｂさんとしては多少の遅刻や欠勤は、長期休暇明けにはつきものだと思っている。</a:t>
            </a:r>
            <a:endParaRPr lang="en-US" altLang="ja-JP"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marL="0" indent="0" eaLnBrk="1" fontAlgn="auto" hangingPunct="1">
              <a:spcAft>
                <a:spcPts val="0"/>
              </a:spcAft>
              <a:buNone/>
              <a:defRPr/>
            </a:pPr>
            <a:endParaRPr lang="en-US" altLang="ja-JP"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eaLnBrk="1" fontAlgn="auto" hangingPunct="1">
              <a:spcAft>
                <a:spcPts val="0"/>
              </a:spcAft>
              <a:buFont typeface="Wingdings" panose="05000000000000000000" pitchFamily="2" charset="2"/>
              <a:buChar char="n"/>
              <a:defRPr/>
            </a:pPr>
            <a:r>
              <a:rPr lang="ja-JP" altLang="en-US" sz="16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一方</a:t>
            </a: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で</a:t>
            </a:r>
            <a:r>
              <a:rPr lang="ja-JP" altLang="en-US" sz="16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企業としては遅刻や欠勤が続くのはうつ病が回復していないと捉え、しっかり休んで調子を回復させるべきだと考えている</a:t>
            </a:r>
            <a:r>
              <a:rPr lang="ja-JP" altLang="en-US" sz="24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p>
        </p:txBody>
      </p:sp>
      <p:sp>
        <p:nvSpPr>
          <p:cNvPr id="6" name="角丸四角形 5"/>
          <p:cNvSpPr/>
          <p:nvPr/>
        </p:nvSpPr>
        <p:spPr>
          <a:xfrm>
            <a:off x="611188" y="577627"/>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2400" dirty="0" smtClean="0">
                <a:solidFill>
                  <a:schemeClr val="tx1"/>
                </a:solidFill>
                <a:latin typeface="メイリオ" panose="020B0604030504040204" pitchFamily="50" charset="-128"/>
                <a:ea typeface="メイリオ" panose="020B0604030504040204" pitchFamily="50" charset="-128"/>
              </a:rPr>
              <a:t>事例：職場復帰で起きやすい問題②</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611188" y="4672533"/>
            <a:ext cx="7849244" cy="849958"/>
          </a:xfrm>
          <a:prstGeom prst="rect">
            <a:avLst/>
          </a:prstGeom>
          <a:noFill/>
          <a:ln>
            <a:solidFill>
              <a:schemeClr val="tx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rPr>
              <a:t>復職</a:t>
            </a:r>
            <a:r>
              <a:rPr lang="ja-JP" altLang="en-US" sz="1400" dirty="0" smtClean="0">
                <a:solidFill>
                  <a:schemeClr val="bg2">
                    <a:lumMod val="25000"/>
                  </a:schemeClr>
                </a:solidFill>
                <a:latin typeface="HG丸ｺﾞｼｯｸM-PRO" panose="020F0600000000000000" pitchFamily="50" charset="-128"/>
                <a:ea typeface="HG丸ｺﾞｼｯｸM-PRO" panose="020F0600000000000000" pitchFamily="50" charset="-128"/>
              </a:rPr>
              <a:t>の主役は休職者自身ですが、ご本人だけが復職を希望していても、企業の考えと相いれないことがあります。職場復帰に向けて動き出す前の準備が大切です。</a:t>
            </a:r>
            <a:endPar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コンテンツ プレースホルダ 2"/>
          <p:cNvSpPr>
            <a:spLocks noGrp="1"/>
          </p:cNvSpPr>
          <p:nvPr>
            <p:ph idx="1"/>
          </p:nvPr>
        </p:nvSpPr>
        <p:spPr>
          <a:xfrm>
            <a:off x="539750" y="1946275"/>
            <a:ext cx="8569325" cy="1698625"/>
          </a:xfrm>
        </p:spPr>
        <p:txBody>
          <a:bodyPr tIns="108000" bIns="36000" rtlCol="0" anchor="ctr">
            <a:normAutofit/>
          </a:bodyPr>
          <a:lstStyle/>
          <a:p>
            <a:pPr marL="0" indent="0" eaLnBrk="1" fontAlgn="auto" hangingPunct="1">
              <a:spcBef>
                <a:spcPts val="0"/>
              </a:spcBef>
              <a:spcAft>
                <a:spcPts val="0"/>
              </a:spcAft>
              <a:buFont typeface="Arial" charset="0"/>
              <a:buNone/>
              <a:defRPr/>
            </a:pPr>
            <a:r>
              <a:rPr lang="ja-JP" altLang="en-US" sz="2400" b="1" dirty="0" smtClean="0">
                <a:solidFill>
                  <a:schemeClr val="accent4">
                    <a:lumMod val="75000"/>
                  </a:schemeClr>
                </a:solidFill>
                <a:latin typeface="HG丸ｺﾞｼｯｸM-PRO" pitchFamily="50" charset="-128"/>
                <a:ea typeface="HG丸ｺﾞｼｯｸM-PRO" pitchFamily="50" charset="-128"/>
              </a:rPr>
              <a:t> メンタルへルス不調により休職されている方の　</a:t>
            </a:r>
            <a:endParaRPr lang="en-US" altLang="ja-JP" sz="2400" b="1" dirty="0" smtClean="0">
              <a:solidFill>
                <a:schemeClr val="accent4">
                  <a:lumMod val="75000"/>
                </a:schemeClr>
              </a:solidFill>
              <a:latin typeface="HG丸ｺﾞｼｯｸM-PRO" pitchFamily="50" charset="-128"/>
              <a:ea typeface="HG丸ｺﾞｼｯｸM-PRO" pitchFamily="50" charset="-128"/>
            </a:endParaRPr>
          </a:p>
          <a:p>
            <a:pPr marL="0" indent="0" eaLnBrk="1" fontAlgn="auto" hangingPunct="1">
              <a:spcBef>
                <a:spcPts val="300"/>
              </a:spcBef>
              <a:spcAft>
                <a:spcPts val="0"/>
              </a:spcAft>
              <a:buFont typeface="Arial" charset="0"/>
              <a:buNone/>
              <a:defRPr/>
            </a:pPr>
            <a:r>
              <a:rPr lang="ja-JP" altLang="en-US" sz="2400" b="1" dirty="0">
                <a:solidFill>
                  <a:schemeClr val="accent4">
                    <a:lumMod val="75000"/>
                  </a:schemeClr>
                </a:solidFill>
                <a:latin typeface="HG丸ｺﾞｼｯｸM-PRO" panose="020F0600000000000000" pitchFamily="50" charset="-128"/>
                <a:ea typeface="HG丸ｺﾞｼｯｸM-PRO" panose="020F0600000000000000" pitchFamily="50" charset="-128"/>
              </a:rPr>
              <a:t>　</a:t>
            </a:r>
            <a:r>
              <a:rPr lang="ja-JP" altLang="en-US" sz="2400" b="1" dirty="0" smtClean="0">
                <a:solidFill>
                  <a:schemeClr val="accent4">
                    <a:lumMod val="75000"/>
                  </a:schemeClr>
                </a:solidFill>
                <a:latin typeface="HG丸ｺﾞｼｯｸM-PRO" pitchFamily="50" charset="-128"/>
                <a:ea typeface="HG丸ｺﾞｼｯｸM-PRO" pitchFamily="50" charset="-128"/>
              </a:rPr>
              <a:t> ①スムーズな職場復帰</a:t>
            </a:r>
            <a:endParaRPr lang="en-US" altLang="ja-JP" sz="2400" b="1" dirty="0" smtClean="0">
              <a:solidFill>
                <a:schemeClr val="accent4">
                  <a:lumMod val="75000"/>
                </a:schemeClr>
              </a:solidFill>
              <a:latin typeface="HG丸ｺﾞｼｯｸM-PRO" pitchFamily="50" charset="-128"/>
              <a:ea typeface="HG丸ｺﾞｼｯｸM-PRO" pitchFamily="50" charset="-128"/>
            </a:endParaRPr>
          </a:p>
          <a:p>
            <a:pPr marL="0" indent="0" eaLnBrk="1" fontAlgn="auto" hangingPunct="1">
              <a:spcBef>
                <a:spcPts val="300"/>
              </a:spcBef>
              <a:spcAft>
                <a:spcPts val="0"/>
              </a:spcAft>
              <a:buFont typeface="Arial" charset="0"/>
              <a:buNone/>
              <a:defRPr/>
            </a:pPr>
            <a:r>
              <a:rPr lang="ja-JP" altLang="en-US" sz="2400" b="1" dirty="0" smtClean="0">
                <a:solidFill>
                  <a:schemeClr val="accent4">
                    <a:lumMod val="75000"/>
                  </a:schemeClr>
                </a:solidFill>
                <a:latin typeface="HG丸ｺﾞｼｯｸM-PRO" pitchFamily="50" charset="-128"/>
                <a:ea typeface="HG丸ｺﾞｼｯｸM-PRO" pitchFamily="50" charset="-128"/>
              </a:rPr>
              <a:t>　 ②職場復帰後の再発／再休職リスクの低減</a:t>
            </a:r>
            <a:endParaRPr lang="en-US" altLang="ja-JP" sz="2400" b="1" dirty="0" smtClean="0">
              <a:solidFill>
                <a:schemeClr val="accent4">
                  <a:lumMod val="75000"/>
                </a:schemeClr>
              </a:solidFill>
              <a:latin typeface="HG丸ｺﾞｼｯｸM-PRO" pitchFamily="50" charset="-128"/>
              <a:ea typeface="HG丸ｺﾞｼｯｸM-PRO" pitchFamily="50" charset="-128"/>
            </a:endParaRPr>
          </a:p>
        </p:txBody>
      </p:sp>
      <p:sp>
        <p:nvSpPr>
          <p:cNvPr id="14" name="角丸四角形 13"/>
          <p:cNvSpPr/>
          <p:nvPr/>
        </p:nvSpPr>
        <p:spPr>
          <a:xfrm>
            <a:off x="611560" y="1204540"/>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3200" dirty="0">
                <a:solidFill>
                  <a:schemeClr val="tx1"/>
                </a:solidFill>
                <a:latin typeface="メイリオ" panose="020B0604030504040204" pitchFamily="50" charset="-128"/>
                <a:ea typeface="メイリオ" panose="020B0604030504040204" pitchFamily="50" charset="-128"/>
              </a:rPr>
              <a:t>リワーク支援の目的</a:t>
            </a:r>
            <a:endParaRPr lang="en-US" altLang="ja-JP" sz="3200" dirty="0">
              <a:solidFill>
                <a:schemeClr val="tx1"/>
              </a:solidFill>
              <a:latin typeface="メイリオ" panose="020B0604030504040204" pitchFamily="50" charset="-128"/>
              <a:ea typeface="メイリオ" panose="020B0604030504040204" pitchFamily="50" charset="-128"/>
            </a:endParaRPr>
          </a:p>
        </p:txBody>
      </p:sp>
      <p:sp>
        <p:nvSpPr>
          <p:cNvPr id="4100" name="テキスト ボックス 1"/>
          <p:cNvSpPr txBox="1">
            <a:spLocks noChangeArrowheads="1"/>
          </p:cNvSpPr>
          <p:nvPr/>
        </p:nvSpPr>
        <p:spPr bwMode="auto">
          <a:xfrm>
            <a:off x="755576" y="4077072"/>
            <a:ext cx="7345363" cy="907941"/>
          </a:xfrm>
          <a:prstGeom prst="rect">
            <a:avLst/>
          </a:prstGeom>
          <a:noFill/>
          <a:ln w="12700">
            <a:solidFill>
              <a:schemeClr val="tx2">
                <a:lumMod val="60000"/>
                <a:lumOff val="4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300"/>
              </a:spcBef>
              <a:buFont typeface="Arial" panose="020B0604020202020204" pitchFamily="34" charset="0"/>
              <a:buNone/>
            </a:pPr>
            <a:r>
              <a:rPr lang="en-US"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支援開始にあたっては、ご本人、事業主、主治医の同意が必要です。</a:t>
            </a:r>
            <a:endParaRPr lang="en-US" altLang="ja-JP" sz="1600" dirty="0">
              <a:latin typeface="HG丸ｺﾞｼｯｸM-PRO" panose="020F0600000000000000" pitchFamily="50" charset="-128"/>
              <a:ea typeface="HG丸ｺﾞｼｯｸM-PRO" panose="020F0600000000000000" pitchFamily="50" charset="-128"/>
            </a:endParaRPr>
          </a:p>
          <a:p>
            <a:pPr>
              <a:spcBef>
                <a:spcPts val="300"/>
              </a:spcBef>
              <a:buFont typeface="Arial" panose="020B0604020202020204" pitchFamily="34" charset="0"/>
              <a:buNone/>
            </a:pPr>
            <a:r>
              <a:rPr lang="en-US"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民間事業所にお勤めされている方が対象です（公務員は利用できません）。</a:t>
            </a:r>
            <a:endParaRPr lang="en-US" altLang="ja-JP" sz="1600" dirty="0">
              <a:latin typeface="HG丸ｺﾞｼｯｸM-PRO" panose="020F0600000000000000" pitchFamily="50" charset="-128"/>
              <a:ea typeface="HG丸ｺﾞｼｯｸM-PRO" panose="020F0600000000000000" pitchFamily="50" charset="-128"/>
            </a:endParaRPr>
          </a:p>
          <a:p>
            <a:pPr>
              <a:spcBef>
                <a:spcPts val="300"/>
              </a:spcBef>
              <a:buFont typeface="Arial" panose="020B0604020202020204" pitchFamily="34" charset="0"/>
              <a:buNone/>
            </a:pPr>
            <a:r>
              <a:rPr lang="en-US"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利用料金はかかりません</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正方形/長方形 3"/>
          <p:cNvSpPr>
            <a:spLocks noChangeArrowheads="1"/>
          </p:cNvSpPr>
          <p:nvPr/>
        </p:nvSpPr>
        <p:spPr bwMode="auto">
          <a:xfrm>
            <a:off x="755576" y="3140968"/>
            <a:ext cx="756084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buFont typeface="Wingdings" panose="05000000000000000000" pitchFamily="2" charset="2"/>
              <a:buChar char="p"/>
            </a:pPr>
            <a:r>
              <a:rPr lang="ja-JP" altLang="en-US" dirty="0" smtClean="0">
                <a:latin typeface="HG丸ｺﾞｼｯｸM-PRO" panose="020F0600000000000000" pitchFamily="50" charset="-128"/>
                <a:ea typeface="HG丸ｺﾞｼｯｸM-PRO" panose="020F0600000000000000" pitchFamily="50" charset="-128"/>
              </a:rPr>
              <a:t>日中</a:t>
            </a:r>
            <a:r>
              <a:rPr lang="ja-JP" altLang="en-US" dirty="0">
                <a:latin typeface="HG丸ｺﾞｼｯｸM-PRO" panose="020F0600000000000000" pitchFamily="50" charset="-128"/>
                <a:ea typeface="HG丸ｺﾞｼｯｸM-PRO" panose="020F0600000000000000" pitchFamily="50" charset="-128"/>
              </a:rPr>
              <a:t>活動（軽い運動や図書館の利用など）が可能になった方に</a:t>
            </a:r>
            <a:r>
              <a:rPr lang="ja-JP" altLang="en-US" dirty="0" smtClean="0">
                <a:latin typeface="HG丸ｺﾞｼｯｸM-PRO" panose="020F0600000000000000" pitchFamily="50" charset="-128"/>
                <a:ea typeface="HG丸ｺﾞｼｯｸM-PRO" panose="020F0600000000000000" pitchFamily="50" charset="-128"/>
              </a:rPr>
              <a:t>対する次</a:t>
            </a:r>
            <a:r>
              <a:rPr lang="ja-JP" altLang="en-US" dirty="0">
                <a:latin typeface="HG丸ｺﾞｼｯｸM-PRO" panose="020F0600000000000000" pitchFamily="50" charset="-128"/>
                <a:ea typeface="HG丸ｺﾞｼｯｸM-PRO" panose="020F0600000000000000" pitchFamily="50" charset="-128"/>
              </a:rPr>
              <a:t>のステップ</a:t>
            </a:r>
            <a:endParaRPr lang="en-US" altLang="ja-JP" dirty="0">
              <a:latin typeface="HG丸ｺﾞｼｯｸM-PRO" panose="020F0600000000000000" pitchFamily="50" charset="-128"/>
              <a:ea typeface="HG丸ｺﾞｼｯｸM-PRO" panose="020F0600000000000000" pitchFamily="50" charset="-128"/>
            </a:endParaRPr>
          </a:p>
          <a:p>
            <a:pPr eaLnBrk="1" hangingPunct="1"/>
            <a:endParaRPr lang="en-US" altLang="ja-JP" sz="1100" dirty="0">
              <a:latin typeface="HG丸ｺﾞｼｯｸM-PRO" panose="020F0600000000000000" pitchFamily="50" charset="-128"/>
              <a:ea typeface="HG丸ｺﾞｼｯｸM-PRO" panose="020F0600000000000000" pitchFamily="50" charset="-128"/>
            </a:endParaRPr>
          </a:p>
          <a:p>
            <a:pPr marL="285750" indent="-285750" eaLnBrk="1" hangingPunct="1">
              <a:buFont typeface="Wingdings" panose="05000000000000000000" pitchFamily="2" charset="2"/>
              <a:buChar char="p"/>
            </a:pPr>
            <a:r>
              <a:rPr lang="ja-JP" altLang="en-US" dirty="0" smtClean="0">
                <a:latin typeface="HG丸ｺﾞｼｯｸM-PRO" panose="020F0600000000000000" pitchFamily="50" charset="-128"/>
                <a:ea typeface="HG丸ｺﾞｼｯｸM-PRO" panose="020F0600000000000000" pitchFamily="50" charset="-128"/>
              </a:rPr>
              <a:t>模擬的</a:t>
            </a:r>
            <a:r>
              <a:rPr lang="ja-JP" altLang="en-US" dirty="0">
                <a:latin typeface="HG丸ｺﾞｼｯｸM-PRO" panose="020F0600000000000000" pitchFamily="50" charset="-128"/>
                <a:ea typeface="HG丸ｺﾞｼｯｸM-PRO" panose="020F0600000000000000" pitchFamily="50" charset="-128"/>
              </a:rPr>
              <a:t>な職場環境で活動する機会を提供</a:t>
            </a:r>
            <a:endParaRPr lang="en-US" altLang="ja-JP" dirty="0">
              <a:latin typeface="HG丸ｺﾞｼｯｸM-PRO" panose="020F0600000000000000" pitchFamily="50" charset="-128"/>
              <a:ea typeface="HG丸ｺﾞｼｯｸM-PRO" panose="020F0600000000000000" pitchFamily="50" charset="-128"/>
            </a:endParaRPr>
          </a:p>
          <a:p>
            <a:pPr eaLnBrk="1" hangingPunct="1"/>
            <a:endParaRPr lang="en-US" altLang="ja-JP" sz="800" dirty="0">
              <a:latin typeface="HG丸ｺﾞｼｯｸM-PRO" panose="020F0600000000000000" pitchFamily="50" charset="-128"/>
              <a:ea typeface="HG丸ｺﾞｼｯｸM-PRO" panose="020F0600000000000000" pitchFamily="50" charset="-128"/>
            </a:endParaRPr>
          </a:p>
          <a:p>
            <a:pPr eaLnBrk="1" hangingPunct="1">
              <a:buFont typeface="Arial" panose="020B0604020202020204" pitchFamily="34" charset="0"/>
              <a:buNone/>
            </a:pPr>
            <a:r>
              <a:rPr lang="ja-JP" altLang="en-US" sz="1600" dirty="0">
                <a:latin typeface="HG丸ｺﾞｼｯｸM-PRO" panose="020F0600000000000000" pitchFamily="50" charset="-128"/>
                <a:ea typeface="HG丸ｺﾞｼｯｸM-PRO" panose="020F0600000000000000" pitchFamily="50" charset="-128"/>
              </a:rPr>
              <a:t>　・タスクに取り組む集中力、持続力、体力回復のための活動</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buFont typeface="Arial" panose="020B0604020202020204" pitchFamily="34" charset="0"/>
              <a:buNone/>
            </a:pPr>
            <a:r>
              <a:rPr lang="ja-JP" altLang="en-US" sz="1600" dirty="0">
                <a:latin typeface="HG丸ｺﾞｼｯｸM-PRO" panose="020F0600000000000000" pitchFamily="50" charset="-128"/>
                <a:ea typeface="HG丸ｺﾞｼｯｸM-PRO" panose="020F0600000000000000" pitchFamily="50" charset="-128"/>
              </a:rPr>
              <a:t>　・ストレスや疲労を感じる場面で、気分や体調の管理、対人対応力</a:t>
            </a:r>
            <a:r>
              <a:rPr lang="ja-JP" altLang="en-US" sz="1600" dirty="0" smtClean="0">
                <a:latin typeface="HG丸ｺﾞｼｯｸM-PRO" panose="020F0600000000000000" pitchFamily="50" charset="-128"/>
                <a:ea typeface="HG丸ｺﾞｼｯｸM-PRO" panose="020F0600000000000000" pitchFamily="50" charset="-128"/>
              </a:rPr>
              <a:t>を向上させ</a:t>
            </a:r>
            <a:endParaRPr lang="en-US" altLang="ja-JP" sz="1600" dirty="0" smtClean="0">
              <a:latin typeface="HG丸ｺﾞｼｯｸM-PRO" panose="020F0600000000000000" pitchFamily="50" charset="-128"/>
              <a:ea typeface="HG丸ｺﾞｼｯｸM-PRO" panose="020F0600000000000000" pitchFamily="50" charset="-128"/>
            </a:endParaRPr>
          </a:p>
          <a:p>
            <a:pPr eaLnBrk="1" hangingPunct="1">
              <a:buFont typeface="Arial" panose="020B0604020202020204" pitchFamily="34" charse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err="1" smtClean="0">
                <a:latin typeface="HG丸ｺﾞｼｯｸM-PRO" panose="020F0600000000000000" pitchFamily="50" charset="-128"/>
                <a:ea typeface="HG丸ｺﾞｼｯｸM-PRO" panose="020F0600000000000000" pitchFamily="50" charset="-128"/>
              </a:rPr>
              <a:t>る</a:t>
            </a:r>
            <a:r>
              <a:rPr lang="ja-JP" altLang="en-US" sz="1600" dirty="0">
                <a:latin typeface="HG丸ｺﾞｼｯｸM-PRO" panose="020F0600000000000000" pitchFamily="50" charset="-128"/>
                <a:ea typeface="HG丸ｺﾞｼｯｸM-PRO" panose="020F0600000000000000" pitchFamily="50" charset="-128"/>
              </a:rPr>
              <a:t>ための活動</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buFont typeface="Arial" panose="020B0604020202020204" pitchFamily="34" charset="0"/>
              <a:buNone/>
            </a:pPr>
            <a:endParaRPr lang="en-US" altLang="ja-JP" sz="1100" dirty="0">
              <a:latin typeface="HG丸ｺﾞｼｯｸM-PRO" panose="020F0600000000000000" pitchFamily="50" charset="-128"/>
              <a:ea typeface="HG丸ｺﾞｼｯｸM-PRO" panose="020F0600000000000000" pitchFamily="50" charset="-128"/>
            </a:endParaRPr>
          </a:p>
          <a:p>
            <a:pPr marL="285750" indent="-285750" eaLnBrk="1" hangingPunct="1">
              <a:buFont typeface="Wingdings" panose="05000000000000000000" pitchFamily="2" charset="2"/>
              <a:buChar char="p"/>
            </a:pPr>
            <a:r>
              <a:rPr lang="ja-JP" altLang="en-US" dirty="0" smtClean="0">
                <a:latin typeface="HG丸ｺﾞｼｯｸM-PRO" panose="020F0600000000000000" pitchFamily="50" charset="-128"/>
                <a:ea typeface="HG丸ｺﾞｼｯｸM-PRO" panose="020F0600000000000000" pitchFamily="50" charset="-128"/>
              </a:rPr>
              <a:t>再発</a:t>
            </a:r>
            <a:r>
              <a:rPr lang="ja-JP" altLang="en-US" dirty="0">
                <a:latin typeface="HG丸ｺﾞｼｯｸM-PRO" panose="020F0600000000000000" pitchFamily="50" charset="-128"/>
                <a:ea typeface="HG丸ｺﾞｼｯｸM-PRO" panose="020F0600000000000000" pitchFamily="50" charset="-128"/>
              </a:rPr>
              <a:t>、再休職を防ぐための、予防策の検討・試行と、</a:t>
            </a:r>
            <a:r>
              <a:rPr lang="ja-JP" altLang="en-US" dirty="0" smtClean="0">
                <a:latin typeface="HG丸ｺﾞｼｯｸM-PRO" panose="020F0600000000000000" pitchFamily="50" charset="-128"/>
                <a:ea typeface="HG丸ｺﾞｼｯｸM-PRO" panose="020F0600000000000000" pitchFamily="50" charset="-128"/>
              </a:rPr>
              <a:t>キャリアビジョンの</a:t>
            </a:r>
            <a:r>
              <a:rPr lang="ja-JP" altLang="en-US" dirty="0">
                <a:latin typeface="HG丸ｺﾞｼｯｸM-PRO" panose="020F0600000000000000" pitchFamily="50" charset="-128"/>
                <a:ea typeface="HG丸ｺﾞｼｯｸM-PRO" panose="020F0600000000000000" pitchFamily="50" charset="-128"/>
              </a:rPr>
              <a:t>整理</a:t>
            </a:r>
            <a:endParaRPr lang="en-US" altLang="ja-JP"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684213" y="1989138"/>
            <a:ext cx="7200900" cy="930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u="sng" dirty="0">
                <a:solidFill>
                  <a:schemeClr val="accent4">
                    <a:lumMod val="75000"/>
                  </a:schemeClr>
                </a:solidFill>
                <a:latin typeface="HG丸ｺﾞｼｯｸM-PRO" pitchFamily="50" charset="-128"/>
                <a:ea typeface="HG丸ｺﾞｼｯｸM-PRO" pitchFamily="50" charset="-128"/>
              </a:rPr>
              <a:t>復帰に向けたウォーミングアップの場所・機会を</a:t>
            </a:r>
            <a:endParaRPr lang="en-US" altLang="ja-JP" sz="2400" u="sng" dirty="0">
              <a:solidFill>
                <a:schemeClr val="accent4">
                  <a:lumMod val="75000"/>
                </a:schemeClr>
              </a:solidFill>
              <a:latin typeface="HG丸ｺﾞｼｯｸM-PRO" pitchFamily="50" charset="-128"/>
              <a:ea typeface="HG丸ｺﾞｼｯｸM-PRO" pitchFamily="50" charset="-128"/>
            </a:endParaRPr>
          </a:p>
          <a:p>
            <a:pPr>
              <a:defRPr/>
            </a:pPr>
            <a:r>
              <a:rPr lang="ja-JP" altLang="en-US" sz="2400" u="sng" dirty="0">
                <a:solidFill>
                  <a:schemeClr val="accent4">
                    <a:lumMod val="75000"/>
                  </a:schemeClr>
                </a:solidFill>
                <a:latin typeface="HG丸ｺﾞｼｯｸM-PRO" pitchFamily="50" charset="-128"/>
                <a:ea typeface="HG丸ｺﾞｼｯｸM-PRO" pitchFamily="50" charset="-128"/>
              </a:rPr>
              <a:t>提供します</a:t>
            </a:r>
            <a:endParaRPr lang="en-US" altLang="ja-JP" sz="2400" u="sng" dirty="0">
              <a:solidFill>
                <a:schemeClr val="accent4">
                  <a:lumMod val="75000"/>
                </a:schemeClr>
              </a:solidFill>
              <a:latin typeface="HG丸ｺﾞｼｯｸM-PRO" pitchFamily="50" charset="-128"/>
              <a:ea typeface="HG丸ｺﾞｼｯｸM-PRO" pitchFamily="50" charset="-128"/>
            </a:endParaRPr>
          </a:p>
        </p:txBody>
      </p:sp>
      <p:sp>
        <p:nvSpPr>
          <p:cNvPr id="5" name="角丸四角形 4"/>
          <p:cNvSpPr/>
          <p:nvPr/>
        </p:nvSpPr>
        <p:spPr>
          <a:xfrm>
            <a:off x="611560" y="1204540"/>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3200" dirty="0">
                <a:solidFill>
                  <a:schemeClr val="tx1"/>
                </a:solidFill>
                <a:latin typeface="メイリオ" panose="020B0604030504040204" pitchFamily="50" charset="-128"/>
                <a:ea typeface="メイリオ" panose="020B0604030504040204" pitchFamily="50" charset="-128"/>
              </a:rPr>
              <a:t>休職中</a:t>
            </a:r>
            <a:r>
              <a:rPr lang="ja-JP" altLang="en-US" sz="3200" dirty="0" smtClean="0">
                <a:solidFill>
                  <a:schemeClr val="tx1"/>
                </a:solidFill>
                <a:latin typeface="メイリオ" panose="020B0604030504040204" pitchFamily="50" charset="-128"/>
                <a:ea typeface="メイリオ" panose="020B0604030504040204" pitchFamily="50" charset="-128"/>
              </a:rPr>
              <a:t>の</a:t>
            </a:r>
            <a:r>
              <a:rPr lang="ja-JP" altLang="en-US" sz="3200" dirty="0">
                <a:solidFill>
                  <a:schemeClr val="tx1"/>
                </a:solidFill>
                <a:latin typeface="メイリオ" panose="020B0604030504040204" pitchFamily="50" charset="-128"/>
                <a:ea typeface="メイリオ" panose="020B0604030504040204" pitchFamily="50" charset="-128"/>
              </a:rPr>
              <a:t>方</a:t>
            </a:r>
            <a:r>
              <a:rPr lang="ja-JP" altLang="en-US" sz="3200" dirty="0" smtClean="0">
                <a:solidFill>
                  <a:schemeClr val="tx1"/>
                </a:solidFill>
                <a:latin typeface="メイリオ" panose="020B0604030504040204" pitchFamily="50" charset="-128"/>
                <a:ea typeface="メイリオ" panose="020B0604030504040204" pitchFamily="50" charset="-128"/>
              </a:rPr>
              <a:t>への</a:t>
            </a:r>
            <a:r>
              <a:rPr lang="ja-JP" altLang="en-US" sz="3200" dirty="0">
                <a:solidFill>
                  <a:schemeClr val="tx1"/>
                </a:solidFill>
                <a:latin typeface="メイリオ" panose="020B0604030504040204" pitchFamily="50" charset="-128"/>
                <a:ea typeface="メイリオ" panose="020B0604030504040204" pitchFamily="50" charset="-128"/>
              </a:rPr>
              <a:t>支援</a:t>
            </a:r>
            <a:endParaRPr lang="en-US" altLang="ja-JP" sz="32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正方形/長方形 3"/>
          <p:cNvSpPr>
            <a:spLocks noChangeArrowheads="1"/>
          </p:cNvSpPr>
          <p:nvPr/>
        </p:nvSpPr>
        <p:spPr bwMode="auto">
          <a:xfrm>
            <a:off x="723900" y="2708275"/>
            <a:ext cx="8312150"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buFont typeface="Wingdings" panose="05000000000000000000" pitchFamily="2" charset="2"/>
              <a:buChar char="p"/>
            </a:pPr>
            <a:r>
              <a:rPr lang="ja-JP" altLang="en-US" dirty="0" smtClean="0">
                <a:latin typeface="HG丸ｺﾞｼｯｸM-PRO" panose="020F0600000000000000" pitchFamily="50" charset="-128"/>
                <a:ea typeface="HG丸ｺﾞｼｯｸM-PRO" panose="020F0600000000000000" pitchFamily="50" charset="-128"/>
              </a:rPr>
              <a:t>ご本人</a:t>
            </a:r>
            <a:r>
              <a:rPr lang="ja-JP" altLang="en-US" dirty="0">
                <a:latin typeface="HG丸ｺﾞｼｯｸM-PRO" panose="020F0600000000000000" pitchFamily="50" charset="-128"/>
                <a:ea typeface="HG丸ｺﾞｼｯｸM-PRO" panose="020F0600000000000000" pitchFamily="50" charset="-128"/>
              </a:rPr>
              <a:t>のリワーク支援の利用状況の連絡</a:t>
            </a:r>
            <a:endParaRPr lang="en-US" altLang="ja-JP" dirty="0">
              <a:latin typeface="HG丸ｺﾞｼｯｸM-PRO" panose="020F0600000000000000" pitchFamily="50" charset="-128"/>
              <a:ea typeface="HG丸ｺﾞｼｯｸM-PRO" panose="020F0600000000000000" pitchFamily="50" charset="-128"/>
            </a:endParaRPr>
          </a:p>
          <a:p>
            <a:pPr marL="171450" indent="-171450" eaLnBrk="1" hangingPunct="1">
              <a:buFont typeface="Wingdings" panose="05000000000000000000" pitchFamily="2" charset="2"/>
              <a:buChar char="p"/>
            </a:pPr>
            <a:endParaRPr lang="en-US" altLang="ja-JP" sz="1100" dirty="0">
              <a:latin typeface="HG丸ｺﾞｼｯｸM-PRO" panose="020F0600000000000000" pitchFamily="50" charset="-128"/>
              <a:ea typeface="HG丸ｺﾞｼｯｸM-PRO" panose="020F0600000000000000" pitchFamily="50" charset="-128"/>
            </a:endParaRPr>
          </a:p>
          <a:p>
            <a:pPr marL="285750" indent="-285750" eaLnBrk="1" hangingPunct="1">
              <a:buFont typeface="Wingdings" panose="05000000000000000000" pitchFamily="2" charset="2"/>
              <a:buChar char="p"/>
            </a:pPr>
            <a:r>
              <a:rPr lang="ja-JP" altLang="ja-JP" dirty="0" smtClean="0">
                <a:latin typeface="HG丸ｺﾞｼｯｸM-PRO" panose="020F0600000000000000" pitchFamily="50" charset="-128"/>
                <a:ea typeface="HG丸ｺﾞｼｯｸM-PRO" panose="020F0600000000000000" pitchFamily="50" charset="-128"/>
              </a:rPr>
              <a:t>職場</a:t>
            </a:r>
            <a:r>
              <a:rPr lang="ja-JP" altLang="ja-JP" dirty="0">
                <a:latin typeface="HG丸ｺﾞｼｯｸM-PRO" panose="020F0600000000000000" pitchFamily="50" charset="-128"/>
                <a:ea typeface="HG丸ｺﾞｼｯｸM-PRO" panose="020F0600000000000000" pitchFamily="50" charset="-128"/>
              </a:rPr>
              <a:t>復帰に</a:t>
            </a:r>
            <a:r>
              <a:rPr lang="ja-JP" altLang="en-US" dirty="0">
                <a:latin typeface="HG丸ｺﾞｼｯｸM-PRO" panose="020F0600000000000000" pitchFamily="50" charset="-128"/>
                <a:ea typeface="HG丸ｺﾞｼｯｸM-PRO" panose="020F0600000000000000" pitchFamily="50" charset="-128"/>
              </a:rPr>
              <a:t>関する</a:t>
            </a:r>
            <a:r>
              <a:rPr lang="ja-JP" altLang="ja-JP" dirty="0">
                <a:latin typeface="HG丸ｺﾞｼｯｸM-PRO" panose="020F0600000000000000" pitchFamily="50" charset="-128"/>
                <a:ea typeface="HG丸ｺﾞｼｯｸM-PRO" panose="020F0600000000000000" pitchFamily="50" charset="-128"/>
              </a:rPr>
              <a:t>労働条件、職務内容等の設定</a:t>
            </a:r>
            <a:r>
              <a:rPr lang="ja-JP" altLang="en-US" dirty="0">
                <a:latin typeface="HG丸ｺﾞｼｯｸM-PRO" panose="020F0600000000000000" pitchFamily="50" charset="-128"/>
                <a:ea typeface="HG丸ｺﾞｼｯｸM-PRO" panose="020F0600000000000000" pitchFamily="50" charset="-128"/>
              </a:rPr>
              <a:t>への助言</a:t>
            </a:r>
            <a:endParaRPr lang="ja-JP" altLang="ja-JP" dirty="0">
              <a:latin typeface="HG丸ｺﾞｼｯｸM-PRO" panose="020F0600000000000000" pitchFamily="50" charset="-128"/>
              <a:ea typeface="HG丸ｺﾞｼｯｸM-PRO" panose="020F0600000000000000" pitchFamily="50" charset="-128"/>
            </a:endParaRPr>
          </a:p>
          <a:p>
            <a:pPr marL="171450" indent="-171450" eaLnBrk="1" hangingPunct="1">
              <a:buFont typeface="Wingdings" panose="05000000000000000000" pitchFamily="2" charset="2"/>
              <a:buChar char="p"/>
            </a:pPr>
            <a:endParaRPr lang="en-US" altLang="ja-JP" sz="1100" dirty="0">
              <a:latin typeface="HG丸ｺﾞｼｯｸM-PRO" panose="020F0600000000000000" pitchFamily="50" charset="-128"/>
              <a:ea typeface="HG丸ｺﾞｼｯｸM-PRO" panose="020F0600000000000000" pitchFamily="50" charset="-128"/>
            </a:endParaRPr>
          </a:p>
          <a:p>
            <a:pPr marL="285750" indent="-285750" eaLnBrk="1" hangingPunct="1">
              <a:buFont typeface="Wingdings" panose="05000000000000000000" pitchFamily="2" charset="2"/>
              <a:buChar char="p"/>
            </a:pPr>
            <a:r>
              <a:rPr lang="ja-JP" altLang="en-US" dirty="0" smtClean="0">
                <a:latin typeface="HG丸ｺﾞｼｯｸM-PRO" panose="020F0600000000000000" pitchFamily="50" charset="-128"/>
                <a:ea typeface="HG丸ｺﾞｼｯｸM-PRO" panose="020F0600000000000000" pitchFamily="50" charset="-128"/>
              </a:rPr>
              <a:t>復帰後</a:t>
            </a:r>
            <a:r>
              <a:rPr lang="ja-JP" altLang="en-US" dirty="0">
                <a:latin typeface="HG丸ｺﾞｼｯｸM-PRO" panose="020F0600000000000000" pitchFamily="50" charset="-128"/>
                <a:ea typeface="HG丸ｺﾞｼｯｸM-PRO" panose="020F0600000000000000" pitchFamily="50" charset="-128"/>
              </a:rPr>
              <a:t>の受け入れについて、</a:t>
            </a:r>
            <a:r>
              <a:rPr lang="ja-JP" altLang="ja-JP" dirty="0">
                <a:latin typeface="HG丸ｺﾞｼｯｸM-PRO" panose="020F0600000000000000" pitchFamily="50" charset="-128"/>
                <a:ea typeface="HG丸ｺﾞｼｯｸM-PRO" panose="020F0600000000000000" pitchFamily="50" charset="-128"/>
              </a:rPr>
              <a:t>上司、同僚</a:t>
            </a:r>
            <a:r>
              <a:rPr lang="ja-JP" altLang="en-US" dirty="0">
                <a:latin typeface="HG丸ｺﾞｼｯｸM-PRO" panose="020F0600000000000000" pitchFamily="50" charset="-128"/>
                <a:ea typeface="HG丸ｺﾞｼｯｸM-PRO" panose="020F0600000000000000" pitchFamily="50" charset="-128"/>
              </a:rPr>
              <a:t>へ</a:t>
            </a:r>
            <a:r>
              <a:rPr lang="ja-JP" altLang="ja-JP" dirty="0">
                <a:latin typeface="HG丸ｺﾞｼｯｸM-PRO" panose="020F0600000000000000" pitchFamily="50" charset="-128"/>
                <a:ea typeface="HG丸ｺﾞｼｯｸM-PRO" panose="020F0600000000000000" pitchFamily="50" charset="-128"/>
              </a:rPr>
              <a:t>の理解促進</a:t>
            </a:r>
            <a:r>
              <a:rPr lang="ja-JP" altLang="en-US" dirty="0">
                <a:latin typeface="HG丸ｺﾞｼｯｸM-PRO" panose="020F0600000000000000" pitchFamily="50" charset="-128"/>
                <a:ea typeface="HG丸ｺﾞｼｯｸM-PRO" panose="020F0600000000000000" pitchFamily="50" charset="-128"/>
              </a:rPr>
              <a:t>にかかる助言</a:t>
            </a:r>
            <a:endParaRPr lang="en-US" altLang="ja-JP" dirty="0">
              <a:latin typeface="HG丸ｺﾞｼｯｸM-PRO" panose="020F0600000000000000" pitchFamily="50" charset="-128"/>
              <a:ea typeface="HG丸ｺﾞｼｯｸM-PRO" panose="020F0600000000000000" pitchFamily="50" charset="-128"/>
            </a:endParaRPr>
          </a:p>
          <a:p>
            <a:pPr marL="171450" indent="-171450" eaLnBrk="1" hangingPunct="1">
              <a:buFont typeface="Wingdings" panose="05000000000000000000" pitchFamily="2" charset="2"/>
              <a:buChar char="p"/>
            </a:pPr>
            <a:endParaRPr lang="en-US" altLang="ja-JP" sz="1100" dirty="0">
              <a:latin typeface="HG丸ｺﾞｼｯｸM-PRO" panose="020F0600000000000000" pitchFamily="50" charset="-128"/>
              <a:ea typeface="HG丸ｺﾞｼｯｸM-PRO" panose="020F0600000000000000" pitchFamily="50" charset="-128"/>
            </a:endParaRPr>
          </a:p>
          <a:p>
            <a:pPr marL="285750" indent="-285750" eaLnBrk="1" hangingPunct="1">
              <a:buFont typeface="Wingdings" panose="05000000000000000000" pitchFamily="2" charset="2"/>
              <a:buChar char="p"/>
            </a:pPr>
            <a:r>
              <a:rPr lang="ja-JP" altLang="ja-JP" dirty="0" smtClean="0">
                <a:latin typeface="HG丸ｺﾞｼｯｸM-PRO" panose="020F0600000000000000" pitchFamily="50" charset="-128"/>
                <a:ea typeface="HG丸ｺﾞｼｯｸM-PRO" panose="020F0600000000000000" pitchFamily="50" charset="-128"/>
              </a:rPr>
              <a:t>職場</a:t>
            </a:r>
            <a:r>
              <a:rPr lang="ja-JP" altLang="ja-JP" dirty="0">
                <a:latin typeface="HG丸ｺﾞｼｯｸM-PRO" panose="020F0600000000000000" pitchFamily="50" charset="-128"/>
                <a:ea typeface="HG丸ｺﾞｼｯｸM-PRO" panose="020F0600000000000000" pitchFamily="50" charset="-128"/>
              </a:rPr>
              <a:t>復帰後の</a:t>
            </a:r>
            <a:r>
              <a:rPr lang="ja-JP" altLang="en-US" dirty="0">
                <a:latin typeface="HG丸ｺﾞｼｯｸM-PRO" panose="020F0600000000000000" pitchFamily="50" charset="-128"/>
                <a:ea typeface="HG丸ｺﾞｼｯｸM-PRO" panose="020F0600000000000000" pitchFamily="50" charset="-128"/>
              </a:rPr>
              <a:t>勤務</a:t>
            </a:r>
            <a:r>
              <a:rPr lang="ja-JP" altLang="ja-JP" dirty="0">
                <a:latin typeface="HG丸ｺﾞｼｯｸM-PRO" panose="020F0600000000000000" pitchFamily="50" charset="-128"/>
                <a:ea typeface="HG丸ｺﾞｼｯｸM-PRO" panose="020F0600000000000000" pitchFamily="50" charset="-128"/>
              </a:rPr>
              <a:t>状況把握</a:t>
            </a:r>
            <a:r>
              <a:rPr lang="ja-JP" altLang="en-US" dirty="0">
                <a:latin typeface="HG丸ｺﾞｼｯｸM-PRO" panose="020F0600000000000000" pitchFamily="50" charset="-128"/>
                <a:ea typeface="HG丸ｺﾞｼｯｸM-PRO" panose="020F0600000000000000" pitchFamily="50" charset="-128"/>
              </a:rPr>
              <a:t>、対処方法のポイントの説明</a:t>
            </a:r>
            <a:endParaRPr lang="en-US" altLang="ja-JP" dirty="0">
              <a:latin typeface="HG丸ｺﾞｼｯｸM-PRO" panose="020F0600000000000000" pitchFamily="50" charset="-128"/>
              <a:ea typeface="HG丸ｺﾞｼｯｸM-PRO" panose="020F0600000000000000" pitchFamily="50" charset="-128"/>
            </a:endParaRPr>
          </a:p>
          <a:p>
            <a:pPr marL="171450" indent="-171450" eaLnBrk="1" hangingPunct="1">
              <a:buFont typeface="Wingdings" panose="05000000000000000000" pitchFamily="2" charset="2"/>
              <a:buChar char="p"/>
            </a:pPr>
            <a:endParaRPr lang="en-US" altLang="ja-JP" sz="1100" dirty="0">
              <a:latin typeface="HG丸ｺﾞｼｯｸM-PRO" panose="020F0600000000000000" pitchFamily="50" charset="-128"/>
              <a:ea typeface="HG丸ｺﾞｼｯｸM-PRO" panose="020F0600000000000000" pitchFamily="50" charset="-128"/>
            </a:endParaRPr>
          </a:p>
          <a:p>
            <a:pPr marL="285750" indent="-285750" eaLnBrk="1" hangingPunct="1">
              <a:buFont typeface="Wingdings" panose="05000000000000000000" pitchFamily="2" charset="2"/>
              <a:buChar char="p"/>
            </a:pPr>
            <a:r>
              <a:rPr lang="ja-JP" altLang="en-US" dirty="0" smtClean="0">
                <a:latin typeface="HG丸ｺﾞｼｯｸM-PRO" panose="020F0600000000000000" pitchFamily="50" charset="-128"/>
                <a:ea typeface="HG丸ｺﾞｼｯｸM-PRO" panose="020F0600000000000000" pitchFamily="50" charset="-128"/>
              </a:rPr>
              <a:t>ご本人</a:t>
            </a:r>
            <a:r>
              <a:rPr lang="ja-JP" altLang="en-US" dirty="0">
                <a:latin typeface="HG丸ｺﾞｼｯｸM-PRO" panose="020F0600000000000000" pitchFamily="50" charset="-128"/>
                <a:ea typeface="HG丸ｺﾞｼｯｸM-PRO" panose="020F0600000000000000" pitchFamily="50" charset="-128"/>
              </a:rPr>
              <a:t>のご</a:t>
            </a:r>
            <a:r>
              <a:rPr lang="ja-JP" altLang="ja-JP" dirty="0">
                <a:latin typeface="HG丸ｺﾞｼｯｸM-PRO" panose="020F0600000000000000" pitchFamily="50" charset="-128"/>
                <a:ea typeface="HG丸ｺﾞｼｯｸM-PRO" panose="020F0600000000000000" pitchFamily="50" charset="-128"/>
              </a:rPr>
              <a:t>家族、医療機関等との連絡、連携</a:t>
            </a:r>
            <a:r>
              <a:rPr lang="ja-JP" altLang="en-US" dirty="0">
                <a:latin typeface="HG丸ｺﾞｼｯｸM-PRO" panose="020F0600000000000000" pitchFamily="50" charset="-128"/>
                <a:ea typeface="HG丸ｺﾞｼｯｸM-PRO" panose="020F0600000000000000" pitchFamily="50" charset="-128"/>
              </a:rPr>
              <a:t>に関する助言</a:t>
            </a:r>
            <a:endParaRPr lang="en-US" altLang="ja-JP" dirty="0">
              <a:latin typeface="HG丸ｺﾞｼｯｸM-PRO" panose="020F0600000000000000" pitchFamily="50" charset="-128"/>
              <a:ea typeface="HG丸ｺﾞｼｯｸM-PRO" panose="020F0600000000000000" pitchFamily="50" charset="-128"/>
            </a:endParaRPr>
          </a:p>
          <a:p>
            <a:pPr marL="285750" indent="-285750" eaLnBrk="1" hangingPunct="1">
              <a:buFont typeface="Wingdings" panose="05000000000000000000" pitchFamily="2" charset="2"/>
              <a:buChar char="p"/>
            </a:pPr>
            <a:endParaRPr lang="en-US" altLang="ja-JP" dirty="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684213" y="1862138"/>
            <a:ext cx="7561262"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u="sng" dirty="0">
                <a:solidFill>
                  <a:schemeClr val="accent4">
                    <a:lumMod val="75000"/>
                  </a:schemeClr>
                </a:solidFill>
                <a:latin typeface="HG丸ｺﾞｼｯｸM-PRO" pitchFamily="50" charset="-128"/>
                <a:ea typeface="HG丸ｺﾞｼｯｸM-PRO" pitchFamily="50" charset="-128"/>
              </a:rPr>
              <a:t>必要に応じて、以下のサポートを実施します</a:t>
            </a:r>
            <a:endParaRPr lang="en-US" altLang="ja-JP" sz="2400" u="sng" dirty="0">
              <a:solidFill>
                <a:schemeClr val="accent4">
                  <a:lumMod val="75000"/>
                </a:schemeClr>
              </a:solidFill>
              <a:latin typeface="HG丸ｺﾞｼｯｸM-PRO" pitchFamily="50" charset="-128"/>
              <a:ea typeface="HG丸ｺﾞｼｯｸM-PRO" pitchFamily="50" charset="-128"/>
            </a:endParaRPr>
          </a:p>
        </p:txBody>
      </p:sp>
      <p:sp>
        <p:nvSpPr>
          <p:cNvPr id="5" name="角丸四角形 4"/>
          <p:cNvSpPr/>
          <p:nvPr/>
        </p:nvSpPr>
        <p:spPr>
          <a:xfrm>
            <a:off x="611560" y="1204540"/>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3200" dirty="0">
                <a:solidFill>
                  <a:schemeClr val="tx1"/>
                </a:solidFill>
                <a:latin typeface="メイリオ" panose="020B0604030504040204" pitchFamily="50" charset="-128"/>
                <a:ea typeface="メイリオ" panose="020B0604030504040204" pitchFamily="50" charset="-128"/>
              </a:rPr>
              <a:t>事業所</a:t>
            </a:r>
            <a:r>
              <a:rPr lang="ja-JP" altLang="en-US" sz="3200" dirty="0" smtClean="0">
                <a:solidFill>
                  <a:schemeClr val="tx1"/>
                </a:solidFill>
                <a:latin typeface="メイリオ" panose="020B0604030504040204" pitchFamily="50" charset="-128"/>
                <a:ea typeface="メイリオ" panose="020B0604030504040204" pitchFamily="50" charset="-128"/>
              </a:rPr>
              <a:t>の</a:t>
            </a:r>
            <a:r>
              <a:rPr lang="ja-JP" altLang="en-US" sz="3200" dirty="0">
                <a:solidFill>
                  <a:schemeClr val="tx1"/>
                </a:solidFill>
                <a:latin typeface="メイリオ" panose="020B0604030504040204" pitchFamily="50" charset="-128"/>
                <a:ea typeface="メイリオ" panose="020B0604030504040204" pitchFamily="50" charset="-128"/>
              </a:rPr>
              <a:t>方</a:t>
            </a:r>
            <a:r>
              <a:rPr lang="ja-JP" altLang="en-US" sz="3200" dirty="0" smtClean="0">
                <a:solidFill>
                  <a:schemeClr val="tx1"/>
                </a:solidFill>
                <a:latin typeface="メイリオ" panose="020B0604030504040204" pitchFamily="50" charset="-128"/>
                <a:ea typeface="メイリオ" panose="020B0604030504040204" pitchFamily="50" charset="-128"/>
              </a:rPr>
              <a:t>への</a:t>
            </a:r>
            <a:r>
              <a:rPr lang="ja-JP" altLang="en-US" sz="3200" dirty="0">
                <a:solidFill>
                  <a:schemeClr val="tx1"/>
                </a:solidFill>
                <a:latin typeface="メイリオ" panose="020B0604030504040204" pitchFamily="50" charset="-128"/>
                <a:ea typeface="メイリオ" panose="020B0604030504040204" pitchFamily="50" charset="-128"/>
              </a:rPr>
              <a:t>支援</a:t>
            </a:r>
            <a:endParaRPr lang="en-US" altLang="ja-JP" sz="32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カギ線コネクタ 27"/>
          <p:cNvCxnSpPr/>
          <p:nvPr/>
        </p:nvCxnSpPr>
        <p:spPr bwMode="auto">
          <a:xfrm>
            <a:off x="573088" y="1916113"/>
            <a:ext cx="8278812" cy="4341812"/>
          </a:xfrm>
          <a:prstGeom prst="bentConnector3">
            <a:avLst>
              <a:gd name="adj1" fmla="val 231"/>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195" name="テキスト ボックス 11270"/>
          <p:cNvSpPr txBox="1">
            <a:spLocks noChangeArrowheads="1"/>
          </p:cNvSpPr>
          <p:nvPr/>
        </p:nvSpPr>
        <p:spPr bwMode="auto">
          <a:xfrm>
            <a:off x="611560" y="4523903"/>
            <a:ext cx="1125537" cy="849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1200" b="1" dirty="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療養期</a:t>
            </a:r>
            <a:r>
              <a:rPr lang="en-US" altLang="ja-JP" sz="1200" b="1" dirty="0">
                <a:latin typeface="HG丸ｺﾞｼｯｸM-PRO" panose="020F0600000000000000" pitchFamily="50" charset="-128"/>
                <a:ea typeface="HG丸ｺﾞｼｯｸM-PRO" panose="020F0600000000000000" pitchFamily="50" charset="-128"/>
              </a:rPr>
              <a:t>】</a:t>
            </a:r>
          </a:p>
          <a:p>
            <a:r>
              <a:rPr lang="ja-JP" altLang="en-US" sz="8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休息、治療に専念。</a:t>
            </a:r>
            <a:endParaRPr lang="en-US" altLang="ja-JP" sz="1200" dirty="0">
              <a:latin typeface="HG丸ｺﾞｼｯｸM-PRO" panose="020F0600000000000000" pitchFamily="50" charset="-128"/>
              <a:ea typeface="HG丸ｺﾞｼｯｸM-PRO" panose="020F0600000000000000" pitchFamily="50" charset="-128"/>
            </a:endParaRPr>
          </a:p>
          <a:p>
            <a:endParaRPr lang="ja-JP" altLang="en-US" sz="1200" dirty="0">
              <a:latin typeface="HG丸ｺﾞｼｯｸM-PRO" panose="020F0600000000000000" pitchFamily="50" charset="-128"/>
              <a:ea typeface="HG丸ｺﾞｼｯｸM-PRO" panose="020F0600000000000000" pitchFamily="50" charset="-128"/>
            </a:endParaRPr>
          </a:p>
        </p:txBody>
      </p:sp>
      <p:sp>
        <p:nvSpPr>
          <p:cNvPr id="8196" name="テキスト ボックス 11271"/>
          <p:cNvSpPr txBox="1">
            <a:spLocks noChangeArrowheads="1"/>
          </p:cNvSpPr>
          <p:nvPr/>
        </p:nvSpPr>
        <p:spPr bwMode="auto">
          <a:xfrm>
            <a:off x="1719263" y="3716338"/>
            <a:ext cx="1728787" cy="1227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1200" b="1">
                <a:latin typeface="HG丸ｺﾞｼｯｸM-PRO" panose="020F0600000000000000" pitchFamily="50" charset="-128"/>
                <a:ea typeface="HG丸ｺﾞｼｯｸM-PRO" panose="020F0600000000000000" pitchFamily="50" charset="-128"/>
              </a:rPr>
              <a:t>【</a:t>
            </a:r>
            <a:r>
              <a:rPr lang="ja-JP" altLang="en-US" sz="1200" b="1">
                <a:latin typeface="HG丸ｺﾞｼｯｸM-PRO" panose="020F0600000000000000" pitchFamily="50" charset="-128"/>
                <a:ea typeface="HG丸ｺﾞｼｯｸM-PRO" panose="020F0600000000000000" pitchFamily="50" charset="-128"/>
              </a:rPr>
              <a:t>自主的活動</a:t>
            </a:r>
            <a:r>
              <a:rPr lang="en-US" altLang="ja-JP" sz="1200" b="1">
                <a:latin typeface="HG丸ｺﾞｼｯｸM-PRO" panose="020F0600000000000000" pitchFamily="50" charset="-128"/>
                <a:ea typeface="HG丸ｺﾞｼｯｸM-PRO" panose="020F0600000000000000" pitchFamily="50" charset="-128"/>
              </a:rPr>
              <a:t>】</a:t>
            </a:r>
          </a:p>
          <a:p>
            <a:r>
              <a:rPr lang="ja-JP" altLang="en-US" sz="800">
                <a:latin typeface="HG丸ｺﾞｼｯｸM-PRO" panose="020F0600000000000000" pitchFamily="50" charset="-128"/>
                <a:ea typeface="HG丸ｺﾞｼｯｸM-PRO" panose="020F0600000000000000" pitchFamily="50" charset="-128"/>
              </a:rPr>
              <a:t>◆</a:t>
            </a:r>
            <a:r>
              <a:rPr lang="ja-JP" altLang="en-US" sz="1200">
                <a:latin typeface="HG丸ｺﾞｼｯｸM-PRO" panose="020F0600000000000000" pitchFamily="50" charset="-128"/>
                <a:ea typeface="HG丸ｺﾞｼｯｸM-PRO" panose="020F0600000000000000" pitchFamily="50" charset="-128"/>
              </a:rPr>
              <a:t>症状が安定・回復。</a:t>
            </a:r>
            <a:endParaRPr lang="en-US" altLang="ja-JP" sz="800">
              <a:latin typeface="HG丸ｺﾞｼｯｸM-PRO" panose="020F0600000000000000" pitchFamily="50" charset="-128"/>
              <a:ea typeface="HG丸ｺﾞｼｯｸM-PRO" panose="020F0600000000000000" pitchFamily="50" charset="-128"/>
            </a:endParaRPr>
          </a:p>
          <a:p>
            <a:r>
              <a:rPr lang="ja-JP" altLang="en-US" sz="800">
                <a:latin typeface="HG丸ｺﾞｼｯｸM-PRO" panose="020F0600000000000000" pitchFamily="50" charset="-128"/>
                <a:ea typeface="HG丸ｺﾞｼｯｸM-PRO" panose="020F0600000000000000" pitchFamily="50" charset="-128"/>
              </a:rPr>
              <a:t>◆</a:t>
            </a:r>
            <a:r>
              <a:rPr lang="ja-JP" altLang="en-US" sz="1200">
                <a:latin typeface="HG丸ｺﾞｼｯｸM-PRO" panose="020F0600000000000000" pitchFamily="50" charset="-128"/>
                <a:ea typeface="HG丸ｺﾞｼｯｸM-PRO" panose="020F0600000000000000" pitchFamily="50" charset="-128"/>
              </a:rPr>
              <a:t>主治医の指示の下、生活リズムの改善、軽い運動や読書等日中活動を行う。</a:t>
            </a:r>
          </a:p>
        </p:txBody>
      </p:sp>
      <p:sp>
        <p:nvSpPr>
          <p:cNvPr id="8197" name="テキスト ボックス 11272"/>
          <p:cNvSpPr txBox="1">
            <a:spLocks noChangeArrowheads="1"/>
          </p:cNvSpPr>
          <p:nvPr/>
        </p:nvSpPr>
        <p:spPr bwMode="auto">
          <a:xfrm>
            <a:off x="3473450" y="3278188"/>
            <a:ext cx="1674813" cy="1417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Arial" panose="020B0604020202020204" pitchFamily="34" charset="0"/>
              <a:buNone/>
            </a:pPr>
            <a:r>
              <a:rPr lang="ja-JP" altLang="en-US" sz="800">
                <a:latin typeface="HG丸ｺﾞｼｯｸM-PRO" panose="020F0600000000000000" pitchFamily="50" charset="-128"/>
                <a:ea typeface="HG丸ｺﾞｼｯｸM-PRO" panose="020F0600000000000000" pitchFamily="50" charset="-128"/>
              </a:rPr>
              <a:t>◆</a:t>
            </a:r>
            <a:r>
              <a:rPr lang="ja-JP" altLang="en-US" sz="1200">
                <a:latin typeface="HG丸ｺﾞｼｯｸM-PRO" panose="020F0600000000000000" pitchFamily="50" charset="-128"/>
                <a:ea typeface="HG丸ｺﾞｼｯｸM-PRO" panose="020F0600000000000000" pitchFamily="50" charset="-128"/>
              </a:rPr>
              <a:t>個別相談。</a:t>
            </a:r>
            <a:endParaRPr lang="en-US" altLang="ja-JP" sz="1200">
              <a:latin typeface="HG丸ｺﾞｼｯｸM-PRO" panose="020F0600000000000000" pitchFamily="50" charset="-128"/>
              <a:ea typeface="HG丸ｺﾞｼｯｸM-PRO" panose="020F0600000000000000" pitchFamily="50" charset="-128"/>
            </a:endParaRPr>
          </a:p>
          <a:p>
            <a:r>
              <a:rPr lang="ja-JP" altLang="en-US" sz="800">
                <a:latin typeface="HG丸ｺﾞｼｯｸM-PRO" panose="020F0600000000000000" pitchFamily="50" charset="-128"/>
                <a:ea typeface="HG丸ｺﾞｼｯｸM-PRO" panose="020F0600000000000000" pitchFamily="50" charset="-128"/>
              </a:rPr>
              <a:t>◆</a:t>
            </a:r>
            <a:r>
              <a:rPr lang="ja-JP" altLang="en-US" sz="1200">
                <a:latin typeface="HG丸ｺﾞｼｯｸM-PRO" panose="020F0600000000000000" pitchFamily="50" charset="-128"/>
                <a:ea typeface="HG丸ｺﾞｼｯｸM-PRO" panose="020F0600000000000000" pitchFamily="50" charset="-128"/>
              </a:rPr>
              <a:t>生活リズムや体調の確認、働き方の振返りや自身の課題把握等を整理。</a:t>
            </a:r>
            <a:endParaRPr lang="en-US" altLang="ja-JP" sz="1200">
              <a:latin typeface="HG丸ｺﾞｼｯｸM-PRO" panose="020F0600000000000000" pitchFamily="50" charset="-128"/>
              <a:ea typeface="HG丸ｺﾞｼｯｸM-PRO" panose="020F0600000000000000" pitchFamily="50" charset="-128"/>
            </a:endParaRPr>
          </a:p>
          <a:p>
            <a:pPr>
              <a:buFont typeface="Arial" panose="020B0604020202020204" pitchFamily="34" charset="0"/>
              <a:buNone/>
            </a:pPr>
            <a:r>
              <a:rPr lang="ja-JP" altLang="en-US" sz="800">
                <a:latin typeface="HG丸ｺﾞｼｯｸM-PRO" panose="020F0600000000000000" pitchFamily="50" charset="-128"/>
                <a:ea typeface="HG丸ｺﾞｼｯｸM-PRO" panose="020F0600000000000000" pitchFamily="50" charset="-128"/>
              </a:rPr>
              <a:t>◆</a:t>
            </a:r>
            <a:r>
              <a:rPr lang="ja-JP" altLang="en-US" sz="1200">
                <a:latin typeface="HG丸ｺﾞｼｯｸM-PRO" panose="020F0600000000000000" pitchFamily="50" charset="-128"/>
                <a:ea typeface="HG丸ｺﾞｼｯｸM-PRO" panose="020F0600000000000000" pitchFamily="50" charset="-128"/>
              </a:rPr>
              <a:t>体験利用。</a:t>
            </a:r>
            <a:endParaRPr lang="en-US" altLang="ja-JP" sz="1200">
              <a:latin typeface="HG丸ｺﾞｼｯｸM-PRO" panose="020F0600000000000000" pitchFamily="50" charset="-128"/>
              <a:ea typeface="HG丸ｺﾞｼｯｸM-PRO" panose="020F0600000000000000" pitchFamily="50" charset="-128"/>
            </a:endParaRPr>
          </a:p>
          <a:p>
            <a:endParaRPr lang="ja-JP" altLang="en-US" sz="1200">
              <a:latin typeface="HG丸ｺﾞｼｯｸM-PRO" panose="020F0600000000000000" pitchFamily="50" charset="-128"/>
              <a:ea typeface="HG丸ｺﾞｼｯｸM-PRO" panose="020F0600000000000000" pitchFamily="50" charset="-128"/>
            </a:endParaRPr>
          </a:p>
        </p:txBody>
      </p:sp>
      <p:sp>
        <p:nvSpPr>
          <p:cNvPr id="8198" name="テキスト ボックス 11273"/>
          <p:cNvSpPr txBox="1">
            <a:spLocks noChangeArrowheads="1"/>
          </p:cNvSpPr>
          <p:nvPr/>
        </p:nvSpPr>
        <p:spPr bwMode="auto">
          <a:xfrm>
            <a:off x="5699125" y="2781300"/>
            <a:ext cx="1516063"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800">
                <a:latin typeface="HG丸ｺﾞｼｯｸM-PRO" panose="020F0600000000000000" pitchFamily="50" charset="-128"/>
                <a:ea typeface="HG丸ｺﾞｼｯｸM-PRO" panose="020F0600000000000000" pitchFamily="50" charset="-128"/>
              </a:rPr>
              <a:t>◆</a:t>
            </a:r>
            <a:r>
              <a:rPr lang="ja-JP" altLang="en-US" sz="1200">
                <a:latin typeface="HG丸ｺﾞｼｯｸM-PRO" panose="020F0600000000000000" pitchFamily="50" charset="-128"/>
                <a:ea typeface="HG丸ｺﾞｼｯｸM-PRO" panose="020F0600000000000000" pitchFamily="50" charset="-128"/>
              </a:rPr>
              <a:t>プログラムで定めた期間通所。課題改善に取り組む。</a:t>
            </a:r>
            <a:endParaRPr lang="en-US" altLang="ja-JP" sz="1200">
              <a:latin typeface="HG丸ｺﾞｼｯｸM-PRO" panose="020F0600000000000000" pitchFamily="50" charset="-128"/>
              <a:ea typeface="HG丸ｺﾞｼｯｸM-PRO" panose="020F0600000000000000" pitchFamily="50" charset="-128"/>
            </a:endParaRPr>
          </a:p>
        </p:txBody>
      </p:sp>
      <p:sp>
        <p:nvSpPr>
          <p:cNvPr id="8199" name="テキスト ボックス 2"/>
          <p:cNvSpPr txBox="1">
            <a:spLocks noChangeArrowheads="1"/>
          </p:cNvSpPr>
          <p:nvPr/>
        </p:nvSpPr>
        <p:spPr bwMode="auto">
          <a:xfrm>
            <a:off x="7223125" y="1682750"/>
            <a:ext cx="1744663" cy="2924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8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ご本人・職業センター、事業所間で、リワーク支援の取組状況を共有。</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8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復職に向けた具体的な調整を実施。</a:t>
            </a:r>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800" dirty="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必要に応じて、職業センターからも復帰部署・業務等について助言を行う。</a:t>
            </a:r>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800" dirty="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状況、状態に応じて、一定期間のフォローアップを実施。</a:t>
            </a:r>
          </a:p>
        </p:txBody>
      </p:sp>
      <p:sp>
        <p:nvSpPr>
          <p:cNvPr id="8200" name="テキスト ボックス 3"/>
          <p:cNvSpPr txBox="1">
            <a:spLocks noChangeArrowheads="1"/>
          </p:cNvSpPr>
          <p:nvPr/>
        </p:nvSpPr>
        <p:spPr bwMode="auto">
          <a:xfrm>
            <a:off x="178713" y="1955800"/>
            <a:ext cx="430887" cy="291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600" b="1">
                <a:latin typeface="メイリオ" panose="020B0604030504040204" pitchFamily="50" charset="-128"/>
                <a:ea typeface="メイリオ" panose="020B0604030504040204" pitchFamily="50" charset="-128"/>
              </a:rPr>
              <a:t>←　段階　（   負荷の強さ  ）</a:t>
            </a:r>
          </a:p>
        </p:txBody>
      </p:sp>
      <p:sp>
        <p:nvSpPr>
          <p:cNvPr id="8201" name="テキスト ボックス 4"/>
          <p:cNvSpPr txBox="1">
            <a:spLocks noChangeArrowheads="1"/>
          </p:cNvSpPr>
          <p:nvPr/>
        </p:nvSpPr>
        <p:spPr bwMode="auto">
          <a:xfrm>
            <a:off x="3779838" y="6299200"/>
            <a:ext cx="24479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600" b="1" dirty="0">
                <a:latin typeface="メイリオ" panose="020B0604030504040204" pitchFamily="50" charset="-128"/>
                <a:ea typeface="メイリオ" panose="020B0604030504040204" pitchFamily="50" charset="-128"/>
              </a:rPr>
              <a:t>時　間　経　過　→</a:t>
            </a:r>
          </a:p>
        </p:txBody>
      </p:sp>
      <p:cxnSp>
        <p:nvCxnSpPr>
          <p:cNvPr id="7" name="カギ線コネクタ 6"/>
          <p:cNvCxnSpPr/>
          <p:nvPr/>
        </p:nvCxnSpPr>
        <p:spPr bwMode="auto">
          <a:xfrm flipV="1">
            <a:off x="609600" y="3681413"/>
            <a:ext cx="2846388" cy="788987"/>
          </a:xfrm>
          <a:prstGeom prst="bentConnector3">
            <a:avLst>
              <a:gd name="adj1" fmla="val 3842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p:nvPr/>
        </p:nvCxnSpPr>
        <p:spPr bwMode="auto">
          <a:xfrm rot="10800000" flipV="1">
            <a:off x="3462338" y="3213100"/>
            <a:ext cx="1881187" cy="468313"/>
          </a:xfrm>
          <a:prstGeom prst="bentConnector3">
            <a:avLst>
              <a:gd name="adj1" fmla="val 99934"/>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カギ線コネクタ 38"/>
          <p:cNvCxnSpPr/>
          <p:nvPr/>
        </p:nvCxnSpPr>
        <p:spPr bwMode="auto">
          <a:xfrm flipV="1">
            <a:off x="5351463" y="2701925"/>
            <a:ext cx="1809750" cy="511175"/>
          </a:xfrm>
          <a:prstGeom prst="bentConnector3">
            <a:avLst>
              <a:gd name="adj1" fmla="val -1136"/>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カギ線コネクタ 42"/>
          <p:cNvCxnSpPr/>
          <p:nvPr/>
        </p:nvCxnSpPr>
        <p:spPr bwMode="auto">
          <a:xfrm flipV="1">
            <a:off x="7092950" y="1592263"/>
            <a:ext cx="1908175" cy="1116012"/>
          </a:xfrm>
          <a:prstGeom prst="bentConnector3">
            <a:avLst>
              <a:gd name="adj1" fmla="val 6777"/>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206" name="テキスト ボックス 41"/>
          <p:cNvSpPr txBox="1">
            <a:spLocks noChangeArrowheads="1"/>
          </p:cNvSpPr>
          <p:nvPr/>
        </p:nvSpPr>
        <p:spPr bwMode="auto">
          <a:xfrm>
            <a:off x="457200" y="4144963"/>
            <a:ext cx="13684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200" b="1" dirty="0">
                <a:solidFill>
                  <a:srgbClr val="C00000"/>
                </a:solidFill>
                <a:latin typeface="HG丸ｺﾞｼｯｸM-PRO" panose="020F0600000000000000" pitchFamily="50" charset="-128"/>
                <a:ea typeface="HG丸ｺﾞｼｯｸM-PRO" panose="020F0600000000000000" pitchFamily="50" charset="-128"/>
              </a:rPr>
              <a:t>センター利用前</a:t>
            </a:r>
          </a:p>
        </p:txBody>
      </p:sp>
      <p:sp>
        <p:nvSpPr>
          <p:cNvPr id="8207" name="テキスト ボックス 50"/>
          <p:cNvSpPr txBox="1">
            <a:spLocks noChangeArrowheads="1"/>
          </p:cNvSpPr>
          <p:nvPr/>
        </p:nvSpPr>
        <p:spPr bwMode="auto">
          <a:xfrm>
            <a:off x="1603375" y="3340099"/>
            <a:ext cx="180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b="1" dirty="0">
                <a:solidFill>
                  <a:srgbClr val="C00000"/>
                </a:solidFill>
                <a:latin typeface="HG丸ｺﾞｼｯｸM-PRO" panose="020F0600000000000000" pitchFamily="50" charset="-128"/>
                <a:ea typeface="HG丸ｺﾞｼｯｸM-PRO" panose="020F0600000000000000" pitchFamily="50" charset="-128"/>
              </a:rPr>
              <a:t>センター利用の検討</a:t>
            </a:r>
            <a:endParaRPr lang="en-US" altLang="ja-JP" sz="1400" b="1" dirty="0">
              <a:solidFill>
                <a:srgbClr val="C00000"/>
              </a:solidFill>
              <a:latin typeface="HG丸ｺﾞｼｯｸM-PRO" panose="020F0600000000000000" pitchFamily="50" charset="-128"/>
              <a:ea typeface="HG丸ｺﾞｼｯｸM-PRO" panose="020F0600000000000000" pitchFamily="50" charset="-128"/>
            </a:endParaRPr>
          </a:p>
          <a:p>
            <a:pPr algn="ctr"/>
            <a:endParaRPr lang="ja-JP" altLang="en-US" sz="1400" b="1" dirty="0">
              <a:solidFill>
                <a:srgbClr val="C00000"/>
              </a:solidFill>
              <a:latin typeface="HG丸ｺﾞｼｯｸM-PRO" panose="020F0600000000000000" pitchFamily="50" charset="-128"/>
              <a:ea typeface="HG丸ｺﾞｼｯｸM-PRO" panose="020F0600000000000000" pitchFamily="50" charset="-128"/>
            </a:endParaRPr>
          </a:p>
        </p:txBody>
      </p:sp>
      <p:sp>
        <p:nvSpPr>
          <p:cNvPr id="8208" name="テキスト ボックス 51"/>
          <p:cNvSpPr txBox="1">
            <a:spLocks noChangeArrowheads="1"/>
          </p:cNvSpPr>
          <p:nvPr/>
        </p:nvSpPr>
        <p:spPr bwMode="auto">
          <a:xfrm>
            <a:off x="3346450" y="2682874"/>
            <a:ext cx="18018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b="1" dirty="0">
                <a:solidFill>
                  <a:srgbClr val="C00000"/>
                </a:solidFill>
                <a:latin typeface="HG丸ｺﾞｼｯｸM-PRO" panose="020F0600000000000000" pitchFamily="50" charset="-128"/>
                <a:ea typeface="HG丸ｺﾞｼｯｸM-PRO" panose="020F0600000000000000" pitchFamily="50" charset="-128"/>
              </a:rPr>
              <a:t>事前相談</a:t>
            </a:r>
            <a:endParaRPr lang="en-US" altLang="ja-JP" sz="1400" b="1" dirty="0">
              <a:solidFill>
                <a:srgbClr val="C00000"/>
              </a:solidFill>
              <a:latin typeface="HG丸ｺﾞｼｯｸM-PRO" panose="020F0600000000000000" pitchFamily="50" charset="-128"/>
              <a:ea typeface="HG丸ｺﾞｼｯｸM-PRO" panose="020F0600000000000000" pitchFamily="50" charset="-128"/>
            </a:endParaRPr>
          </a:p>
          <a:p>
            <a:pPr algn="ctr"/>
            <a:r>
              <a:rPr lang="ja-JP" altLang="en-US" sz="1400" b="1" dirty="0">
                <a:solidFill>
                  <a:srgbClr val="C00000"/>
                </a:solidFill>
                <a:latin typeface="HG丸ｺﾞｼｯｸM-PRO" panose="020F0600000000000000" pitchFamily="50" charset="-128"/>
                <a:ea typeface="HG丸ｺﾞｼｯｸM-PRO" panose="020F0600000000000000" pitchFamily="50" charset="-128"/>
              </a:rPr>
              <a:t>（コーディネート）</a:t>
            </a:r>
          </a:p>
        </p:txBody>
      </p:sp>
      <p:sp>
        <p:nvSpPr>
          <p:cNvPr id="8209" name="テキスト ボックス 53"/>
          <p:cNvSpPr txBox="1">
            <a:spLocks noChangeArrowheads="1"/>
          </p:cNvSpPr>
          <p:nvPr/>
        </p:nvSpPr>
        <p:spPr bwMode="auto">
          <a:xfrm>
            <a:off x="5724525" y="2374900"/>
            <a:ext cx="1466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b="1">
                <a:solidFill>
                  <a:srgbClr val="C00000"/>
                </a:solidFill>
                <a:latin typeface="HG丸ｺﾞｼｯｸM-PRO" panose="020F0600000000000000" pitchFamily="50" charset="-128"/>
                <a:ea typeface="HG丸ｺﾞｼｯｸM-PRO" panose="020F0600000000000000" pitchFamily="50" charset="-128"/>
              </a:rPr>
              <a:t>リワーク支援</a:t>
            </a:r>
          </a:p>
        </p:txBody>
      </p:sp>
      <p:sp>
        <p:nvSpPr>
          <p:cNvPr id="8210" name="テキスト ボックス 54"/>
          <p:cNvSpPr txBox="1">
            <a:spLocks noChangeArrowheads="1"/>
          </p:cNvSpPr>
          <p:nvPr/>
        </p:nvSpPr>
        <p:spPr bwMode="auto">
          <a:xfrm>
            <a:off x="7540625" y="1230313"/>
            <a:ext cx="127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b="1">
                <a:solidFill>
                  <a:srgbClr val="C00000"/>
                </a:solidFill>
                <a:latin typeface="HG丸ｺﾞｼｯｸM-PRO" panose="020F0600000000000000" pitchFamily="50" charset="-128"/>
                <a:ea typeface="HG丸ｺﾞｼｯｸM-PRO" panose="020F0600000000000000" pitchFamily="50" charset="-128"/>
              </a:rPr>
              <a:t>復職</a:t>
            </a:r>
          </a:p>
        </p:txBody>
      </p:sp>
      <p:sp>
        <p:nvSpPr>
          <p:cNvPr id="47" name="正方形/長方形 46"/>
          <p:cNvSpPr/>
          <p:nvPr/>
        </p:nvSpPr>
        <p:spPr bwMode="auto">
          <a:xfrm>
            <a:off x="3406775" y="1908175"/>
            <a:ext cx="3816000" cy="3686175"/>
          </a:xfrm>
          <a:prstGeom prst="rect">
            <a:avLst/>
          </a:prstGeom>
          <a:noFill/>
          <a:ln w="28575">
            <a:solidFill>
              <a:schemeClr val="accent1">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accent2">
                  <a:lumMod val="75000"/>
                </a:schemeClr>
              </a:solidFill>
            </a:endParaRPr>
          </a:p>
        </p:txBody>
      </p:sp>
      <p:sp>
        <p:nvSpPr>
          <p:cNvPr id="40991" name="テキスト ボックス 61"/>
          <p:cNvSpPr txBox="1">
            <a:spLocks noChangeArrowheads="1"/>
          </p:cNvSpPr>
          <p:nvPr/>
        </p:nvSpPr>
        <p:spPr bwMode="auto">
          <a:xfrm>
            <a:off x="3402322" y="1555568"/>
            <a:ext cx="3411190" cy="338554"/>
          </a:xfrm>
          <a:prstGeom prst="rect">
            <a:avLst/>
          </a:prstGeom>
          <a:noFill/>
          <a:ln w="95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en-US" altLang="ja-JP" sz="1600" b="1" dirty="0" smtClean="0">
                <a:solidFill>
                  <a:schemeClr val="accent1">
                    <a:lumMod val="60000"/>
                    <a:lumOff val="40000"/>
                  </a:schemeClr>
                </a:solidFill>
                <a:latin typeface="HG丸ｺﾞｼｯｸM-PRO" panose="020F0600000000000000" pitchFamily="50" charset="-128"/>
                <a:ea typeface="HG丸ｺﾞｼｯｸM-PRO" panose="020F0600000000000000" pitchFamily="50" charset="-128"/>
              </a:rPr>
              <a:t>【</a:t>
            </a:r>
            <a:r>
              <a:rPr lang="ja-JP" altLang="en-US" sz="1600" b="1" dirty="0" smtClean="0">
                <a:solidFill>
                  <a:schemeClr val="accent1">
                    <a:lumMod val="60000"/>
                    <a:lumOff val="40000"/>
                  </a:schemeClr>
                </a:solidFill>
                <a:latin typeface="HG丸ｺﾞｼｯｸM-PRO" panose="020F0600000000000000" pitchFamily="50" charset="-128"/>
                <a:ea typeface="HG丸ｺﾞｼｯｸM-PRO" panose="020F0600000000000000" pitchFamily="50" charset="-128"/>
              </a:rPr>
              <a:t>職業センターリワーク支援</a:t>
            </a:r>
            <a:r>
              <a:rPr lang="en-US" altLang="ja-JP" sz="1600" b="1" dirty="0" smtClean="0">
                <a:solidFill>
                  <a:schemeClr val="accent1">
                    <a:lumMod val="60000"/>
                    <a:lumOff val="40000"/>
                  </a:schemeClr>
                </a:solidFill>
                <a:latin typeface="HG丸ｺﾞｼｯｸM-PRO" panose="020F0600000000000000" pitchFamily="50" charset="-128"/>
                <a:ea typeface="HG丸ｺﾞｼｯｸM-PRO" panose="020F0600000000000000" pitchFamily="50" charset="-128"/>
              </a:rPr>
              <a:t>】</a:t>
            </a:r>
            <a:endParaRPr lang="ja-JP" altLang="en-US" sz="1600" b="1" dirty="0" smtClean="0">
              <a:solidFill>
                <a:schemeClr val="accent1">
                  <a:lumMod val="60000"/>
                  <a:lumOff val="40000"/>
                </a:schemeClr>
              </a:solidFill>
              <a:latin typeface="HG丸ｺﾞｼｯｸM-PRO" panose="020F0600000000000000" pitchFamily="50" charset="-128"/>
              <a:ea typeface="HG丸ｺﾞｼｯｸM-PRO" panose="020F0600000000000000" pitchFamily="50" charset="-128"/>
            </a:endParaRPr>
          </a:p>
        </p:txBody>
      </p:sp>
      <p:sp>
        <p:nvSpPr>
          <p:cNvPr id="42" name="角丸四角形 41"/>
          <p:cNvSpPr/>
          <p:nvPr/>
        </p:nvSpPr>
        <p:spPr>
          <a:xfrm>
            <a:off x="474663" y="295276"/>
            <a:ext cx="6610350" cy="1058862"/>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2000" u="sng" dirty="0">
                <a:solidFill>
                  <a:schemeClr val="bg2">
                    <a:lumMod val="25000"/>
                  </a:schemeClr>
                </a:solidFill>
                <a:latin typeface="メイリオ" panose="020B0604030504040204" pitchFamily="50" charset="-128"/>
                <a:ea typeface="メイリオ" panose="020B0604030504040204" pitchFamily="50" charset="-128"/>
              </a:rPr>
              <a:t>職場復帰までの流れ</a:t>
            </a:r>
            <a:r>
              <a:rPr lang="en-US" altLang="ja-JP" sz="2000" u="sng" dirty="0">
                <a:solidFill>
                  <a:schemeClr val="bg2">
                    <a:lumMod val="25000"/>
                  </a:schemeClr>
                </a:solidFill>
                <a:latin typeface="メイリオ" panose="020B0604030504040204" pitchFamily="50" charset="-128"/>
                <a:ea typeface="メイリオ" panose="020B0604030504040204" pitchFamily="50" charset="-128"/>
              </a:rPr>
              <a:t/>
            </a:r>
            <a:br>
              <a:rPr lang="en-US" altLang="ja-JP" sz="2000" u="sng" dirty="0">
                <a:solidFill>
                  <a:schemeClr val="bg2">
                    <a:lumMod val="25000"/>
                  </a:schemeClr>
                </a:solidFill>
                <a:latin typeface="メイリオ" panose="020B0604030504040204" pitchFamily="50" charset="-128"/>
                <a:ea typeface="メイリオ" panose="020B0604030504040204" pitchFamily="50" charset="-128"/>
              </a:rPr>
            </a:br>
            <a:r>
              <a:rPr lang="ja-JP" altLang="en-US" sz="2000" dirty="0">
                <a:solidFill>
                  <a:schemeClr val="bg2">
                    <a:lumMod val="25000"/>
                  </a:schemeClr>
                </a:solidFill>
                <a:latin typeface="メイリオ" panose="020B0604030504040204" pitchFamily="50" charset="-128"/>
                <a:ea typeface="メイリオ" panose="020B0604030504040204" pitchFamily="50" charset="-128"/>
              </a:rPr>
              <a:t>～リワーク支援を利用し復帰までのイメージ～</a:t>
            </a:r>
            <a:endParaRPr lang="en-US" altLang="ja-JP" sz="2000" dirty="0">
              <a:solidFill>
                <a:schemeClr val="bg2">
                  <a:lumMod val="25000"/>
                </a:schemeClr>
              </a:solidFill>
              <a:latin typeface="メイリオ" panose="020B0604030504040204" pitchFamily="50" charset="-128"/>
              <a:ea typeface="メイリオ" panose="020B0604030504040204" pitchFamily="50" charset="-128"/>
            </a:endParaRPr>
          </a:p>
        </p:txBody>
      </p:sp>
      <p:cxnSp>
        <p:nvCxnSpPr>
          <p:cNvPr id="9" name="カギ線コネクタ 8"/>
          <p:cNvCxnSpPr/>
          <p:nvPr/>
        </p:nvCxnSpPr>
        <p:spPr>
          <a:xfrm flipV="1">
            <a:off x="-969963" y="3267075"/>
            <a:ext cx="684213" cy="1651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4" name="カギ線コネクタ 43"/>
          <p:cNvCxnSpPr/>
          <p:nvPr/>
        </p:nvCxnSpPr>
        <p:spPr>
          <a:xfrm flipV="1">
            <a:off x="-1281113" y="3763963"/>
            <a:ext cx="684213" cy="165100"/>
          </a:xfrm>
          <a:prstGeom prst="bentConnector3">
            <a:avLst/>
          </a:prstGeom>
        </p:spPr>
        <p:style>
          <a:lnRef idx="1">
            <a:schemeClr val="accent1"/>
          </a:lnRef>
          <a:fillRef idx="0">
            <a:schemeClr val="accent1"/>
          </a:fillRef>
          <a:effectRef idx="0">
            <a:schemeClr val="accent1"/>
          </a:effectRef>
          <a:fontRef idx="minor">
            <a:schemeClr val="tx1"/>
          </a:fontRef>
        </p:style>
      </p:cxnSp>
      <p:graphicFrame>
        <p:nvGraphicFramePr>
          <p:cNvPr id="26" name="図表 25"/>
          <p:cNvGraphicFramePr/>
          <p:nvPr>
            <p:extLst>
              <p:ext uri="{D42A27DB-BD31-4B8C-83A1-F6EECF244321}">
                <p14:modId xmlns:p14="http://schemas.microsoft.com/office/powerpoint/2010/main" val="3822685880"/>
              </p:ext>
            </p:extLst>
          </p:nvPr>
        </p:nvGraphicFramePr>
        <p:xfrm>
          <a:off x="609600" y="5671523"/>
          <a:ext cx="7634809" cy="553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角丸四角形 23"/>
          <p:cNvSpPr/>
          <p:nvPr/>
        </p:nvSpPr>
        <p:spPr>
          <a:xfrm>
            <a:off x="5160963" y="2009774"/>
            <a:ext cx="530225" cy="3147417"/>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400" dirty="0">
                <a:solidFill>
                  <a:schemeClr val="bg1"/>
                </a:solidFill>
                <a:latin typeface="HG丸ｺﾞｼｯｸM-PRO" panose="020F0600000000000000" pitchFamily="50" charset="-128"/>
                <a:ea typeface="HG丸ｺﾞｼｯｸM-PRO" panose="020F0600000000000000" pitchFamily="50" charset="-128"/>
              </a:rPr>
              <a:t>リワーク支援計画作成→三者の合意</a:t>
            </a:r>
          </a:p>
        </p:txBody>
      </p:sp>
      <p:sp>
        <p:nvSpPr>
          <p:cNvPr id="31" name="円形吹き出し 30"/>
          <p:cNvSpPr/>
          <p:nvPr/>
        </p:nvSpPr>
        <p:spPr>
          <a:xfrm>
            <a:off x="2884650" y="4648437"/>
            <a:ext cx="2414067" cy="936139"/>
          </a:xfrm>
          <a:prstGeom prst="wedgeEllipseCallout">
            <a:avLst>
              <a:gd name="adj1" fmla="val 43696"/>
              <a:gd name="adj2" fmla="val -7456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ctr">
              <a:defRPr/>
            </a:pPr>
            <a:r>
              <a:rPr lang="ja-JP" altLang="en-US" sz="1000" dirty="0">
                <a:solidFill>
                  <a:schemeClr val="tx1"/>
                </a:solidFill>
                <a:latin typeface="HG丸ｺﾞｼｯｸM-PRO" panose="020F0600000000000000" pitchFamily="50" charset="-128"/>
                <a:ea typeface="HG丸ｺﾞｼｯｸM-PRO" panose="020F0600000000000000" pitchFamily="50" charset="-128"/>
              </a:rPr>
              <a:t>事前相談で整理された課題について、ご本人・事業所・主治医との間で共通認識のもと目標設定。</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ctr">
              <a:defRPr/>
            </a:pP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カギ線コネクタ 27"/>
          <p:cNvCxnSpPr/>
          <p:nvPr/>
        </p:nvCxnSpPr>
        <p:spPr bwMode="auto">
          <a:xfrm>
            <a:off x="573088" y="1916113"/>
            <a:ext cx="8278812" cy="4341812"/>
          </a:xfrm>
          <a:prstGeom prst="bentConnector3">
            <a:avLst>
              <a:gd name="adj1" fmla="val 231"/>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267" name="テキスト ボックス 11270"/>
          <p:cNvSpPr txBox="1">
            <a:spLocks noChangeArrowheads="1"/>
          </p:cNvSpPr>
          <p:nvPr/>
        </p:nvSpPr>
        <p:spPr bwMode="auto">
          <a:xfrm>
            <a:off x="681038" y="4672013"/>
            <a:ext cx="1096962" cy="830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9pPr>
          </a:lstStyle>
          <a:p>
            <a:pPr algn="ctr">
              <a:spcBef>
                <a:spcPct val="0"/>
              </a:spcBef>
              <a:buClrTx/>
              <a:buSzTx/>
              <a:buFontTx/>
              <a:buNone/>
              <a:defRPr/>
            </a:pPr>
            <a:r>
              <a:rPr lang="en-US" altLang="ja-JP" sz="1200" b="1"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bg2">
                    <a:lumMod val="75000"/>
                  </a:schemeClr>
                </a:solidFill>
                <a:latin typeface="HG丸ｺﾞｼｯｸM-PRO" panose="020F0600000000000000" pitchFamily="50" charset="-128"/>
                <a:ea typeface="HG丸ｺﾞｼｯｸM-PRO" panose="020F0600000000000000" pitchFamily="50" charset="-128"/>
              </a:rPr>
              <a:t>療養期</a:t>
            </a:r>
            <a:r>
              <a:rPr lang="en-US" altLang="ja-JP" sz="1200" b="1"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p>
          <a:p>
            <a:pPr>
              <a:spcBef>
                <a:spcPct val="0"/>
              </a:spcBef>
              <a:buClrTx/>
              <a:buSzTx/>
              <a:buFontTx/>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rPr>
              <a:t>休息、治療に専念。</a:t>
            </a:r>
            <a:endParaRPr lang="en-US" altLang="ja-JP" sz="12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defRPr/>
            </a:pPr>
            <a:endPar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p:txBody>
      </p:sp>
      <p:sp>
        <p:nvSpPr>
          <p:cNvPr id="30" name="円/楕円 29"/>
          <p:cNvSpPr/>
          <p:nvPr/>
        </p:nvSpPr>
        <p:spPr>
          <a:xfrm>
            <a:off x="323528" y="4641850"/>
            <a:ext cx="1717997" cy="988398"/>
          </a:xfrm>
          <a:prstGeom prst="ellipse">
            <a:avLst/>
          </a:prstGeom>
          <a:solidFill>
            <a:schemeClr val="accent2">
              <a:lumMod val="20000"/>
              <a:lumOff val="80000"/>
            </a:schemeClr>
          </a:solidFill>
          <a:ln>
            <a:noFill/>
            <a:prstDash val="sysDot"/>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b="1" dirty="0">
                <a:solidFill>
                  <a:schemeClr val="bg2">
                    <a:lumMod val="75000"/>
                  </a:schemeClr>
                </a:solidFill>
                <a:latin typeface="HG丸ｺﾞｼｯｸM-PRO" panose="020F0600000000000000" pitchFamily="50" charset="-128"/>
                <a:ea typeface="HG丸ｺﾞｼｯｸM-PRO" panose="020F0600000000000000" pitchFamily="50" charset="-128"/>
              </a:rPr>
              <a:t>□じっくり休む</a:t>
            </a:r>
            <a:endParaRPr lang="en-US" altLang="ja-JP" sz="1100" b="1" dirty="0">
              <a:solidFill>
                <a:schemeClr val="bg2">
                  <a:lumMod val="75000"/>
                </a:schemeClr>
              </a:solidFill>
              <a:latin typeface="HG丸ｺﾞｼｯｸM-PRO" panose="020F0600000000000000" pitchFamily="50" charset="-128"/>
              <a:ea typeface="HG丸ｺﾞｼｯｸM-PRO" panose="020F0600000000000000" pitchFamily="50" charset="-128"/>
            </a:endParaRPr>
          </a:p>
        </p:txBody>
      </p:sp>
      <p:sp>
        <p:nvSpPr>
          <p:cNvPr id="11268" name="テキスト ボックス 11271"/>
          <p:cNvSpPr txBox="1">
            <a:spLocks noChangeArrowheads="1"/>
          </p:cNvSpPr>
          <p:nvPr/>
        </p:nvSpPr>
        <p:spPr bwMode="auto">
          <a:xfrm>
            <a:off x="1763713" y="3813175"/>
            <a:ext cx="1684337"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9pPr>
          </a:lstStyle>
          <a:p>
            <a:pPr algn="ctr">
              <a:spcBef>
                <a:spcPct val="0"/>
              </a:spcBef>
              <a:buClrTx/>
              <a:buSzTx/>
              <a:buFontTx/>
              <a:buNone/>
              <a:defRPr/>
            </a:pPr>
            <a:r>
              <a:rPr lang="en-US" altLang="ja-JP" sz="1200" b="1"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bg2">
                    <a:lumMod val="75000"/>
                  </a:schemeClr>
                </a:solidFill>
                <a:latin typeface="HG丸ｺﾞｼｯｸM-PRO" panose="020F0600000000000000" pitchFamily="50" charset="-128"/>
                <a:ea typeface="HG丸ｺﾞｼｯｸM-PRO" panose="020F0600000000000000" pitchFamily="50" charset="-128"/>
              </a:rPr>
              <a:t>自主的活動</a:t>
            </a:r>
            <a:r>
              <a:rPr lang="en-US" altLang="ja-JP" sz="1200" b="1"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p>
          <a:p>
            <a:pPr>
              <a:spcBef>
                <a:spcPct val="0"/>
              </a:spcBef>
              <a:buClrTx/>
              <a:buSzTx/>
              <a:buFontTx/>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rPr>
              <a:t>症状が安定・回復。</a:t>
            </a:r>
            <a:endParaRPr lang="en-US" altLang="ja-JP" sz="8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rPr>
              <a:t>主治医の指示の下、生活リズムの改善、軽い運動や読書等日中活動を行う。</a:t>
            </a:r>
          </a:p>
        </p:txBody>
      </p:sp>
      <p:sp>
        <p:nvSpPr>
          <p:cNvPr id="11269" name="テキスト ボックス 11272"/>
          <p:cNvSpPr txBox="1">
            <a:spLocks noChangeArrowheads="1"/>
          </p:cNvSpPr>
          <p:nvPr/>
        </p:nvSpPr>
        <p:spPr bwMode="auto">
          <a:xfrm>
            <a:off x="3851275" y="3284538"/>
            <a:ext cx="1631950" cy="1385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9pPr>
          </a:lstStyle>
          <a:p>
            <a:pPr>
              <a:spcBef>
                <a:spcPct val="0"/>
              </a:spcBef>
              <a:buClrTx/>
              <a:buSzTx/>
              <a:buFont typeface="Arial" panose="020B0604020202020204" pitchFamily="34" charset="0"/>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rPr>
              <a:t>個別相談。</a:t>
            </a:r>
            <a:endParaRPr lang="en-US" altLang="ja-JP" sz="12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rPr>
              <a:t>生活リズムや体調の確認、働き方の振返りや自身の課題把握等を整理。</a:t>
            </a:r>
            <a:endParaRPr lang="en-US" altLang="ja-JP" sz="12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 typeface="Arial" panose="020B0604020202020204" pitchFamily="34" charset="0"/>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rPr>
              <a:t>体験利用。</a:t>
            </a:r>
            <a:endParaRPr lang="en-US" altLang="ja-JP" sz="12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defRPr/>
            </a:pPr>
            <a:endPar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p:txBody>
      </p:sp>
      <p:sp>
        <p:nvSpPr>
          <p:cNvPr id="11270" name="テキスト ボックス 11273"/>
          <p:cNvSpPr txBox="1">
            <a:spLocks noChangeArrowheads="1"/>
          </p:cNvSpPr>
          <p:nvPr/>
        </p:nvSpPr>
        <p:spPr bwMode="auto">
          <a:xfrm>
            <a:off x="5487988" y="2832100"/>
            <a:ext cx="1698625"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9pPr>
          </a:lstStyle>
          <a:p>
            <a:pPr>
              <a:spcBef>
                <a:spcPct val="0"/>
              </a:spcBef>
              <a:buClrTx/>
              <a:buSzTx/>
              <a:buFontTx/>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rPr>
              <a:t>プログラムで定めた期間通所。課題改善に取り組む。</a:t>
            </a:r>
            <a:endParaRPr lang="en-US" altLang="ja-JP" sz="12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p:txBody>
      </p:sp>
      <p:sp>
        <p:nvSpPr>
          <p:cNvPr id="11271" name="テキスト ボックス 2"/>
          <p:cNvSpPr txBox="1">
            <a:spLocks noChangeArrowheads="1"/>
          </p:cNvSpPr>
          <p:nvPr/>
        </p:nvSpPr>
        <p:spPr bwMode="auto">
          <a:xfrm>
            <a:off x="7267575" y="1682750"/>
            <a:ext cx="1728788" cy="29238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9pPr>
          </a:lstStyle>
          <a:p>
            <a:pPr>
              <a:spcBef>
                <a:spcPct val="0"/>
              </a:spcBef>
              <a:buClrTx/>
              <a:buSzTx/>
              <a:buFontTx/>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a:solidFill>
                  <a:schemeClr val="accent3">
                    <a:lumMod val="60000"/>
                    <a:lumOff val="40000"/>
                  </a:schemeClr>
                </a:solidFill>
                <a:latin typeface="HG丸ｺﾞｼｯｸM-PRO" panose="020F0600000000000000" pitchFamily="50" charset="-128"/>
                <a:ea typeface="HG丸ｺﾞｼｯｸM-PRO" panose="020F0600000000000000" pitchFamily="50" charset="-128"/>
              </a:rPr>
              <a:t>ご本人・職業センター、事業所間で、リワーク支援の取組状況を共有</a:t>
            </a:r>
            <a:r>
              <a:rPr lang="ja-JP" altLang="en-US" sz="1200" dirty="0" smtClean="0">
                <a:solidFill>
                  <a:schemeClr val="accent3">
                    <a:lumMod val="60000"/>
                    <a:lumOff val="40000"/>
                  </a:schemeClr>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accent3">
                  <a:lumMod val="60000"/>
                  <a:lumOff val="40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defRPr/>
            </a:pPr>
            <a:endParaRPr lang="en-US" altLang="ja-JP" sz="12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rPr>
              <a:t>復職に向けた具体的な調整を実施。</a:t>
            </a:r>
            <a:endParaRPr lang="en-US" altLang="ja-JP" sz="12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defRPr/>
            </a:pPr>
            <a:endParaRPr lang="en-US" altLang="ja-JP" sz="8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rPr>
              <a:t>必要に応じて、職業センターからも復帰部署・業務等について助言を行う。</a:t>
            </a:r>
            <a:endParaRPr lang="en-US" altLang="ja-JP" sz="12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defRPr/>
            </a:pPr>
            <a:endParaRPr lang="en-US" altLang="ja-JP" sz="800" dirty="0" smtClean="0">
              <a:solidFill>
                <a:schemeClr val="bg2">
                  <a:lumMod val="75000"/>
                </a:schemeClr>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defRPr/>
            </a:pPr>
            <a:r>
              <a:rPr lang="ja-JP" altLang="en-US" sz="800" dirty="0" smtClean="0">
                <a:solidFill>
                  <a:schemeClr val="bg2">
                    <a:lumMod val="75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2">
                    <a:lumMod val="75000"/>
                  </a:schemeClr>
                </a:solidFill>
                <a:latin typeface="HG丸ｺﾞｼｯｸM-PRO" panose="020F0600000000000000" pitchFamily="50" charset="-128"/>
                <a:ea typeface="HG丸ｺﾞｼｯｸM-PRO" panose="020F0600000000000000" pitchFamily="50" charset="-128"/>
              </a:rPr>
              <a:t>状況、状態に応じて、一定期間のフォローアップを実施。</a:t>
            </a:r>
          </a:p>
        </p:txBody>
      </p:sp>
      <p:sp>
        <p:nvSpPr>
          <p:cNvPr id="10249" name="テキスト ボックス 3"/>
          <p:cNvSpPr txBox="1">
            <a:spLocks noChangeArrowheads="1"/>
          </p:cNvSpPr>
          <p:nvPr/>
        </p:nvSpPr>
        <p:spPr bwMode="auto">
          <a:xfrm>
            <a:off x="201613" y="1987550"/>
            <a:ext cx="430887" cy="291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600" b="1">
                <a:latin typeface="メイリオ" panose="020B0604030504040204" pitchFamily="50" charset="-128"/>
                <a:ea typeface="メイリオ" panose="020B0604030504040204" pitchFamily="50" charset="-128"/>
              </a:rPr>
              <a:t>←　段階　（   負荷の強さ  ）</a:t>
            </a:r>
          </a:p>
        </p:txBody>
      </p:sp>
      <p:sp>
        <p:nvSpPr>
          <p:cNvPr id="10250" name="テキスト ボックス 4"/>
          <p:cNvSpPr txBox="1">
            <a:spLocks noChangeArrowheads="1"/>
          </p:cNvSpPr>
          <p:nvPr/>
        </p:nvSpPr>
        <p:spPr bwMode="auto">
          <a:xfrm>
            <a:off x="3779838" y="6299200"/>
            <a:ext cx="24479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600" b="1">
                <a:latin typeface="メイリオ" panose="020B0604030504040204" pitchFamily="50" charset="-128"/>
                <a:ea typeface="メイリオ" panose="020B0604030504040204" pitchFamily="50" charset="-128"/>
              </a:rPr>
              <a:t>時　間　経　過　→</a:t>
            </a:r>
          </a:p>
        </p:txBody>
      </p:sp>
      <p:cxnSp>
        <p:nvCxnSpPr>
          <p:cNvPr id="7" name="カギ線コネクタ 6"/>
          <p:cNvCxnSpPr/>
          <p:nvPr/>
        </p:nvCxnSpPr>
        <p:spPr bwMode="auto">
          <a:xfrm flipV="1">
            <a:off x="728663" y="3681413"/>
            <a:ext cx="2727325" cy="925512"/>
          </a:xfrm>
          <a:prstGeom prst="bentConnector3">
            <a:avLst>
              <a:gd name="adj1" fmla="val 36408"/>
            </a:avLst>
          </a:prstGeom>
          <a:ln w="285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p:nvPr/>
        </p:nvCxnSpPr>
        <p:spPr bwMode="auto">
          <a:xfrm rot="10800000" flipV="1">
            <a:off x="3462338" y="3213100"/>
            <a:ext cx="1881187" cy="468313"/>
          </a:xfrm>
          <a:prstGeom prst="bentConnector3">
            <a:avLst>
              <a:gd name="adj1" fmla="val 99058"/>
            </a:avLst>
          </a:prstGeom>
          <a:ln w="285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カギ線コネクタ 38"/>
          <p:cNvCxnSpPr/>
          <p:nvPr/>
        </p:nvCxnSpPr>
        <p:spPr bwMode="auto">
          <a:xfrm flipV="1">
            <a:off x="5351463" y="2701925"/>
            <a:ext cx="1809750" cy="511175"/>
          </a:xfrm>
          <a:prstGeom prst="bentConnector3">
            <a:avLst>
              <a:gd name="adj1" fmla="val -681"/>
            </a:avLst>
          </a:prstGeom>
          <a:ln w="285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カギ線コネクタ 42"/>
          <p:cNvCxnSpPr/>
          <p:nvPr/>
        </p:nvCxnSpPr>
        <p:spPr bwMode="auto">
          <a:xfrm flipV="1">
            <a:off x="7092950" y="1592263"/>
            <a:ext cx="1908175" cy="1116012"/>
          </a:xfrm>
          <a:prstGeom prst="bentConnector3">
            <a:avLst>
              <a:gd name="adj1" fmla="val 6777"/>
            </a:avLst>
          </a:prstGeom>
          <a:ln w="285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255" name="テキスト ボックス 41"/>
          <p:cNvSpPr txBox="1">
            <a:spLocks noChangeArrowheads="1"/>
          </p:cNvSpPr>
          <p:nvPr/>
        </p:nvSpPr>
        <p:spPr bwMode="auto">
          <a:xfrm>
            <a:off x="331050" y="4326020"/>
            <a:ext cx="163420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200" b="1">
                <a:solidFill>
                  <a:srgbClr val="C00000"/>
                </a:solidFill>
                <a:latin typeface="HG丸ｺﾞｼｯｸM-PRO" panose="020F0600000000000000" pitchFamily="50" charset="-128"/>
                <a:ea typeface="HG丸ｺﾞｼｯｸM-PRO" panose="020F0600000000000000" pitchFamily="50" charset="-128"/>
              </a:rPr>
              <a:t>センター利用前</a:t>
            </a:r>
          </a:p>
        </p:txBody>
      </p:sp>
      <p:sp>
        <p:nvSpPr>
          <p:cNvPr id="10256" name="テキスト ボックス 50"/>
          <p:cNvSpPr txBox="1">
            <a:spLocks noChangeArrowheads="1"/>
          </p:cNvSpPr>
          <p:nvPr/>
        </p:nvSpPr>
        <p:spPr bwMode="auto">
          <a:xfrm>
            <a:off x="1617817" y="3298548"/>
            <a:ext cx="20475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b="1" dirty="0">
                <a:solidFill>
                  <a:srgbClr val="C00000"/>
                </a:solidFill>
                <a:latin typeface="HG丸ｺﾞｼｯｸM-PRO" panose="020F0600000000000000" pitchFamily="50" charset="-128"/>
                <a:ea typeface="HG丸ｺﾞｼｯｸM-PRO" panose="020F0600000000000000" pitchFamily="50" charset="-128"/>
              </a:rPr>
              <a:t>センター利用の検討</a:t>
            </a:r>
            <a:endParaRPr lang="en-US" altLang="ja-JP" sz="1400" b="1" dirty="0">
              <a:solidFill>
                <a:srgbClr val="C00000"/>
              </a:solidFill>
              <a:latin typeface="HG丸ｺﾞｼｯｸM-PRO" panose="020F0600000000000000" pitchFamily="50" charset="-128"/>
              <a:ea typeface="HG丸ｺﾞｼｯｸM-PRO" panose="020F0600000000000000" pitchFamily="50" charset="-128"/>
            </a:endParaRPr>
          </a:p>
          <a:p>
            <a:pPr algn="ctr"/>
            <a:endParaRPr lang="ja-JP" altLang="en-US" sz="1400" b="1" dirty="0">
              <a:solidFill>
                <a:srgbClr val="C00000"/>
              </a:solidFill>
              <a:latin typeface="HG丸ｺﾞｼｯｸM-PRO" panose="020F0600000000000000" pitchFamily="50" charset="-128"/>
              <a:ea typeface="HG丸ｺﾞｼｯｸM-PRO" panose="020F0600000000000000" pitchFamily="50" charset="-128"/>
            </a:endParaRPr>
          </a:p>
        </p:txBody>
      </p:sp>
      <p:sp>
        <p:nvSpPr>
          <p:cNvPr id="10257" name="テキスト ボックス 51"/>
          <p:cNvSpPr txBox="1">
            <a:spLocks noChangeArrowheads="1"/>
          </p:cNvSpPr>
          <p:nvPr/>
        </p:nvSpPr>
        <p:spPr bwMode="auto">
          <a:xfrm>
            <a:off x="3448050" y="2605762"/>
            <a:ext cx="19786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b="1" dirty="0">
                <a:solidFill>
                  <a:srgbClr val="C00000"/>
                </a:solidFill>
                <a:latin typeface="HG丸ｺﾞｼｯｸM-PRO" panose="020F0600000000000000" pitchFamily="50" charset="-128"/>
                <a:ea typeface="HG丸ｺﾞｼｯｸM-PRO" panose="020F0600000000000000" pitchFamily="50" charset="-128"/>
              </a:rPr>
              <a:t>事前相談</a:t>
            </a:r>
            <a:endParaRPr lang="en-US" altLang="ja-JP" sz="1400" b="1" dirty="0">
              <a:solidFill>
                <a:srgbClr val="C00000"/>
              </a:solidFill>
              <a:latin typeface="HG丸ｺﾞｼｯｸM-PRO" panose="020F0600000000000000" pitchFamily="50" charset="-128"/>
              <a:ea typeface="HG丸ｺﾞｼｯｸM-PRO" panose="020F0600000000000000" pitchFamily="50" charset="-128"/>
            </a:endParaRPr>
          </a:p>
          <a:p>
            <a:pPr algn="ctr"/>
            <a:r>
              <a:rPr lang="ja-JP" altLang="en-US" sz="1400" b="1" dirty="0">
                <a:solidFill>
                  <a:srgbClr val="C00000"/>
                </a:solidFill>
                <a:latin typeface="HG丸ｺﾞｼｯｸM-PRO" panose="020F0600000000000000" pitchFamily="50" charset="-128"/>
                <a:ea typeface="HG丸ｺﾞｼｯｸM-PRO" panose="020F0600000000000000" pitchFamily="50" charset="-128"/>
              </a:rPr>
              <a:t>（コーディネート）</a:t>
            </a:r>
          </a:p>
        </p:txBody>
      </p:sp>
      <p:sp>
        <p:nvSpPr>
          <p:cNvPr id="10258" name="テキスト ボックス 53"/>
          <p:cNvSpPr txBox="1">
            <a:spLocks noChangeArrowheads="1"/>
          </p:cNvSpPr>
          <p:nvPr/>
        </p:nvSpPr>
        <p:spPr bwMode="auto">
          <a:xfrm>
            <a:off x="5538049" y="2381332"/>
            <a:ext cx="17517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b="1">
                <a:solidFill>
                  <a:srgbClr val="C00000"/>
                </a:solidFill>
                <a:latin typeface="HG丸ｺﾞｼｯｸM-PRO" panose="020F0600000000000000" pitchFamily="50" charset="-128"/>
                <a:ea typeface="HG丸ｺﾞｼｯｸM-PRO" panose="020F0600000000000000" pitchFamily="50" charset="-128"/>
              </a:rPr>
              <a:t>リワーク支援</a:t>
            </a:r>
          </a:p>
        </p:txBody>
      </p:sp>
      <p:sp>
        <p:nvSpPr>
          <p:cNvPr id="10259" name="テキスト ボックス 54"/>
          <p:cNvSpPr txBox="1">
            <a:spLocks noChangeArrowheads="1"/>
          </p:cNvSpPr>
          <p:nvPr/>
        </p:nvSpPr>
        <p:spPr bwMode="auto">
          <a:xfrm>
            <a:off x="7540625" y="1230313"/>
            <a:ext cx="127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b="1">
                <a:solidFill>
                  <a:srgbClr val="C00000"/>
                </a:solidFill>
                <a:latin typeface="HG丸ｺﾞｼｯｸM-PRO" panose="020F0600000000000000" pitchFamily="50" charset="-128"/>
                <a:ea typeface="HG丸ｺﾞｼｯｸM-PRO" panose="020F0600000000000000" pitchFamily="50" charset="-128"/>
              </a:rPr>
              <a:t>復職</a:t>
            </a:r>
          </a:p>
        </p:txBody>
      </p:sp>
      <p:sp>
        <p:nvSpPr>
          <p:cNvPr id="47" name="正方形/長方形 46"/>
          <p:cNvSpPr/>
          <p:nvPr/>
        </p:nvSpPr>
        <p:spPr bwMode="auto">
          <a:xfrm>
            <a:off x="3317876" y="1908175"/>
            <a:ext cx="3868738" cy="3763963"/>
          </a:xfrm>
          <a:prstGeom prst="rect">
            <a:avLst/>
          </a:prstGeom>
          <a:noFill/>
          <a:ln w="28575">
            <a:solidFill>
              <a:schemeClr val="accent1">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accent1">
                  <a:lumMod val="60000"/>
                  <a:lumOff val="40000"/>
                </a:schemeClr>
              </a:solidFill>
            </a:endParaRPr>
          </a:p>
        </p:txBody>
      </p:sp>
      <p:sp>
        <p:nvSpPr>
          <p:cNvPr id="40991" name="テキスト ボックス 61"/>
          <p:cNvSpPr txBox="1">
            <a:spLocks noChangeArrowheads="1"/>
          </p:cNvSpPr>
          <p:nvPr/>
        </p:nvSpPr>
        <p:spPr bwMode="auto">
          <a:xfrm>
            <a:off x="3313113" y="1558439"/>
            <a:ext cx="3342357" cy="346075"/>
          </a:xfrm>
          <a:prstGeom prst="rect">
            <a:avLst/>
          </a:prstGeom>
          <a:noFill/>
          <a:ln w="95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en-US" altLang="ja-JP" sz="1600" b="1" dirty="0" smtClean="0">
                <a:solidFill>
                  <a:schemeClr val="accent1">
                    <a:lumMod val="60000"/>
                    <a:lumOff val="40000"/>
                  </a:schemeClr>
                </a:solidFill>
                <a:latin typeface="HG丸ｺﾞｼｯｸM-PRO" panose="020F0600000000000000" pitchFamily="50" charset="-128"/>
                <a:ea typeface="HG丸ｺﾞｼｯｸM-PRO" panose="020F0600000000000000" pitchFamily="50" charset="-128"/>
              </a:rPr>
              <a:t>【</a:t>
            </a:r>
            <a:r>
              <a:rPr lang="ja-JP" altLang="en-US" sz="1600" b="1" dirty="0" smtClean="0">
                <a:solidFill>
                  <a:schemeClr val="accent1">
                    <a:lumMod val="60000"/>
                    <a:lumOff val="40000"/>
                  </a:schemeClr>
                </a:solidFill>
                <a:latin typeface="HG丸ｺﾞｼｯｸM-PRO" panose="020F0600000000000000" pitchFamily="50" charset="-128"/>
                <a:ea typeface="HG丸ｺﾞｼｯｸM-PRO" panose="020F0600000000000000" pitchFamily="50" charset="-128"/>
              </a:rPr>
              <a:t>職業センターリワーク支援</a:t>
            </a:r>
            <a:r>
              <a:rPr lang="en-US" altLang="ja-JP" sz="1600" b="1" dirty="0" smtClean="0">
                <a:solidFill>
                  <a:schemeClr val="accent1">
                    <a:lumMod val="60000"/>
                    <a:lumOff val="40000"/>
                  </a:schemeClr>
                </a:solidFill>
                <a:latin typeface="HG丸ｺﾞｼｯｸM-PRO" panose="020F0600000000000000" pitchFamily="50" charset="-128"/>
                <a:ea typeface="HG丸ｺﾞｼｯｸM-PRO" panose="020F0600000000000000" pitchFamily="50" charset="-128"/>
              </a:rPr>
              <a:t>】</a:t>
            </a:r>
            <a:endParaRPr lang="ja-JP" altLang="en-US" sz="1600" b="1" dirty="0" smtClean="0">
              <a:solidFill>
                <a:schemeClr val="accent1">
                  <a:lumMod val="60000"/>
                  <a:lumOff val="40000"/>
                </a:schemeClr>
              </a:solidFill>
              <a:latin typeface="HG丸ｺﾞｼｯｸM-PRO" panose="020F0600000000000000" pitchFamily="50" charset="-128"/>
              <a:ea typeface="HG丸ｺﾞｼｯｸM-PRO" panose="020F0600000000000000" pitchFamily="50" charset="-128"/>
            </a:endParaRPr>
          </a:p>
        </p:txBody>
      </p:sp>
      <p:sp>
        <p:nvSpPr>
          <p:cNvPr id="42" name="角丸四角形 41"/>
          <p:cNvSpPr/>
          <p:nvPr/>
        </p:nvSpPr>
        <p:spPr>
          <a:xfrm>
            <a:off x="474662" y="348093"/>
            <a:ext cx="7193681" cy="1029857"/>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2000" u="sng" dirty="0">
                <a:solidFill>
                  <a:schemeClr val="bg2">
                    <a:lumMod val="25000"/>
                  </a:schemeClr>
                </a:solidFill>
                <a:latin typeface="メイリオ" panose="020B0604030504040204" pitchFamily="50" charset="-128"/>
                <a:ea typeface="メイリオ" panose="020B0604030504040204" pitchFamily="50" charset="-128"/>
              </a:rPr>
              <a:t>職場復帰までの流れ</a:t>
            </a:r>
            <a:r>
              <a:rPr lang="en-US" altLang="ja-JP" sz="2000" u="sng" dirty="0">
                <a:solidFill>
                  <a:schemeClr val="bg2">
                    <a:lumMod val="25000"/>
                  </a:schemeClr>
                </a:solidFill>
                <a:latin typeface="メイリオ" panose="020B0604030504040204" pitchFamily="50" charset="-128"/>
                <a:ea typeface="メイリオ" panose="020B0604030504040204" pitchFamily="50" charset="-128"/>
              </a:rPr>
              <a:t/>
            </a:r>
            <a:br>
              <a:rPr lang="en-US" altLang="ja-JP" sz="2000" u="sng" dirty="0">
                <a:solidFill>
                  <a:schemeClr val="bg2">
                    <a:lumMod val="25000"/>
                  </a:schemeClr>
                </a:solidFill>
                <a:latin typeface="メイリオ" panose="020B0604030504040204" pitchFamily="50" charset="-128"/>
                <a:ea typeface="メイリオ" panose="020B0604030504040204" pitchFamily="50" charset="-128"/>
              </a:rPr>
            </a:br>
            <a:r>
              <a:rPr lang="ja-JP" altLang="en-US" sz="2000" dirty="0">
                <a:solidFill>
                  <a:schemeClr val="bg2">
                    <a:lumMod val="25000"/>
                  </a:schemeClr>
                </a:solidFill>
                <a:latin typeface="メイリオ" panose="020B0604030504040204" pitchFamily="50" charset="-128"/>
                <a:ea typeface="メイリオ" panose="020B0604030504040204" pitchFamily="50" charset="-128"/>
              </a:rPr>
              <a:t>～リワーク支援を受けるまでに準備していただきたいこと～</a:t>
            </a:r>
            <a:endParaRPr lang="en-US" altLang="ja-JP" sz="2000" dirty="0">
              <a:solidFill>
                <a:schemeClr val="bg2">
                  <a:lumMod val="25000"/>
                </a:schemeClr>
              </a:solidFill>
              <a:latin typeface="メイリオ" panose="020B0604030504040204" pitchFamily="50" charset="-128"/>
              <a:ea typeface="メイリオ" panose="020B0604030504040204" pitchFamily="50" charset="-128"/>
            </a:endParaRPr>
          </a:p>
        </p:txBody>
      </p:sp>
      <p:graphicFrame>
        <p:nvGraphicFramePr>
          <p:cNvPr id="26" name="図表 25"/>
          <p:cNvGraphicFramePr/>
          <p:nvPr>
            <p:extLst>
              <p:ext uri="{D42A27DB-BD31-4B8C-83A1-F6EECF244321}">
                <p14:modId xmlns:p14="http://schemas.microsoft.com/office/powerpoint/2010/main" val="379261339"/>
              </p:ext>
            </p:extLst>
          </p:nvPr>
        </p:nvGraphicFramePr>
        <p:xfrm>
          <a:off x="827584" y="5671523"/>
          <a:ext cx="7128793" cy="5467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円/楕円 2"/>
          <p:cNvSpPr/>
          <p:nvPr/>
        </p:nvSpPr>
        <p:spPr>
          <a:xfrm>
            <a:off x="1642543" y="3657440"/>
            <a:ext cx="2100782" cy="1897401"/>
          </a:xfrm>
          <a:prstGeom prst="ellipse">
            <a:avLst/>
          </a:prstGeom>
          <a:solidFill>
            <a:schemeClr val="accent2">
              <a:lumMod val="40000"/>
              <a:lumOff val="60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bg2">
                    <a:lumMod val="50000"/>
                  </a:schemeClr>
                </a:solidFill>
                <a:latin typeface="HG丸ｺﾞｼｯｸM-PRO" panose="020F0600000000000000" pitchFamily="50" charset="-128"/>
                <a:ea typeface="HG丸ｺﾞｼｯｸM-PRO" panose="020F0600000000000000" pitchFamily="50" charset="-128"/>
              </a:rPr>
              <a:t>□朝起きて、夜眠る生活のリズムを取りもどす</a:t>
            </a:r>
            <a:endParaRPr lang="en-US" altLang="ja-JP" sz="1200" b="1" dirty="0">
              <a:solidFill>
                <a:schemeClr val="bg2">
                  <a:lumMod val="50000"/>
                </a:schemeClr>
              </a:solidFill>
              <a:latin typeface="HG丸ｺﾞｼｯｸM-PRO" panose="020F0600000000000000" pitchFamily="50" charset="-128"/>
              <a:ea typeface="HG丸ｺﾞｼｯｸM-PRO" panose="020F0600000000000000" pitchFamily="50" charset="-128"/>
            </a:endParaRPr>
          </a:p>
          <a:p>
            <a:pPr>
              <a:defRPr/>
            </a:pPr>
            <a:r>
              <a:rPr lang="en-US" altLang="ja-JP" sz="1200" b="1" dirty="0" smtClean="0">
                <a:solidFill>
                  <a:srgbClr val="FF095B"/>
                </a:solidFill>
                <a:latin typeface="HG丸ｺﾞｼｯｸM-PRO" panose="020F0600000000000000" pitchFamily="50" charset="-128"/>
                <a:ea typeface="HG丸ｺﾞｼｯｸM-PRO" panose="020F0600000000000000" pitchFamily="50" charset="-128"/>
              </a:rPr>
              <a:t>※</a:t>
            </a:r>
            <a:r>
              <a:rPr lang="ja-JP" altLang="en-US" sz="1200" b="1" dirty="0" smtClean="0">
                <a:solidFill>
                  <a:srgbClr val="FF095B"/>
                </a:solidFill>
                <a:latin typeface="HG丸ｺﾞｼｯｸM-PRO" panose="020F0600000000000000" pitchFamily="50" charset="-128"/>
                <a:ea typeface="HG丸ｺﾞｼｯｸM-PRO" panose="020F0600000000000000" pitchFamily="50" charset="-128"/>
              </a:rPr>
              <a:t>生活記録表の　</a:t>
            </a:r>
            <a:endParaRPr lang="en-US" altLang="ja-JP" sz="1200" b="1" dirty="0" smtClean="0">
              <a:solidFill>
                <a:srgbClr val="FF095B"/>
              </a:solidFill>
              <a:latin typeface="HG丸ｺﾞｼｯｸM-PRO" panose="020F0600000000000000" pitchFamily="50" charset="-128"/>
              <a:ea typeface="HG丸ｺﾞｼｯｸM-PRO" panose="020F0600000000000000" pitchFamily="50" charset="-128"/>
            </a:endParaRPr>
          </a:p>
          <a:p>
            <a:pPr>
              <a:defRPr/>
            </a:pPr>
            <a:r>
              <a:rPr lang="ja-JP" altLang="en-US" sz="1200" b="1" dirty="0">
                <a:solidFill>
                  <a:srgbClr val="FF095B"/>
                </a:solidFill>
                <a:latin typeface="HG丸ｺﾞｼｯｸM-PRO" panose="020F0600000000000000" pitchFamily="50" charset="-128"/>
                <a:ea typeface="HG丸ｺﾞｼｯｸM-PRO" panose="020F0600000000000000" pitchFamily="50" charset="-128"/>
              </a:rPr>
              <a:t>　</a:t>
            </a:r>
            <a:r>
              <a:rPr lang="ja-JP" altLang="en-US" sz="1200" b="1" dirty="0" smtClean="0">
                <a:solidFill>
                  <a:srgbClr val="FF095B"/>
                </a:solidFill>
                <a:latin typeface="HG丸ｺﾞｼｯｸM-PRO" panose="020F0600000000000000" pitchFamily="50" charset="-128"/>
                <a:ea typeface="HG丸ｺﾞｼｯｸM-PRO" panose="020F0600000000000000" pitchFamily="50" charset="-128"/>
              </a:rPr>
              <a:t>作成</a:t>
            </a:r>
            <a:endParaRPr lang="en-US" altLang="ja-JP" sz="1200" b="1" dirty="0">
              <a:solidFill>
                <a:srgbClr val="FF095B"/>
              </a:solidFill>
              <a:latin typeface="HG丸ｺﾞｼｯｸM-PRO" panose="020F0600000000000000" pitchFamily="50" charset="-128"/>
              <a:ea typeface="HG丸ｺﾞｼｯｸM-PRO" panose="020F0600000000000000" pitchFamily="50" charset="-128"/>
            </a:endParaRPr>
          </a:p>
        </p:txBody>
      </p:sp>
      <p:sp>
        <p:nvSpPr>
          <p:cNvPr id="29" name="円/楕円 28"/>
          <p:cNvSpPr/>
          <p:nvPr/>
        </p:nvSpPr>
        <p:spPr>
          <a:xfrm>
            <a:off x="3358310" y="3111340"/>
            <a:ext cx="2364184" cy="236584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300" b="1" dirty="0">
                <a:solidFill>
                  <a:schemeClr val="bg2">
                    <a:lumMod val="25000"/>
                  </a:schemeClr>
                </a:solidFill>
                <a:latin typeface="HG丸ｺﾞｼｯｸM-PRO" panose="020F0600000000000000" pitchFamily="50" charset="-128"/>
                <a:ea typeface="HG丸ｺﾞｼｯｸM-PRO" panose="020F0600000000000000" pitchFamily="50" charset="-128"/>
              </a:rPr>
              <a:t>□復帰に向け、会社とやりとりする</a:t>
            </a:r>
            <a:endParaRPr lang="en-US" altLang="ja-JP" sz="1300" b="1" dirty="0">
              <a:solidFill>
                <a:schemeClr val="bg2">
                  <a:lumMod val="25000"/>
                </a:schemeClr>
              </a:solidFill>
              <a:latin typeface="HG丸ｺﾞｼｯｸM-PRO" panose="020F0600000000000000" pitchFamily="50" charset="-128"/>
              <a:ea typeface="HG丸ｺﾞｼｯｸM-PRO" panose="020F0600000000000000" pitchFamily="50" charset="-128"/>
            </a:endParaRPr>
          </a:p>
          <a:p>
            <a:pPr>
              <a:defRPr/>
            </a:pPr>
            <a:r>
              <a:rPr lang="ja-JP" altLang="en-US" sz="1300" b="1" dirty="0">
                <a:solidFill>
                  <a:schemeClr val="bg2">
                    <a:lumMod val="25000"/>
                  </a:schemeClr>
                </a:solidFill>
                <a:latin typeface="HG丸ｺﾞｼｯｸM-PRO" panose="020F0600000000000000" pitchFamily="50" charset="-128"/>
                <a:ea typeface="HG丸ｺﾞｼｯｸM-PRO" panose="020F0600000000000000" pitchFamily="50" charset="-128"/>
              </a:rPr>
              <a:t>　</a:t>
            </a:r>
            <a:endParaRPr lang="en-US" altLang="ja-JP" sz="1300" b="1" dirty="0">
              <a:solidFill>
                <a:schemeClr val="bg2">
                  <a:lumMod val="25000"/>
                </a:schemeClr>
              </a:solidFill>
              <a:latin typeface="HG丸ｺﾞｼｯｸM-PRO" panose="020F0600000000000000" pitchFamily="50" charset="-128"/>
              <a:ea typeface="HG丸ｺﾞｼｯｸM-PRO" panose="020F0600000000000000" pitchFamily="50" charset="-128"/>
            </a:endParaRPr>
          </a:p>
          <a:p>
            <a:pPr>
              <a:defRPr/>
            </a:pPr>
            <a:r>
              <a:rPr lang="ja-JP" altLang="en-US" sz="1300" b="1" dirty="0">
                <a:solidFill>
                  <a:schemeClr val="bg2">
                    <a:lumMod val="25000"/>
                  </a:schemeClr>
                </a:solidFill>
                <a:latin typeface="HG丸ｺﾞｼｯｸM-PRO" panose="020F0600000000000000" pitchFamily="50" charset="-128"/>
                <a:ea typeface="HG丸ｺﾞｼｯｸM-PRO" panose="020F0600000000000000" pitchFamily="50" charset="-128"/>
              </a:rPr>
              <a:t>□現状報告や、今後の段取りについての相談を行う</a:t>
            </a:r>
            <a:endParaRPr lang="en-US" altLang="ja-JP" sz="1300" b="1" dirty="0">
              <a:solidFill>
                <a:schemeClr val="bg2">
                  <a:lumMod val="25000"/>
                </a:schemeClr>
              </a:solidFill>
              <a:latin typeface="HG丸ｺﾞｼｯｸM-PRO" panose="020F0600000000000000" pitchFamily="50" charset="-128"/>
              <a:ea typeface="HG丸ｺﾞｼｯｸM-PRO" panose="020F0600000000000000" pitchFamily="50" charset="-128"/>
            </a:endParaRPr>
          </a:p>
          <a:p>
            <a:pPr>
              <a:defRPr/>
            </a:pPr>
            <a:endParaRPr lang="en-US" altLang="ja-JP" sz="1300" b="1" dirty="0">
              <a:solidFill>
                <a:schemeClr val="bg2">
                  <a:lumMod val="25000"/>
                </a:schemeClr>
              </a:solidFill>
              <a:latin typeface="HG丸ｺﾞｼｯｸM-PRO" panose="020F0600000000000000" pitchFamily="50" charset="-128"/>
              <a:ea typeface="HG丸ｺﾞｼｯｸM-PRO" panose="020F0600000000000000" pitchFamily="50"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円/楕円 17"/>
          <p:cNvSpPr/>
          <p:nvPr/>
        </p:nvSpPr>
        <p:spPr>
          <a:xfrm>
            <a:off x="6802438" y="1922463"/>
            <a:ext cx="1971675" cy="153035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accent4">
                  <a:lumMod val="50000"/>
                </a:schemeClr>
              </a:solidFill>
            </a:endParaRPr>
          </a:p>
        </p:txBody>
      </p:sp>
      <p:sp>
        <p:nvSpPr>
          <p:cNvPr id="10" name="正方形/長方形 9"/>
          <p:cNvSpPr/>
          <p:nvPr/>
        </p:nvSpPr>
        <p:spPr>
          <a:xfrm>
            <a:off x="4160837" y="1806654"/>
            <a:ext cx="2376488" cy="3322638"/>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ltLang="ja-JP" sz="1400" b="1" u="sng" dirty="0" smtClean="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400" b="1" u="sng" dirty="0" smtClean="0">
                <a:solidFill>
                  <a:schemeClr val="accent4">
                    <a:lumMod val="50000"/>
                  </a:schemeClr>
                </a:solidFill>
                <a:latin typeface="HG丸ｺﾞｼｯｸM-PRO" pitchFamily="50" charset="-128"/>
                <a:ea typeface="HG丸ｺﾞｼｯｸM-PRO" pitchFamily="50" charset="-128"/>
              </a:rPr>
              <a:t>リワーク</a:t>
            </a:r>
            <a:r>
              <a:rPr lang="ja-JP" altLang="en-US" sz="1400" b="1" u="sng" dirty="0">
                <a:solidFill>
                  <a:schemeClr val="accent4">
                    <a:lumMod val="50000"/>
                  </a:schemeClr>
                </a:solidFill>
                <a:latin typeface="HG丸ｺﾞｼｯｸM-PRO" pitchFamily="50" charset="-128"/>
                <a:ea typeface="HG丸ｺﾞｼｯｸM-PRO" pitchFamily="50" charset="-128"/>
              </a:rPr>
              <a:t>支援</a:t>
            </a:r>
            <a:endParaRPr lang="en-US" altLang="ja-JP" sz="1400" b="1"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00" dirty="0">
                <a:solidFill>
                  <a:schemeClr val="accent4">
                    <a:lumMod val="50000"/>
                  </a:schemeClr>
                </a:solidFill>
                <a:latin typeface="HG丸ｺﾞｼｯｸM-PRO" pitchFamily="50" charset="-128"/>
                <a:ea typeface="HG丸ｺﾞｼｯｸM-PRO" pitchFamily="50" charset="-128"/>
              </a:rPr>
              <a:t>□各種作業、カリキュラムを実施</a:t>
            </a: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00" dirty="0">
                <a:solidFill>
                  <a:schemeClr val="accent4">
                    <a:lumMod val="50000"/>
                  </a:schemeClr>
                </a:solidFill>
                <a:latin typeface="HG丸ｺﾞｼｯｸM-PRO" pitchFamily="50" charset="-128"/>
                <a:ea typeface="HG丸ｺﾞｼｯｸM-PRO" pitchFamily="50" charset="-128"/>
              </a:rPr>
              <a:t>□体力、集中力の向上</a:t>
            </a: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00" dirty="0">
                <a:solidFill>
                  <a:schemeClr val="accent4">
                    <a:lumMod val="50000"/>
                  </a:schemeClr>
                </a:solidFill>
                <a:latin typeface="HG丸ｺﾞｼｯｸM-PRO" pitchFamily="50" charset="-128"/>
                <a:ea typeface="HG丸ｺﾞｼｯｸM-PRO" pitchFamily="50" charset="-128"/>
              </a:rPr>
              <a:t>□ストレス対処、コミュニケーション技能講習の受講</a:t>
            </a: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00" dirty="0">
                <a:solidFill>
                  <a:schemeClr val="accent4">
                    <a:lumMod val="50000"/>
                  </a:schemeClr>
                </a:solidFill>
                <a:latin typeface="HG丸ｺﾞｼｯｸM-PRO" pitchFamily="50" charset="-128"/>
                <a:ea typeface="HG丸ｺﾞｼｯｸM-PRO" pitchFamily="50" charset="-128"/>
              </a:rPr>
              <a:t>□キャリア講習の受講</a:t>
            </a: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ja-JP" altLang="en-US" sz="1100" dirty="0">
              <a:solidFill>
                <a:schemeClr val="accent4">
                  <a:lumMod val="50000"/>
                </a:schemeClr>
              </a:solidFill>
              <a:latin typeface="HG丸ｺﾞｼｯｸM-PRO" pitchFamily="50" charset="-128"/>
              <a:ea typeface="HG丸ｺﾞｼｯｸM-PRO" pitchFamily="50" charset="-128"/>
            </a:endParaRPr>
          </a:p>
        </p:txBody>
      </p:sp>
      <p:sp>
        <p:nvSpPr>
          <p:cNvPr id="16" name="円/楕円 15"/>
          <p:cNvSpPr/>
          <p:nvPr/>
        </p:nvSpPr>
        <p:spPr>
          <a:xfrm>
            <a:off x="6959600" y="2051050"/>
            <a:ext cx="1655763" cy="1274763"/>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4">
                    <a:lumMod val="50000"/>
                  </a:schemeClr>
                </a:solidFill>
                <a:latin typeface="HG丸ｺﾞｼｯｸM-PRO" panose="020F0600000000000000" pitchFamily="50" charset="-128"/>
                <a:ea typeface="HG丸ｺﾞｼｯｸM-PRO" panose="020F0600000000000000" pitchFamily="50" charset="-128"/>
              </a:rPr>
              <a:t>職場復帰</a:t>
            </a:r>
          </a:p>
        </p:txBody>
      </p:sp>
      <p:sp>
        <p:nvSpPr>
          <p:cNvPr id="9" name="正方形/長方形 8"/>
          <p:cNvSpPr/>
          <p:nvPr/>
        </p:nvSpPr>
        <p:spPr>
          <a:xfrm>
            <a:off x="539552" y="1812404"/>
            <a:ext cx="1651000" cy="2552700"/>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u="sng" dirty="0">
                <a:solidFill>
                  <a:schemeClr val="accent4">
                    <a:lumMod val="50000"/>
                  </a:schemeClr>
                </a:solidFill>
                <a:latin typeface="HG丸ｺﾞｼｯｸM-PRO" panose="020F0600000000000000" pitchFamily="50" charset="-128"/>
                <a:ea typeface="HG丸ｺﾞｼｯｸM-PRO" panose="020F0600000000000000" pitchFamily="50" charset="-128"/>
              </a:rPr>
              <a:t>事前相談</a:t>
            </a:r>
            <a:endParaRPr lang="en-US" altLang="ja-JP" sz="1400" b="1" u="sng" dirty="0">
              <a:solidFill>
                <a:schemeClr val="accent4">
                  <a:lumMod val="50000"/>
                </a:schemeClr>
              </a:solidFill>
              <a:latin typeface="HG丸ｺﾞｼｯｸM-PRO" panose="020F0600000000000000" pitchFamily="50" charset="-128"/>
              <a:ea typeface="HG丸ｺﾞｼｯｸM-PRO" panose="020F0600000000000000" pitchFamily="50" charset="-128"/>
            </a:endParaRPr>
          </a:p>
          <a:p>
            <a:pPr>
              <a:defRPr/>
            </a:pPr>
            <a:r>
              <a:rPr lang="ja-JP" altLang="en-US" sz="1400" b="1" u="sng" dirty="0">
                <a:solidFill>
                  <a:schemeClr val="accent4">
                    <a:lumMod val="50000"/>
                  </a:schemeClr>
                </a:solidFill>
                <a:latin typeface="HG丸ｺﾞｼｯｸM-PRO" panose="020F0600000000000000" pitchFamily="50" charset="-128"/>
                <a:ea typeface="HG丸ｺﾞｼｯｸM-PRO" panose="020F0600000000000000" pitchFamily="50" charset="-128"/>
              </a:rPr>
              <a:t>コーディネート</a:t>
            </a:r>
            <a:endParaRPr lang="en-US" altLang="ja-JP" sz="1400" b="1"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00" dirty="0">
                <a:solidFill>
                  <a:schemeClr val="accent4">
                    <a:lumMod val="50000"/>
                  </a:schemeClr>
                </a:solidFill>
                <a:latin typeface="HG丸ｺﾞｼｯｸM-PRO" pitchFamily="50" charset="-128"/>
                <a:ea typeface="HG丸ｺﾞｼｯｸM-PRO" pitchFamily="50" charset="-128"/>
              </a:rPr>
              <a:t>□個別相談</a:t>
            </a: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00" dirty="0">
                <a:solidFill>
                  <a:schemeClr val="accent4">
                    <a:lumMod val="50000"/>
                  </a:schemeClr>
                </a:solidFill>
                <a:latin typeface="HG丸ｺﾞｼｯｸM-PRO" pitchFamily="50" charset="-128"/>
                <a:ea typeface="HG丸ｺﾞｼｯｸM-PRO" pitchFamily="50" charset="-128"/>
              </a:rPr>
              <a:t>□アセスメント</a:t>
            </a: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00" dirty="0">
                <a:solidFill>
                  <a:schemeClr val="accent4">
                    <a:lumMod val="50000"/>
                  </a:schemeClr>
                </a:solidFill>
                <a:latin typeface="HG丸ｺﾞｼｯｸM-PRO" pitchFamily="50" charset="-128"/>
                <a:ea typeface="HG丸ｺﾞｼｯｸM-PRO" pitchFamily="50" charset="-128"/>
              </a:rPr>
              <a:t>□支援実施に向けた調整</a:t>
            </a:r>
            <a:endParaRPr lang="en-US" altLang="ja-JP" sz="1100" dirty="0">
              <a:solidFill>
                <a:schemeClr val="accent4">
                  <a:lumMod val="50000"/>
                </a:schemeClr>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00" dirty="0">
                <a:solidFill>
                  <a:schemeClr val="accent4">
                    <a:lumMod val="50000"/>
                  </a:schemeClr>
                </a:solidFill>
                <a:latin typeface="HG丸ｺﾞｼｯｸM-PRO" pitchFamily="50" charset="-128"/>
                <a:ea typeface="HG丸ｺﾞｼｯｸM-PRO" pitchFamily="50" charset="-128"/>
              </a:rPr>
              <a:t>→ご本人・事業所・主治医</a:t>
            </a:r>
            <a:endParaRPr lang="en-US" altLang="ja-JP" sz="1100" dirty="0">
              <a:solidFill>
                <a:schemeClr val="accent4">
                  <a:lumMod val="50000"/>
                </a:schemeClr>
              </a:solidFill>
              <a:latin typeface="HG丸ｺﾞｼｯｸM-PRO" pitchFamily="50" charset="-128"/>
              <a:ea typeface="HG丸ｺﾞｼｯｸM-PRO" pitchFamily="50" charset="-128"/>
            </a:endParaRPr>
          </a:p>
        </p:txBody>
      </p:sp>
      <p:sp>
        <p:nvSpPr>
          <p:cNvPr id="5" name="正方形/長方形 4"/>
          <p:cNvSpPr/>
          <p:nvPr/>
        </p:nvSpPr>
        <p:spPr>
          <a:xfrm>
            <a:off x="2289869" y="1816493"/>
            <a:ext cx="1771650" cy="337200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u="sng" dirty="0">
                <a:solidFill>
                  <a:schemeClr val="accent4">
                    <a:lumMod val="50000"/>
                  </a:schemeClr>
                </a:solidFill>
                <a:latin typeface="HG丸ｺﾞｼｯｸM-PRO" panose="020F0600000000000000" pitchFamily="50" charset="-128"/>
                <a:ea typeface="HG丸ｺﾞｼｯｸM-PRO" panose="020F0600000000000000" pitchFamily="50" charset="-128"/>
              </a:rPr>
              <a:t>体験利用</a:t>
            </a:r>
            <a:endParaRPr lang="en-US" altLang="ja-JP" sz="1400" b="1" dirty="0">
              <a:solidFill>
                <a:schemeClr val="accent4">
                  <a:lumMod val="50000"/>
                </a:schemeClr>
              </a:solidFill>
              <a:latin typeface="HG丸ｺﾞｼｯｸM-PRO" panose="020F0600000000000000" pitchFamily="50" charset="-128"/>
              <a:ea typeface="HG丸ｺﾞｼｯｸM-PRO" panose="020F0600000000000000" pitchFamily="50" charset="-128"/>
            </a:endParaRPr>
          </a:p>
          <a:p>
            <a:pPr>
              <a:defRPr/>
            </a:pPr>
            <a:r>
              <a:rPr lang="ja-JP" altLang="en-US" sz="1100" dirty="0">
                <a:solidFill>
                  <a:schemeClr val="accent4">
                    <a:lumMod val="50000"/>
                  </a:schemeClr>
                </a:solidFill>
                <a:latin typeface="HG丸ｺﾞｼｯｸM-PRO" panose="020F0600000000000000" pitchFamily="50" charset="-128"/>
                <a:ea typeface="HG丸ｺﾞｼｯｸM-PRO" panose="020F0600000000000000" pitchFamily="50" charset="-128"/>
              </a:rPr>
              <a:t>□作業、カリキュラムの一部体験</a:t>
            </a:r>
            <a:endParaRPr lang="en-US" altLang="ja-JP" sz="1100" dirty="0">
              <a:solidFill>
                <a:schemeClr val="accent4">
                  <a:lumMod val="50000"/>
                </a:schemeClr>
              </a:solidFill>
              <a:latin typeface="HG丸ｺﾞｼｯｸM-PRO" panose="020F0600000000000000" pitchFamily="50" charset="-128"/>
              <a:ea typeface="HG丸ｺﾞｼｯｸM-PRO" panose="020F0600000000000000" pitchFamily="50" charset="-128"/>
            </a:endParaRPr>
          </a:p>
          <a:p>
            <a:pPr>
              <a:defRPr/>
            </a:pPr>
            <a:r>
              <a:rPr lang="ja-JP" altLang="en-US" sz="1100" dirty="0">
                <a:solidFill>
                  <a:schemeClr val="accent4">
                    <a:lumMod val="50000"/>
                  </a:schemeClr>
                </a:solidFill>
                <a:latin typeface="HG丸ｺﾞｼｯｸM-PRO" panose="020F0600000000000000" pitchFamily="50" charset="-128"/>
                <a:ea typeface="HG丸ｺﾞｼｯｸM-PRO" panose="020F0600000000000000" pitchFamily="50" charset="-128"/>
              </a:rPr>
              <a:t>□現在の身体的／社会的な活動に対する自己理解を深める</a:t>
            </a:r>
            <a:endParaRPr lang="en-US" altLang="ja-JP" sz="1100" dirty="0">
              <a:solidFill>
                <a:schemeClr val="accent4">
                  <a:lumMod val="50000"/>
                </a:schemeClr>
              </a:solidFill>
              <a:latin typeface="HG丸ｺﾞｼｯｸM-PRO" panose="020F0600000000000000" pitchFamily="50" charset="-128"/>
              <a:ea typeface="HG丸ｺﾞｼｯｸM-PRO" panose="020F0600000000000000" pitchFamily="50" charset="-128"/>
            </a:endParaRPr>
          </a:p>
          <a:p>
            <a:pPr>
              <a:defRPr/>
            </a:pPr>
            <a:r>
              <a:rPr lang="ja-JP" altLang="en-US" sz="1100" dirty="0">
                <a:solidFill>
                  <a:schemeClr val="accent4">
                    <a:lumMod val="50000"/>
                  </a:schemeClr>
                </a:solidFill>
                <a:latin typeface="HG丸ｺﾞｼｯｸM-PRO" panose="020F0600000000000000" pitchFamily="50" charset="-128"/>
                <a:ea typeface="HG丸ｺﾞｼｯｸM-PRO" panose="020F0600000000000000" pitchFamily="50" charset="-128"/>
              </a:rPr>
              <a:t>□作業遂行時の集中力、持続力の確認</a:t>
            </a:r>
            <a:endParaRPr lang="en-US" altLang="ja-JP" sz="1100" dirty="0">
              <a:solidFill>
                <a:schemeClr val="accent4">
                  <a:lumMod val="50000"/>
                </a:schemeClr>
              </a:solidFill>
              <a:latin typeface="HG丸ｺﾞｼｯｸM-PRO" panose="020F0600000000000000" pitchFamily="50" charset="-128"/>
              <a:ea typeface="HG丸ｺﾞｼｯｸM-PRO" panose="020F0600000000000000" pitchFamily="50" charset="-128"/>
            </a:endParaRPr>
          </a:p>
          <a:p>
            <a:pPr>
              <a:defRPr/>
            </a:pPr>
            <a:r>
              <a:rPr lang="ja-JP" altLang="en-US" sz="1100" dirty="0">
                <a:solidFill>
                  <a:schemeClr val="accent4">
                    <a:lumMod val="50000"/>
                  </a:schemeClr>
                </a:solidFill>
                <a:latin typeface="HG丸ｺﾞｼｯｸM-PRO" panose="020F0600000000000000" pitchFamily="50" charset="-128"/>
                <a:ea typeface="HG丸ｺﾞｼｯｸM-PRO" panose="020F0600000000000000" pitchFamily="50" charset="-128"/>
              </a:rPr>
              <a:t>□職業生活を送る中で現れそうな課題の確認</a:t>
            </a:r>
            <a:endParaRPr lang="en-US" altLang="ja-JP" sz="1100" dirty="0">
              <a:solidFill>
                <a:schemeClr val="accent4">
                  <a:lumMod val="50000"/>
                </a:schemeClr>
              </a:solidFill>
              <a:latin typeface="HG丸ｺﾞｼｯｸM-PRO" panose="020F0600000000000000" pitchFamily="50" charset="-128"/>
              <a:ea typeface="HG丸ｺﾞｼｯｸM-PRO" panose="020F0600000000000000" pitchFamily="50" charset="-128"/>
            </a:endParaRPr>
          </a:p>
          <a:p>
            <a:pPr>
              <a:defRPr/>
            </a:pPr>
            <a:endParaRPr lang="ja-JP" altLang="en-US" sz="1100" dirty="0">
              <a:solidFill>
                <a:schemeClr val="accent4">
                  <a:lumMod val="50000"/>
                </a:schemeClr>
              </a:solidFill>
              <a:latin typeface="HG丸ｺﾞｼｯｸM-PRO" panose="020F0600000000000000" pitchFamily="50" charset="-128"/>
              <a:ea typeface="HG丸ｺﾞｼｯｸM-PRO" panose="020F0600000000000000" pitchFamily="50" charset="-128"/>
            </a:endParaRPr>
          </a:p>
        </p:txBody>
      </p:sp>
      <p:graphicFrame>
        <p:nvGraphicFramePr>
          <p:cNvPr id="35" name="図表 34"/>
          <p:cNvGraphicFramePr/>
          <p:nvPr>
            <p:extLst>
              <p:ext uri="{D42A27DB-BD31-4B8C-83A1-F6EECF244321}">
                <p14:modId xmlns:p14="http://schemas.microsoft.com/office/powerpoint/2010/main" val="3697009121"/>
              </p:ext>
            </p:extLst>
          </p:nvPr>
        </p:nvGraphicFramePr>
        <p:xfrm>
          <a:off x="395288" y="5352727"/>
          <a:ext cx="6553199" cy="637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角丸四角形 11"/>
          <p:cNvSpPr/>
          <p:nvPr/>
        </p:nvSpPr>
        <p:spPr>
          <a:xfrm>
            <a:off x="5257801" y="3649935"/>
            <a:ext cx="1733550" cy="1430338"/>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accent4">
                    <a:lumMod val="50000"/>
                  </a:schemeClr>
                </a:solidFill>
                <a:latin typeface="HG丸ｺﾞｼｯｸM-PRO" panose="020F0600000000000000" pitchFamily="50" charset="-128"/>
                <a:ea typeface="HG丸ｺﾞｼｯｸM-PRO" panose="020F0600000000000000" pitchFamily="50" charset="-128"/>
              </a:rPr>
              <a:t>リワーク終了時、会社に対してプログラムの報告を行います。</a:t>
            </a:r>
          </a:p>
        </p:txBody>
      </p:sp>
      <p:cxnSp>
        <p:nvCxnSpPr>
          <p:cNvPr id="11" name="直線矢印コネクタ 10"/>
          <p:cNvCxnSpPr/>
          <p:nvPr/>
        </p:nvCxnSpPr>
        <p:spPr>
          <a:xfrm flipV="1">
            <a:off x="6802438" y="3224094"/>
            <a:ext cx="454026" cy="644804"/>
          </a:xfrm>
          <a:prstGeom prst="straightConnector1">
            <a:avLst/>
          </a:prstGeom>
          <a:ln w="38100">
            <a:headEnd type="oval" w="med" len="med"/>
            <a:tailEnd type="triangle" w="med" len="med"/>
          </a:ln>
        </p:spPr>
        <p:style>
          <a:lnRef idx="2">
            <a:schemeClr val="accent6"/>
          </a:lnRef>
          <a:fillRef idx="0">
            <a:schemeClr val="accent6"/>
          </a:fillRef>
          <a:effectRef idx="1">
            <a:schemeClr val="accent6"/>
          </a:effectRef>
          <a:fontRef idx="minor">
            <a:schemeClr val="tx1"/>
          </a:fontRef>
        </p:style>
      </p:cxnSp>
      <p:sp>
        <p:nvSpPr>
          <p:cNvPr id="17" name="円/楕円 16"/>
          <p:cNvSpPr/>
          <p:nvPr/>
        </p:nvSpPr>
        <p:spPr>
          <a:xfrm>
            <a:off x="2723132" y="4641678"/>
            <a:ext cx="1108075" cy="931863"/>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100" dirty="0">
                <a:solidFill>
                  <a:schemeClr val="accent4">
                    <a:lumMod val="50000"/>
                  </a:schemeClr>
                </a:solidFill>
                <a:latin typeface="HG丸ｺﾞｼｯｸM-PRO" panose="020F0600000000000000" pitchFamily="50" charset="-128"/>
                <a:ea typeface="HG丸ｺﾞｼｯｸM-PRO" panose="020F0600000000000000" pitchFamily="50" charset="-128"/>
              </a:rPr>
              <a:t>リワーク</a:t>
            </a:r>
            <a:endParaRPr lang="en-US" altLang="ja-JP" sz="1100" dirty="0">
              <a:solidFill>
                <a:schemeClr val="accent4">
                  <a:lumMod val="50000"/>
                </a:schemeClr>
              </a:solidFill>
              <a:latin typeface="HG丸ｺﾞｼｯｸM-PRO" panose="020F0600000000000000" pitchFamily="50" charset="-128"/>
              <a:ea typeface="HG丸ｺﾞｼｯｸM-PRO" panose="020F0600000000000000" pitchFamily="50" charset="-128"/>
            </a:endParaRPr>
          </a:p>
          <a:p>
            <a:pPr algn="ctr">
              <a:defRPr/>
            </a:pPr>
            <a:r>
              <a:rPr lang="ja-JP" altLang="en-US" sz="1100" dirty="0">
                <a:solidFill>
                  <a:schemeClr val="accent4">
                    <a:lumMod val="50000"/>
                  </a:schemeClr>
                </a:solidFill>
                <a:latin typeface="HG丸ｺﾞｼｯｸM-PRO" panose="020F0600000000000000" pitchFamily="50" charset="-128"/>
                <a:ea typeface="HG丸ｺﾞｼｯｸM-PRO" panose="020F0600000000000000" pitchFamily="50" charset="-128"/>
              </a:rPr>
              <a:t>支援計画</a:t>
            </a:r>
            <a:endParaRPr lang="en-US" altLang="ja-JP" sz="1100" dirty="0">
              <a:solidFill>
                <a:schemeClr val="accent4">
                  <a:lumMod val="50000"/>
                </a:schemeClr>
              </a:solidFill>
              <a:latin typeface="HG丸ｺﾞｼｯｸM-PRO" panose="020F0600000000000000" pitchFamily="50" charset="-128"/>
              <a:ea typeface="HG丸ｺﾞｼｯｸM-PRO" panose="020F0600000000000000" pitchFamily="50" charset="-128"/>
            </a:endParaRPr>
          </a:p>
        </p:txBody>
      </p:sp>
      <p:sp>
        <p:nvSpPr>
          <p:cNvPr id="4" name="星 7 3"/>
          <p:cNvSpPr/>
          <p:nvPr/>
        </p:nvSpPr>
        <p:spPr>
          <a:xfrm>
            <a:off x="3418259" y="4212464"/>
            <a:ext cx="974725" cy="866775"/>
          </a:xfrm>
          <a:prstGeom prst="star7">
            <a:avLst/>
          </a:prstGeom>
          <a:solidFill>
            <a:schemeClr val="bg1"/>
          </a:solidFill>
          <a:ln w="12700">
            <a:solidFill>
              <a:schemeClr val="accent6">
                <a:lumMod val="50000"/>
              </a:schemeClr>
            </a:solidFill>
          </a:ln>
          <a:effectLst/>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1100" dirty="0">
                <a:solidFill>
                  <a:schemeClr val="accent4">
                    <a:lumMod val="50000"/>
                  </a:schemeClr>
                </a:solidFill>
                <a:latin typeface="HG丸ｺﾞｼｯｸM-PRO" panose="020F0600000000000000" pitchFamily="50" charset="-128"/>
                <a:ea typeface="HG丸ｺﾞｼｯｸM-PRO" panose="020F0600000000000000" pitchFamily="50" charset="-128"/>
              </a:rPr>
              <a:t>三者合意</a:t>
            </a:r>
          </a:p>
        </p:txBody>
      </p:sp>
      <p:sp>
        <p:nvSpPr>
          <p:cNvPr id="12301" name="テキスト ボックス 2"/>
          <p:cNvSpPr txBox="1">
            <a:spLocks noChangeArrowheads="1"/>
          </p:cNvSpPr>
          <p:nvPr/>
        </p:nvSpPr>
        <p:spPr bwMode="auto">
          <a:xfrm>
            <a:off x="395288" y="6034088"/>
            <a:ext cx="76088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400">
                <a:latin typeface="メイリオ" panose="020B0604030504040204" pitchFamily="50" charset="-128"/>
                <a:ea typeface="メイリオ" panose="020B0604030504040204" pitchFamily="50" charset="-128"/>
              </a:rPr>
              <a:t>※</a:t>
            </a:r>
            <a:r>
              <a:rPr lang="ja-JP" altLang="en-US" sz="1400">
                <a:latin typeface="メイリオ" panose="020B0604030504040204" pitchFamily="50" charset="-128"/>
                <a:ea typeface="メイリオ" panose="020B0604030504040204" pitchFamily="50" charset="-128"/>
              </a:rPr>
              <a:t>コーディネート～体験利用、リワーク支援期間は状況に応じて調整できます。</a:t>
            </a:r>
          </a:p>
        </p:txBody>
      </p:sp>
      <p:sp>
        <p:nvSpPr>
          <p:cNvPr id="14" name="角丸四角形 13"/>
          <p:cNvSpPr/>
          <p:nvPr/>
        </p:nvSpPr>
        <p:spPr>
          <a:xfrm>
            <a:off x="611560" y="980728"/>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3200" dirty="0" smtClean="0">
                <a:solidFill>
                  <a:schemeClr val="tx1"/>
                </a:solidFill>
                <a:latin typeface="メイリオ" panose="020B0604030504040204" pitchFamily="50" charset="-128"/>
                <a:ea typeface="メイリオ" panose="020B0604030504040204" pitchFamily="50" charset="-128"/>
              </a:rPr>
              <a:t>リワーク支援プログラムの流れ</a:t>
            </a:r>
            <a:endParaRPr lang="en-US" altLang="ja-JP" sz="32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二等辺三角形 2"/>
          <p:cNvSpPr/>
          <p:nvPr/>
        </p:nvSpPr>
        <p:spPr>
          <a:xfrm>
            <a:off x="3227388" y="2922588"/>
            <a:ext cx="2116137" cy="1795462"/>
          </a:xfrm>
          <a:prstGeom prs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円/楕円 35"/>
          <p:cNvSpPr/>
          <p:nvPr/>
        </p:nvSpPr>
        <p:spPr>
          <a:xfrm>
            <a:off x="3635896" y="3464545"/>
            <a:ext cx="1331912" cy="104457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5">
                    <a:lumMod val="75000"/>
                  </a:schemeClr>
                </a:solidFill>
                <a:latin typeface="メイリオ" panose="020B0604030504040204" pitchFamily="50" charset="-128"/>
                <a:ea typeface="メイリオ" panose="020B0604030504040204" pitchFamily="50" charset="-128"/>
              </a:rPr>
              <a:t>連携</a:t>
            </a:r>
            <a:endParaRPr lang="en-US" altLang="ja-JP" dirty="0">
              <a:solidFill>
                <a:schemeClr val="accent5">
                  <a:lumMod val="75000"/>
                </a:schemeClr>
              </a:solidFill>
              <a:latin typeface="メイリオ" panose="020B0604030504040204" pitchFamily="50" charset="-128"/>
              <a:ea typeface="メイリオ" panose="020B0604030504040204" pitchFamily="50" charset="-128"/>
            </a:endParaRPr>
          </a:p>
          <a:p>
            <a:pPr algn="ctr">
              <a:defRPr/>
            </a:pPr>
            <a:r>
              <a:rPr lang="en-US" altLang="ja-JP" sz="1100" dirty="0">
                <a:solidFill>
                  <a:schemeClr val="accent5">
                    <a:lumMod val="75000"/>
                  </a:schemeClr>
                </a:solidFill>
                <a:latin typeface="メイリオ" panose="020B0604030504040204" pitchFamily="50" charset="-128"/>
                <a:ea typeface="メイリオ" panose="020B0604030504040204" pitchFamily="50" charset="-128"/>
              </a:rPr>
              <a:t>(</a:t>
            </a:r>
            <a:r>
              <a:rPr lang="ja-JP" altLang="en-US" sz="1100" dirty="0">
                <a:solidFill>
                  <a:schemeClr val="accent5">
                    <a:lumMod val="75000"/>
                  </a:schemeClr>
                </a:solidFill>
                <a:latin typeface="メイリオ" panose="020B0604030504040204" pitchFamily="50" charset="-128"/>
                <a:ea typeface="メイリオ" panose="020B0604030504040204" pitchFamily="50" charset="-128"/>
              </a:rPr>
              <a:t>共通認識</a:t>
            </a:r>
            <a:r>
              <a:rPr lang="en-US" altLang="ja-JP" sz="1100" dirty="0">
                <a:solidFill>
                  <a:schemeClr val="accent5">
                    <a:lumMod val="75000"/>
                  </a:schemeClr>
                </a:solidFill>
                <a:latin typeface="メイリオ" panose="020B0604030504040204" pitchFamily="50" charset="-128"/>
                <a:ea typeface="メイリオ" panose="020B0604030504040204" pitchFamily="50" charset="-128"/>
              </a:rPr>
              <a:t>)</a:t>
            </a:r>
            <a:endParaRPr lang="ja-JP" altLang="en-US" sz="11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904875" y="2764737"/>
            <a:ext cx="2808288" cy="646113"/>
          </a:xfrm>
          <a:prstGeom prst="rect">
            <a:avLst/>
          </a:prstGeom>
          <a:noFill/>
          <a:ln w="38100">
            <a:solidFill>
              <a:schemeClr val="accent4">
                <a:lumMod val="60000"/>
                <a:lumOff val="40000"/>
              </a:schemeClr>
            </a:solidFill>
            <a:prstDash val="sysDot"/>
          </a:ln>
        </p:spPr>
        <p:txBody>
          <a:bodyPr>
            <a:spAutoFit/>
          </a:bodyPr>
          <a:lstStyle/>
          <a:p>
            <a:pPr>
              <a:defRPr/>
            </a:pPr>
            <a:r>
              <a:rPr lang="ja-JP" altLang="en-US" sz="1200" dirty="0">
                <a:latin typeface="HG丸ｺﾞｼｯｸM-PRO" panose="020F0600000000000000" pitchFamily="50" charset="-128"/>
                <a:ea typeface="HG丸ｺﾞｼｯｸM-PRO" panose="020F0600000000000000" pitchFamily="50" charset="-128"/>
              </a:rPr>
              <a:t>◎休職の経過を振り返る</a:t>
            </a:r>
            <a:endParaRPr lang="en-US" altLang="ja-JP" sz="1200" dirty="0">
              <a:latin typeface="HG丸ｺﾞｼｯｸM-PRO" panose="020F0600000000000000" pitchFamily="50" charset="-128"/>
              <a:ea typeface="HG丸ｺﾞｼｯｸM-PRO" panose="020F0600000000000000" pitchFamily="50" charset="-128"/>
            </a:endParaRPr>
          </a:p>
          <a:p>
            <a:pPr>
              <a:defRPr/>
            </a:pPr>
            <a:r>
              <a:rPr lang="ja-JP" altLang="en-US" sz="1200" dirty="0">
                <a:latin typeface="HG丸ｺﾞｼｯｸM-PRO" panose="020F0600000000000000" pitchFamily="50" charset="-128"/>
                <a:ea typeface="HG丸ｺﾞｼｯｸM-PRO" panose="020F0600000000000000" pitchFamily="50" charset="-128"/>
              </a:rPr>
              <a:t>◎職場復帰に向けての目標は？</a:t>
            </a:r>
            <a:endParaRPr lang="en-US" altLang="ja-JP" sz="1200" dirty="0">
              <a:latin typeface="HG丸ｺﾞｼｯｸM-PRO" panose="020F0600000000000000" pitchFamily="50" charset="-128"/>
              <a:ea typeface="HG丸ｺﾞｼｯｸM-PRO" panose="020F0600000000000000" pitchFamily="50" charset="-128"/>
            </a:endParaRPr>
          </a:p>
          <a:p>
            <a:pPr>
              <a:defRPr/>
            </a:pPr>
            <a:r>
              <a:rPr lang="ja-JP" altLang="en-US" sz="1200" dirty="0">
                <a:latin typeface="HG丸ｺﾞｼｯｸM-PRO" panose="020F0600000000000000" pitchFamily="50" charset="-128"/>
                <a:ea typeface="HG丸ｺﾞｼｯｸM-PRO" panose="020F0600000000000000" pitchFamily="50" charset="-128"/>
              </a:rPr>
              <a:t>　具体的にはどのように取り組む？</a:t>
            </a:r>
          </a:p>
        </p:txBody>
      </p:sp>
      <p:sp>
        <p:nvSpPr>
          <p:cNvPr id="39" name="テキスト ボックス 38"/>
          <p:cNvSpPr txBox="1"/>
          <p:nvPr/>
        </p:nvSpPr>
        <p:spPr>
          <a:xfrm>
            <a:off x="4643438" y="4924872"/>
            <a:ext cx="2949575" cy="830262"/>
          </a:xfrm>
          <a:prstGeom prst="rect">
            <a:avLst/>
          </a:prstGeom>
          <a:noFill/>
          <a:ln w="38100">
            <a:solidFill>
              <a:schemeClr val="accent4">
                <a:lumMod val="60000"/>
                <a:lumOff val="40000"/>
              </a:schemeClr>
            </a:solidFill>
            <a:prstDash val="sysDot"/>
          </a:ln>
        </p:spPr>
        <p:txBody>
          <a:bodyPr>
            <a:spAutoFit/>
          </a:bodyPr>
          <a:lstStyle/>
          <a:p>
            <a:pPr>
              <a:defRPr/>
            </a:pPr>
            <a:r>
              <a:rPr lang="ja-JP" altLang="en-US" sz="1200" dirty="0">
                <a:latin typeface="HG丸ｺﾞｼｯｸM-PRO" panose="020F0600000000000000" pitchFamily="50" charset="-128"/>
                <a:ea typeface="HG丸ｺﾞｼｯｸM-PRO" panose="020F0600000000000000" pitchFamily="50" charset="-128"/>
              </a:rPr>
              <a:t>◎リワーク支援を実施する上での医療的な注意事項</a:t>
            </a:r>
            <a:endParaRPr lang="en-US" altLang="ja-JP" sz="1200" dirty="0">
              <a:latin typeface="HG丸ｺﾞｼｯｸM-PRO" panose="020F0600000000000000" pitchFamily="50" charset="-128"/>
              <a:ea typeface="HG丸ｺﾞｼｯｸM-PRO" panose="020F0600000000000000" pitchFamily="50" charset="-128"/>
            </a:endParaRPr>
          </a:p>
          <a:p>
            <a:pPr>
              <a:defRPr/>
            </a:pPr>
            <a:r>
              <a:rPr lang="ja-JP" altLang="en-US" sz="1200" dirty="0">
                <a:latin typeface="HG丸ｺﾞｼｯｸM-PRO" panose="020F0600000000000000" pitchFamily="50" charset="-128"/>
                <a:ea typeface="HG丸ｺﾞｼｯｸM-PRO" panose="020F0600000000000000" pitchFamily="50" charset="-128"/>
              </a:rPr>
              <a:t>◎病気と付き合いながら職場復帰を果たすために整理しておくべきこと</a:t>
            </a:r>
          </a:p>
        </p:txBody>
      </p:sp>
      <p:sp>
        <p:nvSpPr>
          <p:cNvPr id="4" name="角丸四角形吹き出し 3"/>
          <p:cNvSpPr/>
          <p:nvPr/>
        </p:nvSpPr>
        <p:spPr>
          <a:xfrm>
            <a:off x="431422" y="4314342"/>
            <a:ext cx="1877597" cy="552635"/>
          </a:xfrm>
          <a:prstGeom prst="wedgeRoundRectCallout">
            <a:avLst>
              <a:gd name="adj1" fmla="val 63189"/>
              <a:gd name="adj2" fmla="val 16051"/>
              <a:gd name="adj3" fmla="val 1666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tx2">
                    <a:lumMod val="75000"/>
                  </a:schemeClr>
                </a:solidFill>
                <a:latin typeface="メイリオ" panose="020B0604030504040204" pitchFamily="50" charset="-128"/>
                <a:ea typeface="メイリオ" panose="020B0604030504040204" pitchFamily="50" charset="-128"/>
              </a:rPr>
              <a:t>会社訪問・面談</a:t>
            </a:r>
          </a:p>
        </p:txBody>
      </p:sp>
      <p:sp>
        <p:nvSpPr>
          <p:cNvPr id="41" name="角丸四角形吹き出し 40"/>
          <p:cNvSpPr/>
          <p:nvPr/>
        </p:nvSpPr>
        <p:spPr>
          <a:xfrm>
            <a:off x="6210386" y="4382828"/>
            <a:ext cx="1971973" cy="464604"/>
          </a:xfrm>
          <a:prstGeom prst="wedgeRoundRectCallout">
            <a:avLst>
              <a:gd name="adj1" fmla="val -57793"/>
              <a:gd name="adj2" fmla="val 17562"/>
              <a:gd name="adj3" fmla="val 1666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tx2">
                    <a:lumMod val="75000"/>
                  </a:schemeClr>
                </a:solidFill>
                <a:latin typeface="メイリオ" panose="020B0604030504040204" pitchFamily="50" charset="-128"/>
                <a:ea typeface="メイリオ" panose="020B0604030504040204" pitchFamily="50" charset="-128"/>
              </a:rPr>
              <a:t>通院同行・面談</a:t>
            </a:r>
          </a:p>
        </p:txBody>
      </p:sp>
      <p:sp>
        <p:nvSpPr>
          <p:cNvPr id="5" name="正方形/長方形 4"/>
          <p:cNvSpPr/>
          <p:nvPr/>
        </p:nvSpPr>
        <p:spPr>
          <a:xfrm>
            <a:off x="4644008" y="5832574"/>
            <a:ext cx="3096344" cy="391668"/>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accent2">
                    <a:lumMod val="75000"/>
                  </a:schemeClr>
                </a:solidFill>
                <a:latin typeface="メイリオ" panose="020B0604030504040204" pitchFamily="50" charset="-128"/>
                <a:ea typeface="メイリオ" panose="020B0604030504040204" pitchFamily="50" charset="-128"/>
              </a:rPr>
              <a:t>主治医の意見書を取得します。</a:t>
            </a:r>
          </a:p>
        </p:txBody>
      </p:sp>
      <p:sp>
        <p:nvSpPr>
          <p:cNvPr id="37" name="テキスト ボックス 36"/>
          <p:cNvSpPr txBox="1"/>
          <p:nvPr/>
        </p:nvSpPr>
        <p:spPr>
          <a:xfrm>
            <a:off x="620713" y="4939077"/>
            <a:ext cx="2606675" cy="831850"/>
          </a:xfrm>
          <a:prstGeom prst="rect">
            <a:avLst/>
          </a:prstGeom>
          <a:noFill/>
          <a:ln w="38100">
            <a:solidFill>
              <a:schemeClr val="accent4">
                <a:lumMod val="60000"/>
                <a:lumOff val="40000"/>
              </a:schemeClr>
            </a:solidFill>
            <a:prstDash val="sysDot"/>
          </a:ln>
        </p:spPr>
        <p:txBody>
          <a:bodyPr>
            <a:spAutoFit/>
          </a:bodyPr>
          <a:lstStyle/>
          <a:p>
            <a:pPr>
              <a:defRPr/>
            </a:pPr>
            <a:r>
              <a:rPr lang="ja-JP" altLang="en-US" sz="1200" dirty="0">
                <a:latin typeface="HG丸ｺﾞｼｯｸM-PRO" panose="020F0600000000000000" pitchFamily="50" charset="-128"/>
                <a:ea typeface="HG丸ｺﾞｼｯｸM-PRO" panose="020F0600000000000000" pitchFamily="50" charset="-128"/>
              </a:rPr>
              <a:t>◎ご本人に対し、リワークで整理してほしいこと、期待する</a:t>
            </a:r>
            <a:r>
              <a:rPr lang="ja-JP" altLang="en-US" sz="1200" dirty="0" smtClean="0">
                <a:latin typeface="HG丸ｺﾞｼｯｸM-PRO" panose="020F0600000000000000" pitchFamily="50" charset="-128"/>
                <a:ea typeface="HG丸ｺﾞｼｯｸM-PRO" panose="020F0600000000000000" pitchFamily="50" charset="-128"/>
              </a:rPr>
              <a:t>こと</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意向</a:t>
            </a:r>
            <a:r>
              <a:rPr lang="ja-JP" altLang="en-US" sz="1200" dirty="0">
                <a:latin typeface="HG丸ｺﾞｼｯｸM-PRO" panose="020F0600000000000000" pitchFamily="50" charset="-128"/>
                <a:ea typeface="HG丸ｺﾞｼｯｸM-PRO" panose="020F0600000000000000" pitchFamily="50" charset="-128"/>
              </a:rPr>
              <a:t>や要望</a:t>
            </a:r>
            <a:endParaRPr lang="en-US" altLang="ja-JP" sz="1200" dirty="0">
              <a:latin typeface="HG丸ｺﾞｼｯｸM-PRO" panose="020F0600000000000000" pitchFamily="50" charset="-128"/>
              <a:ea typeface="HG丸ｺﾞｼｯｸM-PRO" panose="020F0600000000000000" pitchFamily="50" charset="-128"/>
            </a:endParaRPr>
          </a:p>
          <a:p>
            <a:pPr>
              <a:defRPr/>
            </a:pPr>
            <a:r>
              <a:rPr lang="ja-JP" altLang="en-US" sz="1200" dirty="0">
                <a:latin typeface="HG丸ｺﾞｼｯｸM-PRO" panose="020F0600000000000000" pitchFamily="50" charset="-128"/>
                <a:ea typeface="HG丸ｺﾞｼｯｸM-PRO" panose="020F0600000000000000" pitchFamily="50" charset="-128"/>
              </a:rPr>
              <a:t>◎復職の流れ、制度の確認</a:t>
            </a:r>
          </a:p>
        </p:txBody>
      </p:sp>
      <p:sp>
        <p:nvSpPr>
          <p:cNvPr id="30" name="円/楕円 29"/>
          <p:cNvSpPr/>
          <p:nvPr/>
        </p:nvSpPr>
        <p:spPr>
          <a:xfrm>
            <a:off x="2597150" y="4206875"/>
            <a:ext cx="958850" cy="6619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latin typeface="メイリオ" panose="020B0604030504040204" pitchFamily="50" charset="-128"/>
                <a:ea typeface="メイリオ" panose="020B0604030504040204" pitchFamily="50" charset="-128"/>
              </a:rPr>
              <a:t>会社</a:t>
            </a:r>
          </a:p>
        </p:txBody>
      </p:sp>
      <p:sp>
        <p:nvSpPr>
          <p:cNvPr id="31" name="円/楕円 30"/>
          <p:cNvSpPr/>
          <p:nvPr/>
        </p:nvSpPr>
        <p:spPr>
          <a:xfrm>
            <a:off x="3805238" y="2620963"/>
            <a:ext cx="958850" cy="6619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latin typeface="メイリオ" panose="020B0604030504040204" pitchFamily="50" charset="-128"/>
                <a:ea typeface="メイリオ" panose="020B0604030504040204" pitchFamily="50" charset="-128"/>
              </a:rPr>
              <a:t>本人</a:t>
            </a:r>
          </a:p>
        </p:txBody>
      </p:sp>
      <p:sp>
        <p:nvSpPr>
          <p:cNvPr id="34" name="円/楕円 33"/>
          <p:cNvSpPr/>
          <p:nvPr/>
        </p:nvSpPr>
        <p:spPr>
          <a:xfrm>
            <a:off x="5105400" y="4206875"/>
            <a:ext cx="958850" cy="6619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latin typeface="メイリオ" panose="020B0604030504040204" pitchFamily="50" charset="-128"/>
                <a:ea typeface="メイリオ" panose="020B0604030504040204" pitchFamily="50" charset="-128"/>
              </a:rPr>
              <a:t>主治医</a:t>
            </a:r>
          </a:p>
        </p:txBody>
      </p:sp>
      <p:sp>
        <p:nvSpPr>
          <p:cNvPr id="6" name="四角形吹き出し 5"/>
          <p:cNvSpPr/>
          <p:nvPr/>
        </p:nvSpPr>
        <p:spPr>
          <a:xfrm>
            <a:off x="5149850" y="1911350"/>
            <a:ext cx="3094558" cy="1636712"/>
          </a:xfrm>
          <a:prstGeom prst="wedgeRectCallout">
            <a:avLst>
              <a:gd name="adj1" fmla="val -37721"/>
              <a:gd name="adj2" fmla="val -500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accent1">
                    <a:lumMod val="50000"/>
                  </a:schemeClr>
                </a:solidFill>
                <a:latin typeface="メイリオ" panose="020B0604030504040204" pitchFamily="50" charset="-128"/>
                <a:ea typeface="メイリオ" panose="020B0604030504040204" pitchFamily="50" charset="-128"/>
              </a:rPr>
              <a:t>◆本人・主治医・事業主の三者が復帰を進めていく意向であることを確認します。</a:t>
            </a:r>
            <a:endParaRPr lang="en-US" altLang="ja-JP" sz="1200" dirty="0">
              <a:solidFill>
                <a:schemeClr val="accent1">
                  <a:lumMod val="50000"/>
                </a:schemeClr>
              </a:solidFill>
              <a:latin typeface="メイリオ" panose="020B0604030504040204" pitchFamily="50" charset="-128"/>
              <a:ea typeface="メイリオ" panose="020B0604030504040204" pitchFamily="50" charset="-128"/>
            </a:endParaRPr>
          </a:p>
          <a:p>
            <a:pPr>
              <a:defRPr/>
            </a:pPr>
            <a:endParaRPr lang="en-US" altLang="ja-JP" sz="900" dirty="0">
              <a:solidFill>
                <a:schemeClr val="accent1">
                  <a:lumMod val="50000"/>
                </a:schemeClr>
              </a:solidFill>
              <a:latin typeface="メイリオ" panose="020B0604030504040204" pitchFamily="50" charset="-128"/>
              <a:ea typeface="メイリオ" panose="020B0604030504040204" pitchFamily="50" charset="-128"/>
            </a:endParaRPr>
          </a:p>
          <a:p>
            <a:pPr>
              <a:defRPr/>
            </a:pPr>
            <a:r>
              <a:rPr lang="ja-JP" altLang="en-US" sz="1200" dirty="0">
                <a:solidFill>
                  <a:schemeClr val="accent1">
                    <a:lumMod val="50000"/>
                  </a:schemeClr>
                </a:solidFill>
                <a:latin typeface="メイリオ" panose="020B0604030504040204" pitchFamily="50" charset="-128"/>
                <a:ea typeface="メイリオ" panose="020B0604030504040204" pitchFamily="50" charset="-128"/>
              </a:rPr>
              <a:t>◆三者からの情報収集・相談を通じ、復帰に向けた課題点及び復帰までの進め方について整理を行い、望ましい復職支援の方法について提案します。</a:t>
            </a:r>
          </a:p>
        </p:txBody>
      </p:sp>
      <p:sp>
        <p:nvSpPr>
          <p:cNvPr id="18" name="角丸四角形吹き出し 17"/>
          <p:cNvSpPr/>
          <p:nvPr/>
        </p:nvSpPr>
        <p:spPr>
          <a:xfrm>
            <a:off x="882649" y="1958974"/>
            <a:ext cx="2637577" cy="738477"/>
          </a:xfrm>
          <a:prstGeom prst="wedgeRoundRectCallout">
            <a:avLst>
              <a:gd name="adj1" fmla="val 66876"/>
              <a:gd name="adj2" fmla="val 48107"/>
              <a:gd name="adj3" fmla="val 1666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tx2">
                    <a:lumMod val="75000"/>
                  </a:schemeClr>
                </a:solidFill>
                <a:latin typeface="メイリオ" panose="020B0604030504040204" pitchFamily="50" charset="-128"/>
                <a:ea typeface="メイリオ" panose="020B0604030504040204" pitchFamily="50" charset="-128"/>
              </a:rPr>
              <a:t>来所によるアセスメント</a:t>
            </a:r>
            <a:endParaRPr lang="en-US" altLang="ja-JP" sz="1600" dirty="0">
              <a:solidFill>
                <a:schemeClr val="tx2">
                  <a:lumMod val="75000"/>
                </a:schemeClr>
              </a:solidFill>
              <a:latin typeface="メイリオ" panose="020B0604030504040204" pitchFamily="50" charset="-128"/>
              <a:ea typeface="メイリオ" panose="020B0604030504040204" pitchFamily="50" charset="-128"/>
            </a:endParaRPr>
          </a:p>
          <a:p>
            <a:pPr algn="ctr">
              <a:defRPr/>
            </a:pPr>
            <a:r>
              <a:rPr lang="ja-JP" altLang="en-US" sz="1600" dirty="0">
                <a:solidFill>
                  <a:schemeClr val="tx2">
                    <a:lumMod val="75000"/>
                  </a:schemeClr>
                </a:solidFill>
                <a:latin typeface="メイリオ" panose="020B0604030504040204" pitchFamily="50" charset="-128"/>
                <a:ea typeface="メイリオ" panose="020B0604030504040204" pitchFamily="50" charset="-128"/>
              </a:rPr>
              <a:t>・面談</a:t>
            </a:r>
          </a:p>
        </p:txBody>
      </p:sp>
      <p:sp>
        <p:nvSpPr>
          <p:cNvPr id="17" name="角丸四角形 16"/>
          <p:cNvSpPr/>
          <p:nvPr/>
        </p:nvSpPr>
        <p:spPr>
          <a:xfrm>
            <a:off x="611560" y="980728"/>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3200" dirty="0" smtClean="0">
                <a:solidFill>
                  <a:schemeClr val="tx1"/>
                </a:solidFill>
                <a:latin typeface="メイリオ" panose="020B0604030504040204" pitchFamily="50" charset="-128"/>
                <a:ea typeface="メイリオ" panose="020B0604030504040204" pitchFamily="50" charset="-128"/>
              </a:rPr>
              <a:t>リワーク支援</a:t>
            </a:r>
            <a:r>
              <a:rPr lang="ja-JP" altLang="en-US" sz="3200" dirty="0">
                <a:solidFill>
                  <a:schemeClr val="tx1"/>
                </a:solidFill>
                <a:latin typeface="メイリオ" panose="020B0604030504040204" pitchFamily="50" charset="-128"/>
                <a:ea typeface="メイリオ" panose="020B0604030504040204" pitchFamily="50" charset="-128"/>
              </a:rPr>
              <a:t>計画</a:t>
            </a:r>
            <a:r>
              <a:rPr lang="ja-JP" altLang="en-US" sz="3200" dirty="0" smtClean="0">
                <a:solidFill>
                  <a:schemeClr val="tx1"/>
                </a:solidFill>
                <a:latin typeface="メイリオ" panose="020B0604030504040204" pitchFamily="50" charset="-128"/>
                <a:ea typeface="メイリオ" panose="020B0604030504040204" pitchFamily="50" charset="-128"/>
              </a:rPr>
              <a:t>と三者合意</a:t>
            </a:r>
            <a:endParaRPr lang="en-US" altLang="ja-JP" sz="32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244600" y="5438775"/>
            <a:ext cx="7216775" cy="51276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正方形/長方形 12"/>
          <p:cNvSpPr/>
          <p:nvPr/>
        </p:nvSpPr>
        <p:spPr>
          <a:xfrm>
            <a:off x="1254125" y="4473575"/>
            <a:ext cx="7207250" cy="5397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1258888" y="3325813"/>
            <a:ext cx="7202487" cy="53498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 name="正方形/長方形 1"/>
          <p:cNvSpPr/>
          <p:nvPr/>
        </p:nvSpPr>
        <p:spPr>
          <a:xfrm>
            <a:off x="1254125" y="1968500"/>
            <a:ext cx="7207250" cy="5429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テキスト ボックス 4"/>
          <p:cNvSpPr txBox="1"/>
          <p:nvPr/>
        </p:nvSpPr>
        <p:spPr>
          <a:xfrm>
            <a:off x="1187450" y="1416050"/>
            <a:ext cx="7200900" cy="1076325"/>
          </a:xfrm>
          <a:prstGeom prst="rect">
            <a:avLst/>
          </a:prstGeom>
          <a:noFill/>
        </p:spPr>
        <p:txBody>
          <a:bodyPr>
            <a:spAutoFit/>
          </a:bodyPr>
          <a:lstStyle/>
          <a:p>
            <a:pPr>
              <a:defRPr/>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　オフィスワーク</a:t>
            </a:r>
            <a:endParaRPr lang="en-US" altLang="ja-JP" sz="1400" dirty="0">
              <a:latin typeface="HG丸ｺﾞｼｯｸM-PRO" panose="020F0600000000000000" pitchFamily="50" charset="-128"/>
              <a:ea typeface="HG丸ｺﾞｼｯｸM-PRO" panose="020F0600000000000000" pitchFamily="50" charset="-128"/>
            </a:endParaRPr>
          </a:p>
          <a:p>
            <a:pPr>
              <a:defRPr/>
            </a:pPr>
            <a:r>
              <a:rPr lang="ja-JP" altLang="en-US" sz="1400" dirty="0">
                <a:latin typeface="HG丸ｺﾞｼｯｸM-PRO" panose="020F0600000000000000" pitchFamily="50" charset="-128"/>
                <a:ea typeface="HG丸ｺﾞｼｯｸM-PRO" panose="020F0600000000000000" pitchFamily="50" charset="-128"/>
              </a:rPr>
              <a:t>　　　　（数値チェック、作業日報集計、</a:t>
            </a:r>
            <a:r>
              <a:rPr lang="en-US" altLang="ja-JP" sz="1400" dirty="0">
                <a:latin typeface="HG丸ｺﾞｼｯｸM-PRO" panose="020F0600000000000000" pitchFamily="50" charset="-128"/>
                <a:ea typeface="HG丸ｺﾞｼｯｸM-PRO" panose="020F0600000000000000" pitchFamily="50" charset="-128"/>
              </a:rPr>
              <a:t>OA</a:t>
            </a:r>
            <a:r>
              <a:rPr lang="ja-JP" altLang="en-US" sz="1400" dirty="0">
                <a:latin typeface="HG丸ｺﾞｼｯｸM-PRO" panose="020F0600000000000000" pitchFamily="50" charset="-128"/>
                <a:ea typeface="HG丸ｺﾞｼｯｸM-PRO" panose="020F0600000000000000" pitchFamily="50" charset="-128"/>
              </a:rPr>
              <a:t>ワーク、ピッキングその他軽作業　等）</a:t>
            </a:r>
            <a:endParaRPr lang="en-US" altLang="ja-JP" sz="1400" dirty="0">
              <a:latin typeface="HG丸ｺﾞｼｯｸM-PRO" panose="020F0600000000000000" pitchFamily="50" charset="-128"/>
              <a:ea typeface="HG丸ｺﾞｼｯｸM-PRO" panose="020F0600000000000000" pitchFamily="50" charset="-128"/>
            </a:endParaRPr>
          </a:p>
          <a:p>
            <a:pPr>
              <a:defRPr/>
            </a:pPr>
            <a:endParaRPr lang="en-US" altLang="ja-JP" sz="800" dirty="0">
              <a:latin typeface="HG丸ｺﾞｼｯｸM-PRO" panose="020F0600000000000000" pitchFamily="50" charset="-128"/>
              <a:ea typeface="HG丸ｺﾞｼｯｸM-PRO" panose="020F0600000000000000" pitchFamily="50" charset="-128"/>
            </a:endParaRPr>
          </a:p>
          <a:p>
            <a:pPr>
              <a:defRPr/>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　ジョブリハーサル</a:t>
            </a:r>
            <a:endParaRPr lang="en-US" altLang="ja-JP" sz="1400" dirty="0">
              <a:latin typeface="HG丸ｺﾞｼｯｸM-PRO" panose="020F0600000000000000" pitchFamily="50" charset="-128"/>
              <a:ea typeface="HG丸ｺﾞｼｯｸM-PRO" panose="020F0600000000000000" pitchFamily="50" charset="-128"/>
            </a:endParaRPr>
          </a:p>
          <a:p>
            <a:pPr>
              <a:defRPr/>
            </a:pPr>
            <a:r>
              <a:rPr lang="ja-JP" altLang="en-US" sz="1400" dirty="0">
                <a:latin typeface="HG丸ｺﾞｼｯｸM-PRO" panose="020F0600000000000000" pitchFamily="50" charset="-128"/>
                <a:ea typeface="HG丸ｺﾞｼｯｸM-PRO" panose="020F0600000000000000" pitchFamily="50" charset="-128"/>
              </a:rPr>
              <a:t>　　　　（職場に戻って勤務することを想定し、より負荷のかかる場面を設定）</a:t>
            </a:r>
          </a:p>
        </p:txBody>
      </p:sp>
      <p:sp>
        <p:nvSpPr>
          <p:cNvPr id="14344" name="テキスト ボックス 1"/>
          <p:cNvSpPr txBox="1">
            <a:spLocks noChangeArrowheads="1"/>
          </p:cNvSpPr>
          <p:nvPr/>
        </p:nvSpPr>
        <p:spPr bwMode="auto">
          <a:xfrm>
            <a:off x="611188" y="6165850"/>
            <a:ext cx="785018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100">
                <a:latin typeface="HG丸ｺﾞｼｯｸM-PRO" panose="020F0600000000000000" pitchFamily="50" charset="-128"/>
                <a:ea typeface="HG丸ｺﾞｼｯｸM-PRO" panose="020F0600000000000000" pitchFamily="50" charset="-128"/>
              </a:rPr>
              <a:t>※</a:t>
            </a:r>
            <a:r>
              <a:rPr lang="ja-JP" altLang="en-US" sz="1100">
                <a:latin typeface="HG丸ｺﾞｼｯｸM-PRO" panose="020F0600000000000000" pitchFamily="50" charset="-128"/>
                <a:ea typeface="HG丸ｺﾞｼｯｸM-PRO" panose="020F0600000000000000" pitchFamily="50" charset="-128"/>
              </a:rPr>
              <a:t>実施する講座及び作業課題は、その方の状況や希望等に応じて個別で設定します。上記以外の講座をご提案する場合もあります。</a:t>
            </a:r>
            <a:endParaRPr lang="en-US" altLang="ja-JP" sz="110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323850" y="1341438"/>
            <a:ext cx="1123950" cy="288925"/>
          </a:xfrm>
          <a:prstGeom prst="roundRect">
            <a:avLst/>
          </a:prstGeom>
          <a:solidFill>
            <a:schemeClr val="bg1"/>
          </a:solid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tx1"/>
                </a:solidFill>
                <a:latin typeface="メイリオ" panose="020B0604030504040204" pitchFamily="50" charset="-128"/>
                <a:ea typeface="メイリオ" panose="020B0604030504040204" pitchFamily="50" charset="-128"/>
              </a:rPr>
              <a:t>作業課題</a:t>
            </a:r>
          </a:p>
        </p:txBody>
      </p:sp>
      <p:sp>
        <p:nvSpPr>
          <p:cNvPr id="10" name="角丸四角形 9"/>
          <p:cNvSpPr/>
          <p:nvPr/>
        </p:nvSpPr>
        <p:spPr>
          <a:xfrm>
            <a:off x="325438" y="2854325"/>
            <a:ext cx="1123950" cy="287338"/>
          </a:xfrm>
          <a:prstGeom prst="roundRect">
            <a:avLst/>
          </a:prstGeom>
          <a:no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tx1"/>
                </a:solidFill>
                <a:latin typeface="メイリオ" panose="020B0604030504040204" pitchFamily="50" charset="-128"/>
                <a:ea typeface="メイリオ" panose="020B0604030504040204" pitchFamily="50" charset="-128"/>
              </a:rPr>
              <a:t>講座</a:t>
            </a:r>
          </a:p>
        </p:txBody>
      </p:sp>
      <p:sp>
        <p:nvSpPr>
          <p:cNvPr id="11" name="テキスト ボックス 10"/>
          <p:cNvSpPr txBox="1"/>
          <p:nvPr/>
        </p:nvSpPr>
        <p:spPr>
          <a:xfrm>
            <a:off x="1187450" y="3013075"/>
            <a:ext cx="3003550" cy="2878138"/>
          </a:xfrm>
          <a:prstGeom prst="rect">
            <a:avLst/>
          </a:prstGeom>
          <a:noFill/>
        </p:spPr>
        <p:txBody>
          <a:bodyPr>
            <a:spAutoFit/>
          </a:bodyPr>
          <a:lstStyle/>
          <a:p>
            <a:pPr>
              <a:defRPr/>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　ストレス対処</a:t>
            </a:r>
            <a:endParaRPr lang="en-US" altLang="ja-JP" sz="1400" dirty="0">
              <a:latin typeface="HG丸ｺﾞｼｯｸM-PRO" panose="020F0600000000000000" pitchFamily="50" charset="-128"/>
              <a:ea typeface="HG丸ｺﾞｼｯｸM-PRO" panose="020F0600000000000000" pitchFamily="50" charset="-128"/>
            </a:endParaRPr>
          </a:p>
          <a:p>
            <a:pPr>
              <a:defRPr/>
            </a:pPr>
            <a:r>
              <a:rPr lang="ja-JP" altLang="en-US" sz="1400" dirty="0">
                <a:latin typeface="HG丸ｺﾞｼｯｸM-PRO" panose="020F0600000000000000" pitchFamily="50" charset="-128"/>
                <a:ea typeface="HG丸ｺﾞｼｯｸM-PRO" panose="020F0600000000000000" pitchFamily="50" charset="-128"/>
              </a:rPr>
              <a:t>　　</a:t>
            </a:r>
            <a:endParaRPr lang="en-US" altLang="ja-JP" sz="1400" dirty="0">
              <a:latin typeface="HG丸ｺﾞｼｯｸM-PRO" panose="020F0600000000000000" pitchFamily="50" charset="-128"/>
              <a:ea typeface="HG丸ｺﾞｼｯｸM-PRO" panose="020F0600000000000000" pitchFamily="50" charset="-128"/>
            </a:endParaRPr>
          </a:p>
          <a:p>
            <a:pPr>
              <a:defRPr/>
            </a:pPr>
            <a:r>
              <a:rPr lang="ja-JP" altLang="en-US" sz="1400"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　コミュニケーション　　　　</a:t>
            </a:r>
            <a:endParaRPr lang="en-US" altLang="ja-JP" sz="1400" dirty="0">
              <a:latin typeface="HG丸ｺﾞｼｯｸM-PRO" panose="020F0600000000000000" pitchFamily="50" charset="-128"/>
              <a:ea typeface="HG丸ｺﾞｼｯｸM-PRO" panose="020F0600000000000000" pitchFamily="50" charset="-128"/>
            </a:endParaRPr>
          </a:p>
          <a:p>
            <a:pPr>
              <a:defRPr/>
            </a:pPr>
            <a:r>
              <a:rPr lang="ja-JP" altLang="en-US" sz="1400" dirty="0">
                <a:latin typeface="HG丸ｺﾞｼｯｸM-PRO" panose="020F0600000000000000" pitchFamily="50" charset="-128"/>
                <a:ea typeface="HG丸ｺﾞｼｯｸM-PRO" panose="020F0600000000000000" pitchFamily="50" charset="-128"/>
              </a:rPr>
              <a:t>　　</a:t>
            </a:r>
            <a:endParaRPr lang="en-US" altLang="ja-JP" sz="1400" dirty="0">
              <a:latin typeface="HG丸ｺﾞｼｯｸM-PRO" panose="020F0600000000000000" pitchFamily="50" charset="-128"/>
              <a:ea typeface="HG丸ｺﾞｼｯｸM-PRO" panose="020F0600000000000000" pitchFamily="50" charset="-128"/>
            </a:endParaRPr>
          </a:p>
          <a:p>
            <a:pPr>
              <a:defRPr/>
            </a:pPr>
            <a:endParaRPr lang="en-US" altLang="ja-JP" sz="700" dirty="0">
              <a:latin typeface="HG丸ｺﾞｼｯｸM-PRO" panose="020F0600000000000000" pitchFamily="50" charset="-128"/>
              <a:ea typeface="HG丸ｺﾞｼｯｸM-PRO" panose="020F0600000000000000" pitchFamily="50" charset="-128"/>
            </a:endParaRPr>
          </a:p>
          <a:p>
            <a:pPr>
              <a:defRPr/>
            </a:pPr>
            <a:r>
              <a:rPr lang="ja-JP" altLang="en-US" sz="1400"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　</a:t>
            </a:r>
            <a:r>
              <a:rPr lang="ja-JP" altLang="en-US" sz="1400" dirty="0">
                <a:latin typeface="HG丸ｺﾞｼｯｸM-PRO" panose="020F0600000000000000" pitchFamily="50" charset="-128"/>
                <a:ea typeface="HG丸ｺﾞｼｯｸM-PRO" panose="020F0600000000000000" pitchFamily="50" charset="-128"/>
              </a:rPr>
              <a:t>ライフキャリア</a:t>
            </a:r>
            <a:endParaRPr lang="en-US" altLang="ja-JP" sz="1400" dirty="0">
              <a:latin typeface="HG丸ｺﾞｼｯｸM-PRO" panose="020F0600000000000000" pitchFamily="50" charset="-128"/>
              <a:ea typeface="HG丸ｺﾞｼｯｸM-PRO" panose="020F0600000000000000" pitchFamily="50" charset="-128"/>
            </a:endParaRPr>
          </a:p>
          <a:p>
            <a:pPr>
              <a:spcBef>
                <a:spcPts val="0"/>
              </a:spcBef>
              <a:buFont typeface="Arial" charset="0"/>
              <a:buNone/>
              <a:defRPr/>
            </a:pPr>
            <a:r>
              <a:rPr lang="ja-JP" altLang="en-US" sz="1400" dirty="0">
                <a:latin typeface="HG丸ｺﾞｼｯｸM-PRO" panose="020F0600000000000000" pitchFamily="50" charset="-128"/>
                <a:ea typeface="HG丸ｺﾞｼｯｸM-PRO" panose="020F0600000000000000" pitchFamily="50" charset="-128"/>
              </a:rPr>
              <a:t>　　</a:t>
            </a:r>
            <a:endParaRPr lang="en-US" altLang="ja-JP" sz="1400" dirty="0">
              <a:latin typeface="HG丸ｺﾞｼｯｸM-PRO" panose="020F0600000000000000" pitchFamily="50" charset="-128"/>
              <a:ea typeface="HG丸ｺﾞｼｯｸM-PRO" panose="020F0600000000000000" pitchFamily="50" charset="-128"/>
            </a:endParaRPr>
          </a:p>
          <a:p>
            <a:pPr>
              <a:spcBef>
                <a:spcPts val="0"/>
              </a:spcBef>
              <a:buFont typeface="Arial" charset="0"/>
              <a:buNone/>
              <a:defRPr/>
            </a:pPr>
            <a:endParaRPr lang="en-US" altLang="ja-JP" sz="1100" dirty="0">
              <a:latin typeface="HG丸ｺﾞｼｯｸM-PRO" panose="020F0600000000000000" pitchFamily="50" charset="-128"/>
              <a:ea typeface="HG丸ｺﾞｼｯｸM-PRO" panose="020F0600000000000000" pitchFamily="50" charset="-128"/>
            </a:endParaRPr>
          </a:p>
          <a:p>
            <a:pPr>
              <a:spcBef>
                <a:spcPts val="0"/>
              </a:spcBef>
              <a:buFont typeface="Arial" charset="0"/>
              <a:buNone/>
              <a:defRPr/>
            </a:pPr>
            <a:r>
              <a:rPr lang="ja-JP" altLang="en-US" sz="1400"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　</a:t>
            </a:r>
            <a:r>
              <a:rPr lang="ja-JP" altLang="en-US" sz="1400" dirty="0">
                <a:latin typeface="HG丸ｺﾞｼｯｸM-PRO" panose="020F0600000000000000" pitchFamily="50" charset="-128"/>
                <a:ea typeface="HG丸ｺﾞｼｯｸM-PRO" panose="020F0600000000000000" pitchFamily="50" charset="-128"/>
              </a:rPr>
              <a:t>グループミーティング</a:t>
            </a:r>
            <a:endParaRPr lang="en-US" altLang="ja-JP" sz="1400" dirty="0">
              <a:latin typeface="HG丸ｺﾞｼｯｸM-PRO" panose="020F0600000000000000" pitchFamily="50" charset="-128"/>
              <a:ea typeface="HG丸ｺﾞｼｯｸM-PRO" panose="020F0600000000000000" pitchFamily="50" charset="-128"/>
            </a:endParaRPr>
          </a:p>
          <a:p>
            <a:pPr>
              <a:spcBef>
                <a:spcPts val="0"/>
              </a:spcBef>
              <a:buFont typeface="Arial" charset="0"/>
              <a:buNone/>
              <a:defRPr/>
            </a:pPr>
            <a:endParaRPr lang="en-US" altLang="ja-JP" sz="700" dirty="0">
              <a:solidFill>
                <a:schemeClr val="accent1">
                  <a:lumMod val="60000"/>
                  <a:lumOff val="40000"/>
                </a:schemeClr>
              </a:solidFill>
              <a:latin typeface="HG丸ｺﾞｼｯｸM-PRO" panose="020F0600000000000000" pitchFamily="50" charset="-128"/>
              <a:ea typeface="HG丸ｺﾞｼｯｸM-PRO" panose="020F0600000000000000" pitchFamily="50" charset="-128"/>
            </a:endParaRPr>
          </a:p>
          <a:p>
            <a:pPr>
              <a:spcBef>
                <a:spcPts val="0"/>
              </a:spcBef>
              <a:buFont typeface="Arial" charset="0"/>
              <a:buNone/>
              <a:defRPr/>
            </a:pPr>
            <a:endParaRPr lang="en-US" altLang="ja-JP" sz="1100" dirty="0">
              <a:solidFill>
                <a:schemeClr val="accent1">
                  <a:lumMod val="60000"/>
                  <a:lumOff val="40000"/>
                </a:schemeClr>
              </a:solidFill>
              <a:latin typeface="HG丸ｺﾞｼｯｸM-PRO" panose="020F0600000000000000" pitchFamily="50" charset="-128"/>
              <a:ea typeface="HG丸ｺﾞｼｯｸM-PRO" panose="020F0600000000000000" pitchFamily="50" charset="-128"/>
            </a:endParaRPr>
          </a:p>
          <a:p>
            <a:pPr>
              <a:defRPr/>
            </a:pPr>
            <a:r>
              <a:rPr lang="ja-JP" altLang="en-US" sz="1400"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　</a:t>
            </a:r>
            <a:r>
              <a:rPr lang="ja-JP" altLang="en-US" sz="1400" dirty="0">
                <a:latin typeface="HG丸ｺﾞｼｯｸM-PRO" panose="020F0600000000000000" pitchFamily="50" charset="-128"/>
                <a:ea typeface="HG丸ｺﾞｼｯｸM-PRO" panose="020F0600000000000000" pitchFamily="50" charset="-128"/>
              </a:rPr>
              <a:t>リラクゼーション</a:t>
            </a:r>
            <a:endParaRPr lang="en-US" altLang="ja-JP" sz="1400" dirty="0">
              <a:latin typeface="HG丸ｺﾞｼｯｸM-PRO" panose="020F0600000000000000" pitchFamily="50" charset="-128"/>
              <a:ea typeface="HG丸ｺﾞｼｯｸM-PRO" panose="020F0600000000000000" pitchFamily="50" charset="-128"/>
            </a:endParaRPr>
          </a:p>
          <a:p>
            <a:pPr>
              <a:defRPr/>
            </a:pPr>
            <a:endParaRPr lang="en-US" altLang="ja-JP" sz="1600" dirty="0">
              <a:latin typeface="HG丸ｺﾞｼｯｸM-PRO" panose="020F0600000000000000" pitchFamily="50" charset="-128"/>
              <a:ea typeface="HG丸ｺﾞｼｯｸM-PRO" panose="020F0600000000000000" pitchFamily="50" charset="-128"/>
            </a:endParaRPr>
          </a:p>
          <a:p>
            <a:pPr>
              <a:defRPr/>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アンガーマネジメント</a:t>
            </a:r>
          </a:p>
        </p:txBody>
      </p:sp>
      <p:sp>
        <p:nvSpPr>
          <p:cNvPr id="14348" name="テキスト ボックス 11"/>
          <p:cNvSpPr txBox="1">
            <a:spLocks noChangeArrowheads="1"/>
          </p:cNvSpPr>
          <p:nvPr/>
        </p:nvSpPr>
        <p:spPr bwMode="auto">
          <a:xfrm>
            <a:off x="3986213" y="3076575"/>
            <a:ext cx="4618037"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latin typeface="HG丸ｺﾞｼｯｸM-PRO" panose="020F0600000000000000" pitchFamily="50" charset="-128"/>
                <a:ea typeface="HG丸ｺﾞｼｯｸM-PRO" panose="020F0600000000000000" pitchFamily="50" charset="-128"/>
              </a:rPr>
              <a:t>病気やストレス対処方法への理解を深めることにより再発を防ぐ。</a:t>
            </a:r>
            <a:endParaRPr lang="en-US" altLang="ja-JP" sz="1100">
              <a:latin typeface="HG丸ｺﾞｼｯｸM-PRO" panose="020F0600000000000000" pitchFamily="50" charset="-128"/>
              <a:ea typeface="HG丸ｺﾞｼｯｸM-PRO" panose="020F0600000000000000" pitchFamily="50" charset="-128"/>
            </a:endParaRPr>
          </a:p>
          <a:p>
            <a:pPr eaLnBrk="1" hangingPunct="1"/>
            <a:endParaRPr lang="en-US" altLang="ja-JP" sz="800">
              <a:latin typeface="HG丸ｺﾞｼｯｸM-PRO" panose="020F0600000000000000" pitchFamily="50" charset="-128"/>
              <a:ea typeface="HG丸ｺﾞｼｯｸM-PRO" panose="020F0600000000000000" pitchFamily="50" charset="-128"/>
            </a:endParaRPr>
          </a:p>
          <a:p>
            <a:pPr eaLnBrk="1" hangingPunct="1"/>
            <a:r>
              <a:rPr lang="ja-JP" altLang="en-US" sz="1100">
                <a:latin typeface="HG丸ｺﾞｼｯｸM-PRO" panose="020F0600000000000000" pitchFamily="50" charset="-128"/>
                <a:ea typeface="HG丸ｺﾞｼｯｸM-PRO" panose="020F0600000000000000" pitchFamily="50" charset="-128"/>
              </a:rPr>
              <a:t>自分も相手も大切にしつつ、自分の考えや気持ちを伝えることのできるコミュニケーションの方法を学ぶ。</a:t>
            </a:r>
            <a:endParaRPr lang="en-US" altLang="ja-JP" sz="1100">
              <a:latin typeface="HG丸ｺﾞｼｯｸM-PRO" panose="020F0600000000000000" pitchFamily="50" charset="-128"/>
              <a:ea typeface="HG丸ｺﾞｼｯｸM-PRO" panose="020F0600000000000000" pitchFamily="50" charset="-128"/>
            </a:endParaRPr>
          </a:p>
          <a:p>
            <a:pPr eaLnBrk="1" hangingPunct="1"/>
            <a:endParaRPr lang="en-US" altLang="ja-JP" sz="1100">
              <a:latin typeface="HG丸ｺﾞｼｯｸM-PRO" panose="020F0600000000000000" pitchFamily="50" charset="-128"/>
              <a:ea typeface="HG丸ｺﾞｼｯｸM-PRO" panose="020F0600000000000000" pitchFamily="50" charset="-128"/>
            </a:endParaRPr>
          </a:p>
          <a:p>
            <a:pPr>
              <a:buFont typeface="Arial" panose="020B0604020202020204" pitchFamily="34" charset="0"/>
              <a:buNone/>
            </a:pPr>
            <a:r>
              <a:rPr lang="ja-JP" altLang="en-US" sz="1100">
                <a:latin typeface="HG丸ｺﾞｼｯｸM-PRO" panose="020F0600000000000000" pitchFamily="50" charset="-128"/>
                <a:ea typeface="HG丸ｺﾞｼｯｸM-PRO" panose="020F0600000000000000" pitchFamily="50" charset="-128"/>
              </a:rPr>
              <a:t>これまでの職業生活を振り返り、働く上で大事にしていることなどを整理。自身を理解する作業を進める中で、今後希望する働き方について、他者の意見も参考にして検討する。</a:t>
            </a:r>
            <a:endParaRPr lang="en-US" altLang="ja-JP" sz="1100">
              <a:latin typeface="HG丸ｺﾞｼｯｸM-PRO" panose="020F0600000000000000" pitchFamily="50" charset="-128"/>
              <a:ea typeface="HG丸ｺﾞｼｯｸM-PRO" panose="020F0600000000000000" pitchFamily="50" charset="-128"/>
            </a:endParaRPr>
          </a:p>
          <a:p>
            <a:pPr>
              <a:buFont typeface="Arial" panose="020B0604020202020204" pitchFamily="34" charset="0"/>
              <a:buNone/>
            </a:pPr>
            <a:endParaRPr lang="en-US" altLang="ja-JP" sz="1100">
              <a:latin typeface="HG丸ｺﾞｼｯｸM-PRO" panose="020F0600000000000000" pitchFamily="50" charset="-128"/>
              <a:ea typeface="HG丸ｺﾞｼｯｸM-PRO" panose="020F0600000000000000" pitchFamily="50" charset="-128"/>
            </a:endParaRPr>
          </a:p>
          <a:p>
            <a:pPr>
              <a:buFont typeface="Arial" panose="020B0604020202020204" pitchFamily="34" charset="0"/>
              <a:buNone/>
            </a:pPr>
            <a:r>
              <a:rPr lang="ja-JP" altLang="en-US" sz="1100">
                <a:latin typeface="HG丸ｺﾞｼｯｸM-PRO" panose="020F0600000000000000" pitchFamily="50" charset="-128"/>
                <a:ea typeface="HG丸ｺﾞｼｯｸM-PRO" panose="020F0600000000000000" pitchFamily="50" charset="-128"/>
              </a:rPr>
              <a:t>グループ内で意見や体験を話す、聞く、ディスカッションし、自己理解を深めるとともに、他者の視点を理解する。</a:t>
            </a:r>
            <a:endParaRPr lang="en-US" altLang="ja-JP" sz="1100">
              <a:latin typeface="HG丸ｺﾞｼｯｸM-PRO" panose="020F0600000000000000" pitchFamily="50" charset="-128"/>
              <a:ea typeface="HG丸ｺﾞｼｯｸM-PRO" panose="020F0600000000000000" pitchFamily="50" charset="-128"/>
            </a:endParaRPr>
          </a:p>
          <a:p>
            <a:pPr>
              <a:buFont typeface="Arial" panose="020B0604020202020204" pitchFamily="34" charset="0"/>
              <a:buNone/>
            </a:pPr>
            <a:endParaRPr lang="en-US" altLang="ja-JP" sz="1100">
              <a:latin typeface="HG丸ｺﾞｼｯｸM-PRO" panose="020F0600000000000000" pitchFamily="50" charset="-128"/>
              <a:ea typeface="HG丸ｺﾞｼｯｸM-PRO" panose="020F0600000000000000" pitchFamily="50" charset="-128"/>
            </a:endParaRPr>
          </a:p>
          <a:p>
            <a:pPr>
              <a:buFont typeface="Arial" panose="020B0604020202020204" pitchFamily="34" charset="0"/>
              <a:buNone/>
            </a:pPr>
            <a:r>
              <a:rPr lang="ja-JP" altLang="en-US" sz="1100">
                <a:latin typeface="HG丸ｺﾞｼｯｸM-PRO" panose="020F0600000000000000" pitchFamily="50" charset="-128"/>
                <a:ea typeface="HG丸ｺﾞｼｯｸM-PRO" panose="020F0600000000000000" pitchFamily="50" charset="-128"/>
              </a:rPr>
              <a:t>気持ちを切り替え、パフォーマンスを高めるために効果的なリラクゼーション方法を検討する。</a:t>
            </a:r>
            <a:endParaRPr lang="en-US" altLang="ja-JP" sz="1100">
              <a:latin typeface="HG丸ｺﾞｼｯｸM-PRO" panose="020F0600000000000000" pitchFamily="50" charset="-128"/>
              <a:ea typeface="HG丸ｺﾞｼｯｸM-PRO" panose="020F0600000000000000" pitchFamily="50" charset="-128"/>
            </a:endParaRPr>
          </a:p>
          <a:p>
            <a:pPr>
              <a:buFont typeface="Arial" panose="020B0604020202020204" pitchFamily="34" charset="0"/>
              <a:buNone/>
            </a:pPr>
            <a:endParaRPr lang="en-US" altLang="ja-JP" sz="1100">
              <a:latin typeface="HG丸ｺﾞｼｯｸM-PRO" panose="020F0600000000000000" pitchFamily="50" charset="-128"/>
              <a:ea typeface="HG丸ｺﾞｼｯｸM-PRO" panose="020F0600000000000000" pitchFamily="50" charset="-128"/>
            </a:endParaRPr>
          </a:p>
          <a:p>
            <a:pPr>
              <a:buFont typeface="Arial" panose="020B0604020202020204" pitchFamily="34" charset="0"/>
              <a:buNone/>
            </a:pPr>
            <a:r>
              <a:rPr lang="ja-JP" altLang="en-US" sz="1100">
                <a:latin typeface="HG丸ｺﾞｼｯｸM-PRO" panose="020F0600000000000000" pitchFamily="50" charset="-128"/>
                <a:ea typeface="HG丸ｺﾞｼｯｸM-PRO" panose="020F0600000000000000" pitchFamily="50" charset="-128"/>
              </a:rPr>
              <a:t>怒りについて知り、コントロールする方法について知識を得る。</a:t>
            </a:r>
            <a:endParaRPr lang="en-US" altLang="ja-JP" sz="1100">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611560" y="476672"/>
            <a:ext cx="6588125" cy="61912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r>
              <a:rPr lang="ja-JP" altLang="en-US" sz="3200" dirty="0" smtClean="0">
                <a:solidFill>
                  <a:schemeClr val="tx1"/>
                </a:solidFill>
                <a:latin typeface="メイリオ" panose="020B0604030504040204" pitchFamily="50" charset="-128"/>
                <a:ea typeface="メイリオ" panose="020B0604030504040204" pitchFamily="50" charset="-128"/>
              </a:rPr>
              <a:t>リワーク支援内容</a:t>
            </a:r>
            <a:endParaRPr lang="en-US" altLang="ja-JP" sz="32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1855</Words>
  <Application>Microsoft Office PowerPoint</Application>
  <PresentationFormat>画面に合わせる (4:3)</PresentationFormat>
  <Paragraphs>313</Paragraphs>
  <Slides>19</Slides>
  <Notes>12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19</vt:i4>
      </vt:variant>
    </vt:vector>
  </HeadingPairs>
  <TitlesOfParts>
    <vt:vector size="30" baseType="lpstr">
      <vt:lpstr>HG丸ｺﾞｼｯｸM-PRO</vt:lpstr>
      <vt:lpstr>ＭＳ Ｐゴシック</vt:lpstr>
      <vt:lpstr>ＭＳ Ｐ明朝</vt:lpstr>
      <vt:lpstr>メイリオ</vt:lpstr>
      <vt:lpstr>Arial</vt:lpstr>
      <vt:lpstr>Calibri</vt:lpstr>
      <vt:lpstr>Calibri Light</vt:lpstr>
      <vt:lpstr>Tahoma</vt:lpstr>
      <vt:lpstr>Wingdings</vt:lpstr>
      <vt:lpstr>Wingdings 3</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 ～復職を目指す上での心構えや留意点等～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2021-10-26T07:09:41Z</dcterms:created>
  <dcterms:modified xsi:type="dcterms:W3CDTF">2021-10-26T07:17:27Z</dcterms:modified>
</cp:coreProperties>
</file>