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A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4FCC18-1675-565B-9E69-B1C5FF05F3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8310F5-E131-5D07-9341-66084942E3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EED9D3-6D5F-752B-7E79-34EFA0469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7E68A2-583F-2F32-E88F-3D429D854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9732AC-1C90-E494-C0DB-053F8B242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01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CAAD39-204C-4C2C-C028-41F138A39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6623BA2-413B-51C8-C9B3-8DB2A988A3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B923E4-7FF7-4135-ED62-7A44B732A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862EE3-5AED-1C1E-76AB-9EA19CC64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705AED-6778-346C-9331-76224B655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5041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3CF3F72-F51F-FB69-D3AF-70FABD3701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40A2A1A-EED6-41A2-759F-E7B0EFA134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9C4A08-EE11-7B43-59F4-207795293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624764-3477-428C-3532-D673DD725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E61A5D-E65A-4119-8889-AE4D39CBB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793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A75830-A555-C35F-9637-FF4C9266B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EE5582-5D74-E096-F3CE-6EF730A4C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269823-612A-7A88-06D8-B2EEC5B19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BB6664-98C9-A264-E5CB-6DE49AE3B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344592-D119-5342-BFDA-0AD836B3B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206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C7C579-7273-CFB0-E594-2028B278A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6DAB09-253B-1512-7AA5-9647688103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6443B5-2B6D-48A0-722F-4989DDE3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EF6A60-0CD2-927E-C658-63E32D547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671F8E-6BE2-02B5-738E-ABF2674B4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256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3E6722-51B2-89F0-86D9-72CF41AD2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6245CA-494B-9586-F396-4A3AB3A8F2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9635ED0-0146-F9AD-77F7-A8E47C241C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AC4EB2D-CAC1-867D-CC6C-D2129E8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E65A3F-BE33-9692-7B01-1502B3F82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16E1DEB-5D43-4511-0876-C5AC97FE8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5694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75FDC5-8156-4B7A-767D-06F0AC882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B34E9B-F5F9-9CAC-68A4-9A90B9AC3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E43C381-2685-1C6B-DFAF-8563736F1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1C27CEC-D0E7-9737-6E11-78D3D6ED8E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B1C20DC-89EC-EC27-17CB-4042BB0B0F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B8D83A4-2C6F-F78D-EB8E-9443A0B6F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6C3E462-A40B-B115-358B-EF58CB809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5B85DAC-8B05-42D7-C580-DF150A45D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794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51AE7D-110D-9493-55F4-19BC0F21A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3087AA7-D8CB-A76C-2079-19DBB96A4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50DD443-7CF9-1CEC-4832-F93FB09B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3F90CE1-9196-FBB9-831B-978C049F0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742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E0D9CD6-369B-161B-7280-B5ABB413F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4557A28-E8AC-9B51-62E4-8AA8B6686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8DCABD8-2466-FF8C-1A75-88DACEC79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6894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5FE91F-1C3F-6FBD-6003-1B232D512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9D4C6C-1F4C-CED9-DA4D-A76FA9F20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D465502-F250-732C-AD30-81997DBF37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E92FCE0-680E-E2F4-0838-CDAE1D027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30F9AC-4BAF-9BA0-5E39-BB5035A3E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7348522-328C-2395-586D-534F2ACB2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4763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86BC56-ACFA-E104-4EF1-2457DEEE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B7B28C-A977-0319-24D7-0DA8A5E5E5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4EE176-792F-8452-5EF2-B6B2633CB6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081EC0C-F6D6-F0F8-C9D8-0031ABD4A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5CA3CDA-C86B-FCA2-4D58-01433A563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6D2A92-ED33-E0AA-F1DF-8036D22A4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2927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BEFD63E-A537-EB6A-10E1-4CACD1E39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09EB99-3DF8-52F8-1CF3-25BC3D2EE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D67B14-B117-A654-78CA-49EA0E185A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3ED3B6-7E95-628B-DA70-74230FB8EC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F9C61C-A950-68B0-310C-6B35287E90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 descr="テキスト&#10;&#10;自動的に生成された説明">
            <a:extLst>
              <a:ext uri="{FF2B5EF4-FFF2-40B4-BE49-F238E27FC236}">
                <a16:creationId xmlns:a16="http://schemas.microsoft.com/office/drawing/2014/main" id="{C8D83980-B91D-36F1-BDB8-DC7E07D9F81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000" y="360000"/>
            <a:ext cx="1715209" cy="1041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83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1CC299-21B8-AF89-97B7-0FD0A99A9E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神田祭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A5F208A-A016-4413-ED47-F736D4A7B2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JEED</a:t>
            </a:r>
            <a:r>
              <a:rPr kumimoji="1" lang="ja-JP" altLang="en-US" dirty="0"/>
              <a:t> </a:t>
            </a:r>
            <a:r>
              <a:rPr kumimoji="1" lang="en-US" altLang="ja-JP" dirty="0"/>
              <a:t>Town</a:t>
            </a:r>
          </a:p>
          <a:p>
            <a:r>
              <a:rPr lang="ja-JP" altLang="en-US" dirty="0"/>
              <a:t>田中花子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0288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69AA37-D6C0-45B8-CE81-43E657974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神田祭とはこんなお祭り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2B3CA7-8475-35D8-84B0-BADE674DF1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神田明神の例大祭</a:t>
            </a:r>
            <a:endParaRPr kumimoji="1" lang="en-US" altLang="ja-JP" dirty="0"/>
          </a:p>
          <a:p>
            <a:r>
              <a:rPr kumimoji="1" lang="ja-JP" altLang="en-US" dirty="0"/>
              <a:t>江戸三大祭、日本三大祭にも数えられる</a:t>
            </a:r>
            <a:endParaRPr kumimoji="1" lang="en-US" altLang="ja-JP" dirty="0"/>
          </a:p>
          <a:p>
            <a:r>
              <a:rPr kumimoji="1" lang="ja-JP" altLang="en-US" dirty="0"/>
              <a:t>徳川将軍公認の“天下祭り”</a:t>
            </a:r>
          </a:p>
          <a:p>
            <a:r>
              <a:rPr kumimoji="1" lang="ja-JP" altLang="en-US" dirty="0"/>
              <a:t>神田明神創建から約</a:t>
            </a:r>
            <a:r>
              <a:rPr kumimoji="1" lang="en-US" altLang="ja-JP" dirty="0"/>
              <a:t>1300</a:t>
            </a:r>
            <a:r>
              <a:rPr kumimoji="1" lang="ja-JP" altLang="en-US" dirty="0"/>
              <a:t>年近く続く祭り</a:t>
            </a:r>
          </a:p>
          <a:p>
            <a:r>
              <a:rPr kumimoji="1" lang="ja-JP" altLang="en-US" dirty="0"/>
              <a:t>昔は、舟祭の形式だったと言われている</a:t>
            </a:r>
            <a:endParaRPr kumimoji="1" lang="en-US" altLang="ja-JP" dirty="0"/>
          </a:p>
          <a:p>
            <a:r>
              <a:rPr kumimoji="1" lang="ja-JP" altLang="en-US" dirty="0"/>
              <a:t>いろいろな歴史を経て現在の形となった</a:t>
            </a:r>
            <a:endParaRPr kumimoji="1" lang="en-US" altLang="ja-JP" dirty="0"/>
          </a:p>
          <a:p>
            <a:r>
              <a:rPr kumimoji="1" lang="ja-JP" altLang="en-US" dirty="0"/>
              <a:t>西暦の奇数年に開催される（偶数年は山王祭）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4714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B358C0-AD68-6884-135F-D6AF5A79F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2023</a:t>
            </a:r>
            <a:r>
              <a:rPr kumimoji="1" lang="ja-JP" altLang="en-US" dirty="0"/>
              <a:t>年の各日のスケジュール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F07C6F-CA24-617A-9EFF-02D306B57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5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11</a:t>
            </a:r>
            <a:r>
              <a:rPr kumimoji="1" lang="ja-JP" altLang="en-US" dirty="0"/>
              <a:t>日（木曜日）午後</a:t>
            </a:r>
            <a:r>
              <a:rPr kumimoji="1" lang="en-US" altLang="ja-JP" dirty="0"/>
              <a:t>7</a:t>
            </a:r>
            <a:r>
              <a:rPr kumimoji="1" lang="ja-JP" altLang="en-US" dirty="0"/>
              <a:t>時～ 鳳輦神輿遷座祭（ほうれんみこしせんざさい）</a:t>
            </a:r>
          </a:p>
          <a:p>
            <a:r>
              <a:rPr kumimoji="1" lang="en-US" altLang="ja-JP" dirty="0"/>
              <a:t>5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12</a:t>
            </a:r>
            <a:r>
              <a:rPr kumimoji="1" lang="ja-JP" altLang="en-US" dirty="0"/>
              <a:t>日（金曜日）夕方 氏子町会神輿神霊入れ</a:t>
            </a:r>
          </a:p>
          <a:p>
            <a:r>
              <a:rPr kumimoji="1" lang="en-US" altLang="ja-JP" dirty="0"/>
              <a:t>5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13</a:t>
            </a:r>
            <a:r>
              <a:rPr kumimoji="1" lang="ja-JP" altLang="en-US" dirty="0"/>
              <a:t>日（土曜日）終日 神幸祭、午後</a:t>
            </a:r>
            <a:r>
              <a:rPr kumimoji="1" lang="en-US" altLang="ja-JP" dirty="0"/>
              <a:t>2</a:t>
            </a:r>
            <a:r>
              <a:rPr kumimoji="1" lang="ja-JP" altLang="en-US" dirty="0"/>
              <a:t>時</a:t>
            </a:r>
            <a:r>
              <a:rPr kumimoji="1" lang="en-US" altLang="ja-JP" dirty="0"/>
              <a:t>45</a:t>
            </a:r>
            <a:r>
              <a:rPr kumimoji="1" lang="ja-JP" altLang="en-US" dirty="0"/>
              <a:t>分 附け祭</a:t>
            </a:r>
          </a:p>
          <a:p>
            <a:r>
              <a:rPr kumimoji="1" lang="en-US" altLang="ja-JP" dirty="0"/>
              <a:t>5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14</a:t>
            </a:r>
            <a:r>
              <a:rPr kumimoji="1" lang="ja-JP" altLang="en-US" dirty="0"/>
              <a:t>日（日曜日）終日 神輿宮入</a:t>
            </a:r>
          </a:p>
          <a:p>
            <a:r>
              <a:rPr kumimoji="1" lang="en-US" altLang="ja-JP" dirty="0"/>
              <a:t>5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16</a:t>
            </a:r>
            <a:r>
              <a:rPr kumimoji="1" lang="ja-JP" altLang="en-US" dirty="0"/>
              <a:t>日（火曜日）午前</a:t>
            </a:r>
            <a:r>
              <a:rPr kumimoji="1" lang="en-US" altLang="ja-JP" dirty="0"/>
              <a:t>11</a:t>
            </a:r>
            <a:r>
              <a:rPr kumimoji="1" lang="ja-JP" altLang="en-US" dirty="0"/>
              <a:t>時～ 献茶式表千家家元奉仕、午後</a:t>
            </a:r>
            <a:r>
              <a:rPr kumimoji="1" lang="en-US" altLang="ja-JP" dirty="0"/>
              <a:t>6</a:t>
            </a:r>
            <a:r>
              <a:rPr kumimoji="1" lang="ja-JP" altLang="en-US" dirty="0"/>
              <a:t>時～ 明神能・幽玄の花（金剛流薪能）</a:t>
            </a:r>
          </a:p>
          <a:p>
            <a:r>
              <a:rPr kumimoji="1" lang="en-US" altLang="ja-JP" dirty="0"/>
              <a:t>5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17</a:t>
            </a:r>
            <a:r>
              <a:rPr kumimoji="1" lang="ja-JP" altLang="en-US" dirty="0"/>
              <a:t>日（水曜日）午後</a:t>
            </a:r>
            <a:r>
              <a:rPr kumimoji="1" lang="en-US" altLang="ja-JP" dirty="0"/>
              <a:t>2</a:t>
            </a:r>
            <a:r>
              <a:rPr kumimoji="1" lang="ja-JP" altLang="en-US" dirty="0"/>
              <a:t>時～ 例大祭</a:t>
            </a:r>
          </a:p>
        </p:txBody>
      </p:sp>
    </p:spTree>
    <p:extLst>
      <p:ext uri="{BB962C8B-B14F-4D97-AF65-F5344CB8AC3E}">
        <p14:creationId xmlns:p14="http://schemas.microsoft.com/office/powerpoint/2010/main" val="2914193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CA2C96-9BE4-6FBD-6D39-A008906C4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神田明神アクセス</a:t>
            </a:r>
            <a:r>
              <a:rPr lang="en-US" altLang="ja-JP" sz="2200" dirty="0"/>
              <a:t>(</a:t>
            </a:r>
            <a:r>
              <a:rPr lang="ja-JP" altLang="en-US" sz="2200" dirty="0"/>
              <a:t>東京都千代田区外神田</a:t>
            </a:r>
            <a:r>
              <a:rPr lang="en-US" altLang="ja-JP" sz="2200" dirty="0"/>
              <a:t>2</a:t>
            </a:r>
            <a:r>
              <a:rPr lang="ja-JP" altLang="en-US" sz="2200" dirty="0"/>
              <a:t>丁目</a:t>
            </a:r>
            <a:r>
              <a:rPr lang="en-US" altLang="ja-JP" sz="2200" dirty="0"/>
              <a:t>16-2)</a:t>
            </a:r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66872D2-0CC0-1599-DE83-FB452F70BFD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/>
              <a:t>JR</a:t>
            </a:r>
          </a:p>
          <a:p>
            <a:pPr lvl="1"/>
            <a:r>
              <a:rPr lang="ja-JP" altLang="en-US" dirty="0"/>
              <a:t>中央線、総武線　御茶ノ水駅より徒歩</a:t>
            </a:r>
            <a:r>
              <a:rPr lang="en-US" altLang="ja-JP" dirty="0"/>
              <a:t>5</a:t>
            </a:r>
            <a:r>
              <a:rPr lang="ja-JP" altLang="en-US" dirty="0"/>
              <a:t>分</a:t>
            </a:r>
          </a:p>
          <a:p>
            <a:pPr lvl="1"/>
            <a:r>
              <a:rPr lang="ja-JP" altLang="en-US" dirty="0"/>
              <a:t>京浜東北線、山手線　秋葉原駅より徒歩</a:t>
            </a:r>
            <a:r>
              <a:rPr lang="en-US" altLang="ja-JP" dirty="0"/>
              <a:t>7</a:t>
            </a:r>
            <a:r>
              <a:rPr lang="ja-JP" altLang="en-US" dirty="0"/>
              <a:t>分</a:t>
            </a:r>
          </a:p>
          <a:p>
            <a:r>
              <a:rPr lang="ja-JP" altLang="en-US" dirty="0"/>
              <a:t>地下鉄</a:t>
            </a:r>
          </a:p>
          <a:p>
            <a:pPr lvl="1"/>
            <a:r>
              <a:rPr lang="ja-JP" altLang="en-US" dirty="0"/>
              <a:t>東京メトロ丸ノ内線　御茶ノ水駅より徒歩</a:t>
            </a:r>
            <a:r>
              <a:rPr lang="en-US" altLang="ja-JP" dirty="0"/>
              <a:t>5</a:t>
            </a:r>
            <a:r>
              <a:rPr lang="ja-JP" altLang="en-US" dirty="0"/>
              <a:t>分</a:t>
            </a:r>
          </a:p>
          <a:p>
            <a:pPr lvl="1"/>
            <a:r>
              <a:rPr lang="ja-JP" altLang="en-US" dirty="0"/>
              <a:t>東京メトロ千代田線　新御茶ノ水駅より徒歩</a:t>
            </a:r>
            <a:r>
              <a:rPr lang="en-US" altLang="ja-JP" dirty="0"/>
              <a:t>5</a:t>
            </a:r>
            <a:r>
              <a:rPr lang="ja-JP" altLang="en-US" dirty="0"/>
              <a:t>分</a:t>
            </a:r>
          </a:p>
          <a:p>
            <a:pPr lvl="1"/>
            <a:r>
              <a:rPr lang="ja-JP" altLang="en-US" dirty="0"/>
              <a:t>東京メトロ銀座線　末広町駅 より徒歩</a:t>
            </a:r>
            <a:r>
              <a:rPr lang="en-US" altLang="ja-JP" dirty="0"/>
              <a:t>5</a:t>
            </a:r>
            <a:r>
              <a:rPr lang="ja-JP" altLang="en-US" dirty="0"/>
              <a:t>分</a:t>
            </a:r>
          </a:p>
          <a:p>
            <a:pPr lvl="1"/>
            <a:r>
              <a:rPr lang="ja-JP" altLang="en-US" dirty="0"/>
              <a:t>東京メトロ日比谷線　秋葉原駅 より徒歩</a:t>
            </a:r>
            <a:r>
              <a:rPr lang="en-US" altLang="ja-JP" dirty="0"/>
              <a:t>7</a:t>
            </a:r>
            <a:r>
              <a:rPr lang="ja-JP" altLang="en-US" dirty="0"/>
              <a:t>分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2E0B4F45-C6BB-5B3B-9090-598CF56C46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ja-JP" altLang="en-US" dirty="0"/>
              <a:t>ここに素材が入る</a:t>
            </a:r>
          </a:p>
        </p:txBody>
      </p:sp>
    </p:spTree>
    <p:extLst>
      <p:ext uri="{BB962C8B-B14F-4D97-AF65-F5344CB8AC3E}">
        <p14:creationId xmlns:p14="http://schemas.microsoft.com/office/powerpoint/2010/main" val="2915335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F660C2-EA9B-3E68-4916-8CFCBD468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見どころ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511DE7C-2629-60CB-E1A6-61DB699E481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神幸祭</a:t>
            </a:r>
            <a:r>
              <a:rPr lang="en-US" altLang="ja-JP" dirty="0"/>
              <a:t>:5</a:t>
            </a:r>
            <a:r>
              <a:rPr lang="ja-JP" altLang="en-US" dirty="0"/>
              <a:t>月</a:t>
            </a:r>
            <a:r>
              <a:rPr lang="en-US" altLang="ja-JP" dirty="0"/>
              <a:t>13</a:t>
            </a:r>
            <a:r>
              <a:rPr lang="ja-JP" altLang="en-US" dirty="0"/>
              <a:t>日</a:t>
            </a:r>
            <a:r>
              <a:rPr lang="en-US" altLang="ja-JP" dirty="0"/>
              <a:t>(</a:t>
            </a:r>
            <a:r>
              <a:rPr lang="ja-JP" altLang="en-US" dirty="0"/>
              <a:t>土</a:t>
            </a:r>
            <a:r>
              <a:rPr lang="en-US" altLang="ja-JP" dirty="0"/>
              <a:t>)</a:t>
            </a:r>
          </a:p>
          <a:p>
            <a:pPr lvl="1"/>
            <a:r>
              <a:rPr lang="ja-JP" altLang="en-US" dirty="0"/>
              <a:t>神輿が江戸・東京の下町を巡行します。大手町駅前の平将門の首を祀る「将門の首塚」では、江戸時代から続く「奉幣の儀」が執り行われます。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8C507AB3-0D75-8267-0E09-0A6B85063CC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神輿宮入：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14</a:t>
            </a:r>
            <a:r>
              <a:rPr lang="ja-JP" altLang="en-US" dirty="0"/>
              <a:t>日</a:t>
            </a:r>
            <a:r>
              <a:rPr lang="en-US" altLang="ja-JP" dirty="0"/>
              <a:t>(</a:t>
            </a:r>
            <a:r>
              <a:rPr lang="ja-JP" altLang="en-US" dirty="0"/>
              <a:t>日</a:t>
            </a:r>
            <a:r>
              <a:rPr lang="en-US" altLang="ja-JP" dirty="0"/>
              <a:t>)</a:t>
            </a:r>
          </a:p>
          <a:p>
            <a:pPr lvl="1"/>
            <a:r>
              <a:rPr lang="ja-JP" altLang="en-US" dirty="0"/>
              <a:t>大小</a:t>
            </a:r>
            <a:r>
              <a:rPr lang="en-US" altLang="ja-JP" dirty="0"/>
              <a:t>200</a:t>
            </a:r>
            <a:r>
              <a:rPr lang="ja-JP" altLang="en-US" dirty="0"/>
              <a:t>を超える各町会の神輿が次々と境内に到着します。壮麗な景色が広がり、氏子たちの熱気に圧倒されます。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2170147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372</Words>
  <Application>Microsoft Office PowerPoint</Application>
  <PresentationFormat>ワイド画面</PresentationFormat>
  <Paragraphs>33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游ゴシック</vt:lpstr>
      <vt:lpstr>游ゴシック Light</vt:lpstr>
      <vt:lpstr>Arial</vt:lpstr>
      <vt:lpstr>Office テーマ</vt:lpstr>
      <vt:lpstr>神田祭</vt:lpstr>
      <vt:lpstr>神田祭とはこんなお祭り</vt:lpstr>
      <vt:lpstr>2023年の各日のスケジュール</vt:lpstr>
      <vt:lpstr>神田明神アクセス(東京都千代田区外神田2丁目16-2)</vt:lpstr>
      <vt:lpstr>見どころ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2025-01-21T00:34:22Z</dcterms:created>
  <dcterms:modified xsi:type="dcterms:W3CDTF">2025-01-21T00:34:26Z</dcterms:modified>
</cp:coreProperties>
</file>