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39640;&#35199;%20&#36879;&#27743;\Desktop\0&#26032;&#12375;&#12356;&#12501;&#12457;&#12523;&#12480;&#12540;1\&#12450;&#12499;&#12522;&#12531;&#12500;&#12483;&#12463;\&#12450;&#12499;&#12522;&#12531;&#12500;&#12483;&#12463;2021\&#21839;&#38988;&#20316;&#25104;&#21442;&#32771;\&#24310;&#12409;&#23487;&#27850;&#32773;&#25968;&#65288;&#32207;&#25968;&#65289;%20%20(version%20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全国延べ宿泊者数（単位：千人）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Sheet2!$A$17</c:f>
              <c:strCache>
                <c:ptCount val="1"/>
                <c:pt idx="0">
                  <c:v>2015年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Sheet2!$B$16:$M$16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Sheet2!$B$17:$M$17</c:f>
              <c:numCache>
                <c:formatCode>#,##0_ </c:formatCode>
                <c:ptCount val="12"/>
                <c:pt idx="0">
                  <c:v>35403</c:v>
                </c:pt>
                <c:pt idx="1">
                  <c:v>36008</c:v>
                </c:pt>
                <c:pt idx="2">
                  <c:v>42781</c:v>
                </c:pt>
                <c:pt idx="3">
                  <c:v>37849</c:v>
                </c:pt>
                <c:pt idx="4">
                  <c:v>42943</c:v>
                </c:pt>
                <c:pt idx="5">
                  <c:v>37454</c:v>
                </c:pt>
                <c:pt idx="6">
                  <c:v>44807</c:v>
                </c:pt>
                <c:pt idx="7">
                  <c:v>56427</c:v>
                </c:pt>
                <c:pt idx="8">
                  <c:v>44026</c:v>
                </c:pt>
                <c:pt idx="9">
                  <c:v>44899</c:v>
                </c:pt>
                <c:pt idx="10">
                  <c:v>41485</c:v>
                </c:pt>
                <c:pt idx="11">
                  <c:v>39997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FC-45D1-866E-11B3C5444B33}"/>
            </c:ext>
          </c:extLst>
        </c:ser>
        <c:ser>
          <c:idx val="1"/>
          <c:order val="1"/>
          <c:tx>
            <c:strRef>
              <c:f>Sheet2!$A$18</c:f>
              <c:strCache>
                <c:ptCount val="1"/>
                <c:pt idx="0">
                  <c:v>2016年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Sheet2!$B$16:$M$16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Sheet2!$B$18:$M$18</c:f>
              <c:numCache>
                <c:formatCode>#,##0_ </c:formatCode>
                <c:ptCount val="12"/>
                <c:pt idx="0">
                  <c:v>35821</c:v>
                </c:pt>
                <c:pt idx="1">
                  <c:v>36775</c:v>
                </c:pt>
                <c:pt idx="2">
                  <c:v>42178</c:v>
                </c:pt>
                <c:pt idx="3">
                  <c:v>38330</c:v>
                </c:pt>
                <c:pt idx="4">
                  <c:v>40057</c:v>
                </c:pt>
                <c:pt idx="5">
                  <c:v>36896</c:v>
                </c:pt>
                <c:pt idx="6">
                  <c:v>44332</c:v>
                </c:pt>
                <c:pt idx="7">
                  <c:v>54851</c:v>
                </c:pt>
                <c:pt idx="8">
                  <c:v>40891</c:v>
                </c:pt>
                <c:pt idx="9">
                  <c:v>43107</c:v>
                </c:pt>
                <c:pt idx="10">
                  <c:v>39792</c:v>
                </c:pt>
                <c:pt idx="11">
                  <c:v>39454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FC-45D1-866E-11B3C5444B33}"/>
            </c:ext>
          </c:extLst>
        </c:ser>
        <c:ser>
          <c:idx val="2"/>
          <c:order val="2"/>
          <c:tx>
            <c:strRef>
              <c:f>Sheet2!$A$19</c:f>
              <c:strCache>
                <c:ptCount val="1"/>
                <c:pt idx="0">
                  <c:v>2017年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Sheet2!$B$16:$M$16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Sheet2!$B$19:$M$19</c:f>
              <c:numCache>
                <c:formatCode>#,##0_ </c:formatCode>
                <c:ptCount val="12"/>
                <c:pt idx="0">
                  <c:v>36793</c:v>
                </c:pt>
                <c:pt idx="1">
                  <c:v>36662</c:v>
                </c:pt>
                <c:pt idx="2">
                  <c:v>43863</c:v>
                </c:pt>
                <c:pt idx="3">
                  <c:v>39955</c:v>
                </c:pt>
                <c:pt idx="4">
                  <c:v>43003</c:v>
                </c:pt>
                <c:pt idx="5">
                  <c:v>38330</c:v>
                </c:pt>
                <c:pt idx="6">
                  <c:v>45887</c:v>
                </c:pt>
                <c:pt idx="7">
                  <c:v>56798</c:v>
                </c:pt>
                <c:pt idx="8">
                  <c:v>42162</c:v>
                </c:pt>
                <c:pt idx="9">
                  <c:v>43824</c:v>
                </c:pt>
                <c:pt idx="10">
                  <c:v>42110</c:v>
                </c:pt>
                <c:pt idx="11">
                  <c:v>40211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BFC-45D1-866E-11B3C5444B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18256"/>
        <c:axId val="6634064"/>
      </c:lineChart>
      <c:catAx>
        <c:axId val="661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34064"/>
        <c:crosses val="autoZero"/>
        <c:auto val="1"/>
        <c:lblAlgn val="ctr"/>
        <c:lblOffset val="100"/>
        <c:noMultiLvlLbl val="0"/>
      </c:catAx>
      <c:valAx>
        <c:axId val="6634064"/>
        <c:scaling>
          <c:orientation val="minMax"/>
          <c:max val="57000"/>
          <c:min val="3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18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146F-95A3-41BD-8037-B7ADE8ADD223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F06D-3B4D-4346-9BAC-5DCB59709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630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146F-95A3-41BD-8037-B7ADE8ADD223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F06D-3B4D-4346-9BAC-5DCB59709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93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146F-95A3-41BD-8037-B7ADE8ADD223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F06D-3B4D-4346-9BAC-5DCB59709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60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146F-95A3-41BD-8037-B7ADE8ADD223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F06D-3B4D-4346-9BAC-5DCB59709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664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146F-95A3-41BD-8037-B7ADE8ADD223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F06D-3B4D-4346-9BAC-5DCB59709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36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146F-95A3-41BD-8037-B7ADE8ADD223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F06D-3B4D-4346-9BAC-5DCB59709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1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146F-95A3-41BD-8037-B7ADE8ADD223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F06D-3B4D-4346-9BAC-5DCB59709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29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146F-95A3-41BD-8037-B7ADE8ADD223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F06D-3B4D-4346-9BAC-5DCB59709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07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146F-95A3-41BD-8037-B7ADE8ADD223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F06D-3B4D-4346-9BAC-5DCB59709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39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146F-95A3-41BD-8037-B7ADE8ADD223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F06D-3B4D-4346-9BAC-5DCB59709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370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146F-95A3-41BD-8037-B7ADE8ADD223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0F06D-3B4D-4346-9BAC-5DCB59709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82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5146F-95A3-41BD-8037-B7ADE8ADD223}" type="datetimeFigureOut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0F06D-3B4D-4346-9BAC-5DCB59709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83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観光業動態調査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ja-JP" altLang="en-US" sz="3600" dirty="0"/>
              <a:t>（</a:t>
            </a:r>
            <a:r>
              <a:rPr lang="en-US" altLang="ja-JP" sz="3600" dirty="0"/>
              <a:t>2015</a:t>
            </a:r>
            <a:r>
              <a:rPr lang="ja-JP" altLang="en-US" sz="3600" dirty="0"/>
              <a:t>年～</a:t>
            </a:r>
            <a:r>
              <a:rPr lang="en-US" altLang="ja-JP" sz="3600" dirty="0"/>
              <a:t>2017</a:t>
            </a:r>
            <a:r>
              <a:rPr lang="ja-JP" altLang="en-US" sz="3600" dirty="0"/>
              <a:t>年）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株式会社</a:t>
            </a:r>
            <a:r>
              <a:rPr kumimoji="1" lang="en-US" altLang="ja-JP" dirty="0"/>
              <a:t>A</a:t>
            </a:r>
            <a:r>
              <a:rPr kumimoji="1" lang="ja-JP" altLang="en-US" dirty="0"/>
              <a:t>マーケティング</a:t>
            </a:r>
            <a:endParaRPr kumimoji="1" lang="en-US" altLang="ja-JP" dirty="0"/>
          </a:p>
          <a:p>
            <a:r>
              <a:rPr lang="ja-JP" altLang="en-US" dirty="0"/>
              <a:t>田中　一郎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320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全国延べ宿泊者数</a:t>
            </a:r>
            <a:r>
              <a:rPr kumimoji="1" lang="ja-JP" altLang="en-US" dirty="0"/>
              <a:t>グラフ</a:t>
            </a: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C2F7ABBB-E070-4BAE-ACB1-1E41911A559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4978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</Words>
  <Application>Microsoft Office PowerPoint</Application>
  <PresentationFormat>ワイド画面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観光業動態調査 （2015年～2017年）</vt:lpstr>
      <vt:lpstr>全国延べ宿泊者数グラフ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&lt;122&gt;　パソコン操作B</dc:title>
  <dc:creator>独立行政法人高齢・障害・求職者雇用支援機構</dc:creator>
  <cp:lastModifiedBy>山田 真志子</cp:lastModifiedBy>
  <cp:revision>6</cp:revision>
  <dcterms:created xsi:type="dcterms:W3CDTF">2021-05-29T08:43:01Z</dcterms:created>
  <dcterms:modified xsi:type="dcterms:W3CDTF">2022-02-22T01:27:05Z</dcterms:modified>
</cp:coreProperties>
</file>