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9640;&#35199;%20&#36879;&#27743;\Desktop\0&#20316;&#26989;&#29992;\1&#12450;&#12499;&#12522;&#12531;&#12500;&#12483;&#12463;\&#12450;&#12499;&#12522;&#12531;&#12500;&#12483;&#12463;2022\&#26412;&#35506;&#38988;&#26908;&#35342;&#12398;&#12487;&#12540;&#12479;\&#26412;&#35506;&#38988;&#26696;(&#39640;&#35199;)\&#26412;&#35506;&#38988;2022&#39640;&#35199;&#26908;&#3534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39640;&#35199;%20&#36879;&#27743;\Desktop\0&#20316;&#26989;&#29992;\1&#12450;&#12499;&#12522;&#12531;&#12500;&#12483;&#12463;\&#12450;&#12499;&#12522;&#12531;&#12500;&#12483;&#12463;2022\&#26412;&#35506;&#38988;&#26908;&#35342;&#12398;&#12487;&#12540;&#12479;\&#26412;&#35506;&#38988;&#26696;(&#39640;&#35199;)\&#26412;&#35506;&#38988;2022&#39640;&#35199;&#26908;&#3534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/>
              <a:t>2011</a:t>
            </a:r>
            <a:r>
              <a:rPr lang="ja-JP" altLang="en-US"/>
              <a:t>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B7-4EB4-A75B-D53BFC2BBF9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4B7-4EB4-A75B-D53BFC2BBF9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4B7-4EB4-A75B-D53BFC2BBF9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4B7-4EB4-A75B-D53BFC2BBF9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4B7-4EB4-A75B-D53BFC2BBF9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4B7-4EB4-A75B-D53BFC2BBF9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4B7-4EB4-A75B-D53BFC2BBF9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統計データ解答例!$A$6:$A$12</c:f>
              <c:strCache>
                <c:ptCount val="7"/>
                <c:pt idx="0">
                  <c:v>情報収集(調べる、ニュース、SNS)</c:v>
                </c:pt>
                <c:pt idx="1">
                  <c:v>ゲーム</c:v>
                </c:pt>
                <c:pt idx="2">
                  <c:v>連絡(メール・Line等)</c:v>
                </c:pt>
                <c:pt idx="3">
                  <c:v>音楽・動画</c:v>
                </c:pt>
                <c:pt idx="4">
                  <c:v>電子書籍</c:v>
                </c:pt>
                <c:pt idx="5">
                  <c:v>買い物(事前調査含む)</c:v>
                </c:pt>
                <c:pt idx="6">
                  <c:v>その他</c:v>
                </c:pt>
              </c:strCache>
            </c:strRef>
          </c:cat>
          <c:val>
            <c:numRef>
              <c:f>統計データ解答例!$C$6:$C$12</c:f>
              <c:numCache>
                <c:formatCode>0%</c:formatCode>
                <c:ptCount val="7"/>
                <c:pt idx="0">
                  <c:v>0.254</c:v>
                </c:pt>
                <c:pt idx="1">
                  <c:v>0.193</c:v>
                </c:pt>
                <c:pt idx="2">
                  <c:v>0.17399999999999999</c:v>
                </c:pt>
                <c:pt idx="3">
                  <c:v>0.28899999999999998</c:v>
                </c:pt>
                <c:pt idx="4">
                  <c:v>8.0000000000000002E-3</c:v>
                </c:pt>
                <c:pt idx="5">
                  <c:v>1.4999999999999999E-2</c:v>
                </c:pt>
                <c:pt idx="6">
                  <c:v>6.7000000000000004E-2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54B7-4EB4-A75B-D53BFC2BBF9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/>
              <a:t>2021</a:t>
            </a:r>
            <a:r>
              <a:rPr lang="ja-JP" altLang="en-US"/>
              <a:t>年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53-49F9-937C-5734D6CDF41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53-49F9-937C-5734D6CDF41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53-49F9-937C-5734D6CDF41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53-49F9-937C-5734D6CDF41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C53-49F9-937C-5734D6CDF41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C53-49F9-937C-5734D6CDF41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C53-49F9-937C-5734D6CDF4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統計データ解答例!$A$6:$A$12</c:f>
              <c:strCache>
                <c:ptCount val="7"/>
                <c:pt idx="0">
                  <c:v>情報収集(調べる、ニュース、SNS)</c:v>
                </c:pt>
                <c:pt idx="1">
                  <c:v>ゲーム</c:v>
                </c:pt>
                <c:pt idx="2">
                  <c:v>連絡(メール・Line等)</c:v>
                </c:pt>
                <c:pt idx="3">
                  <c:v>音楽・動画</c:v>
                </c:pt>
                <c:pt idx="4">
                  <c:v>電子書籍</c:v>
                </c:pt>
                <c:pt idx="5">
                  <c:v>買い物(事前調査含む)</c:v>
                </c:pt>
                <c:pt idx="6">
                  <c:v>その他</c:v>
                </c:pt>
              </c:strCache>
            </c:strRef>
          </c:cat>
          <c:val>
            <c:numRef>
              <c:f>統計データ解答例!$E$6:$E$12</c:f>
              <c:numCache>
                <c:formatCode>0%</c:formatCode>
                <c:ptCount val="7"/>
                <c:pt idx="0">
                  <c:v>0.438</c:v>
                </c:pt>
                <c:pt idx="1">
                  <c:v>0.251</c:v>
                </c:pt>
                <c:pt idx="2">
                  <c:v>7.0000000000000007E-2</c:v>
                </c:pt>
                <c:pt idx="3">
                  <c:v>0.13300000000000001</c:v>
                </c:pt>
                <c:pt idx="4">
                  <c:v>3.7999999999999999E-2</c:v>
                </c:pt>
                <c:pt idx="5">
                  <c:v>3.5000000000000003E-2</c:v>
                </c:pt>
                <c:pt idx="6">
                  <c:v>3.5000000000000003E-2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C53-49F9-937C-5734D6CDF41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9A2F61-1C44-487D-8958-3547890A3F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84464D-5EF5-4EDF-99E7-6B72BAC115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A0E4AAB-AAF0-4894-801D-A6E5958AC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D96AFB-B19B-4A71-B781-C0CDB4230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0753DA-634E-4BD4-931D-BD8D4C696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759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BEDE50-2E8D-4552-B2FF-4C2FB6CB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1C08822-68B0-42FB-BE01-B6F5A539F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37B8CF-A742-4F88-AEE5-B9148F2D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2C3EBA-D291-458E-9609-00A62F04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CA4921-527D-4071-948C-1D774AED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38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45FD58-7BCE-4B55-95C1-1D6623C31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F61A87-08D7-47DA-B562-CC5253C67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4466EB-98F5-42B4-876B-372725091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667EC9-4A96-47B6-BCEF-130469BBB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106E0B-505A-4E2E-BA62-F62A9891D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381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9386AE-878B-46F5-BE1E-0B62CFF3E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910F3E-1797-4767-84D8-E4D74115A9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4D57DC-765F-499D-A3DF-EFB8AD71E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C73174-25BF-4CE0-A8C2-1CAE04A8C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0E3212-51DD-4149-AB7F-C15FD6F0C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21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9D20CA-BE7F-4844-BAF5-F14420F6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B80F62-ED66-41B2-BAEB-39C3EFB4B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3D8E55-7793-4538-B389-395BB52A6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C183A4-D936-40B4-A42F-B392DB201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66C765-B5FF-4FB2-9D64-77780E945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12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9750E-900E-4035-8312-E49B565F0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90925E-BBDB-4E24-9C50-8D9502F0F0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311B97B-53A9-4662-AE07-3C2EA4EDC3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D74E27-EC8B-476B-AED9-0A517D09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9CCFC5-418A-4B77-8D76-133D821C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F3098AF-11F6-42FA-8A62-85490880E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7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4E06D-0891-41E3-9BC6-1D7799203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C80B68-75DA-4178-BA6B-51BA1790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3E2B10A-D4ED-47A2-B6C0-209AF1572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8B4CF7-F80B-40FC-8F0C-0FC7E215E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351C6CF-3E8E-4DA1-939C-5B9BC8B1F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9385C33-38FA-4C7B-9884-E3DA72BF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732A2B4-CFD5-46AC-A3BD-F78F62E1E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07BAB1-1251-4D73-9AC4-B00866B6D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14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F49A72-BAFB-4B75-8A19-9639F144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90A64B1-1760-4BE1-8892-BE87D8C38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D371330-FB5E-4D8D-99EE-C86A03836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D46BCFD-0896-46B0-A7A9-4BFC42120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59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FD387A3-1BFC-48C7-BFF1-6A01B58F6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259B8CA-4A08-4DEC-9B49-EC97D66B0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2F2900-D293-4ED6-AE44-132E24A1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854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55553C-4D3A-4468-AADA-112CDB3DF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1221A7-E4C0-454B-9A3B-8F9554CB6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910F66-5242-4463-A848-ACAE4D9276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5F787E-3D54-4EE1-B47B-166C803B3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861B442-81B8-47B3-AB75-83168EFA3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574D45-5123-4F54-8640-100077594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693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E75521-111C-46FF-83C2-85543C417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786FF9-F841-4140-BC93-1B4163A5AE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E66AC4D-948A-45E8-94FE-7D9FCA908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3DAACF-D2FE-4ADE-A289-C198BB52B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4B6423-2732-4B28-98B7-D74E4FB71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96035F-41C3-4ADA-AFB2-7AB7D90C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8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EB4A213-3B36-498B-B51B-AD142970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1C8116-3FFB-42C3-9F8E-C7605E8C0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9CDB8-51CE-4BFA-B34F-E0A4CBB6F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CECFF-B1EC-49DB-9147-022540661E89}" type="datetimeFigureOut">
              <a:rPr kumimoji="1" lang="ja-JP" altLang="en-US" smtClean="0"/>
              <a:t>2022/11/17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EC5425-8A04-4C2E-8660-6495F0664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D3A51F-E677-4B5B-9E7B-4EADBAF929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1169C-526D-4F00-A4CB-A1D399D4F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36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Ｐゴシック" panose="020B0600070205080204" pitchFamily="50" charset="-128"/>
          <a:ea typeface="ＭＳ Ｐゴシック" panose="020B060007020508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1C05A956-B2F8-4687-ACF6-AF03B24BC6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電車通勤中のモバイル端末の利用目的調査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2021</a:t>
            </a:r>
            <a:r>
              <a:rPr lang="ja-JP" altLang="en-US" dirty="0"/>
              <a:t>年）</a:t>
            </a:r>
          </a:p>
        </p:txBody>
      </p:sp>
      <p:sp>
        <p:nvSpPr>
          <p:cNvPr id="11" name="字幕 10">
            <a:extLst>
              <a:ext uri="{FF2B5EF4-FFF2-40B4-BE49-F238E27FC236}">
                <a16:creationId xmlns:a16="http://schemas.microsoft.com/office/drawing/2014/main" id="{2334A036-D379-4265-92F3-C2C1C6B8A5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株式会社</a:t>
            </a:r>
            <a:r>
              <a:rPr lang="en-US" altLang="ja-JP" dirty="0"/>
              <a:t>JEED</a:t>
            </a:r>
            <a:r>
              <a:rPr lang="ja-JP" altLang="en-US" dirty="0"/>
              <a:t>リサーチ</a:t>
            </a:r>
            <a:endParaRPr lang="en-US" altLang="ja-JP" dirty="0"/>
          </a:p>
          <a:p>
            <a:r>
              <a:rPr lang="ja-JP" altLang="en-US" dirty="0"/>
              <a:t>鈴木 愛子</a:t>
            </a:r>
          </a:p>
        </p:txBody>
      </p:sp>
    </p:spTree>
    <p:extLst>
      <p:ext uri="{BB962C8B-B14F-4D97-AF65-F5344CB8AC3E}">
        <p14:creationId xmlns:p14="http://schemas.microsoft.com/office/powerpoint/2010/main" val="77034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056C9C-18F2-486E-9F20-DD8B82968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電車通勤中のモバイル端末の利用目的調査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2011</a:t>
            </a:r>
            <a:r>
              <a:rPr lang="ja-JP" altLang="en-US" dirty="0"/>
              <a:t>年と</a:t>
            </a:r>
            <a:r>
              <a:rPr lang="en-US" altLang="ja-JP" dirty="0"/>
              <a:t>2021</a:t>
            </a:r>
            <a:r>
              <a:rPr lang="ja-JP" altLang="en-US" dirty="0"/>
              <a:t>年の比較）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C55763F-8C50-4178-B20F-92942349A1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/>
              <a:t>概要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658BCDB-4C13-4D4B-9010-42DCF80922A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/>
              <a:t>首都圏の</a:t>
            </a:r>
            <a:r>
              <a:rPr lang="en-US" altLang="ja-JP" sz="2400" dirty="0"/>
              <a:t>20</a:t>
            </a:r>
            <a:r>
              <a:rPr lang="ja-JP" altLang="en-US" sz="2400" dirty="0"/>
              <a:t>代から</a:t>
            </a:r>
            <a:r>
              <a:rPr lang="en-US" altLang="ja-JP" sz="2400" dirty="0"/>
              <a:t>60</a:t>
            </a:r>
            <a:r>
              <a:rPr lang="ja-JP" altLang="en-US" sz="2400" dirty="0"/>
              <a:t>代の</a:t>
            </a:r>
            <a:r>
              <a:rPr lang="en-US" altLang="ja-JP" sz="2400" dirty="0"/>
              <a:t>1,000</a:t>
            </a:r>
            <a:r>
              <a:rPr lang="ja-JP" altLang="en-US" sz="2400" dirty="0"/>
              <a:t>人を対象に「電車通勤中に携帯電話、スマートフォン等モバイル機器で一番多くしていること」についてのアンケートを実施し集計した。（単位：人）</a:t>
            </a:r>
            <a:endParaRPr lang="en-US" altLang="ja-JP" sz="2400" dirty="0"/>
          </a:p>
          <a:p>
            <a:r>
              <a:rPr lang="ja-JP" altLang="en-US" sz="2400" dirty="0"/>
              <a:t>調査件数　</a:t>
            </a:r>
            <a:r>
              <a:rPr lang="en-US" altLang="ja-JP" sz="2400" dirty="0"/>
              <a:t>1,000</a:t>
            </a:r>
            <a:r>
              <a:rPr lang="ja-JP" altLang="en-US" sz="2400" dirty="0"/>
              <a:t>件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E865A8B-2F1D-411D-8A18-C3D6A265BE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ja-JP" altLang="en-US" dirty="0"/>
              <a:t>集計表</a:t>
            </a:r>
          </a:p>
        </p:txBody>
      </p:sp>
      <p:graphicFrame>
        <p:nvGraphicFramePr>
          <p:cNvPr id="10" name="コンテンツ プレースホルダー 9">
            <a:extLst>
              <a:ext uri="{FF2B5EF4-FFF2-40B4-BE49-F238E27FC236}">
                <a16:creationId xmlns:a16="http://schemas.microsoft.com/office/drawing/2014/main" id="{AF79B266-5A55-5AB2-D0DD-3E9F2B9BD776}"/>
              </a:ext>
            </a:extLst>
          </p:cNvPr>
          <p:cNvGraphicFramePr>
            <a:graphicFrameLocks noGrp="1"/>
          </p:cNvGraphicFramePr>
          <p:nvPr>
            <p:ph sz="quarter" idx="4"/>
          </p:nvPr>
        </p:nvGraphicFramePr>
        <p:xfrm>
          <a:off x="6172200" y="3567582"/>
          <a:ext cx="5183189" cy="1559574"/>
        </p:xfrm>
        <a:graphic>
          <a:graphicData uri="http://schemas.openxmlformats.org/drawingml/2006/table">
            <a:tbl>
              <a:tblPr/>
              <a:tblGrid>
                <a:gridCol w="2224593">
                  <a:extLst>
                    <a:ext uri="{9D8B030D-6E8A-4147-A177-3AD203B41FA5}">
                      <a16:colId xmlns:a16="http://schemas.microsoft.com/office/drawing/2014/main" val="4262701558"/>
                    </a:ext>
                  </a:extLst>
                </a:gridCol>
                <a:gridCol w="734003">
                  <a:extLst>
                    <a:ext uri="{9D8B030D-6E8A-4147-A177-3AD203B41FA5}">
                      <a16:colId xmlns:a16="http://schemas.microsoft.com/office/drawing/2014/main" val="2026735055"/>
                    </a:ext>
                  </a:extLst>
                </a:gridCol>
                <a:gridCol w="745295">
                  <a:extLst>
                    <a:ext uri="{9D8B030D-6E8A-4147-A177-3AD203B41FA5}">
                      <a16:colId xmlns:a16="http://schemas.microsoft.com/office/drawing/2014/main" val="4016104178"/>
                    </a:ext>
                  </a:extLst>
                </a:gridCol>
                <a:gridCol w="734003">
                  <a:extLst>
                    <a:ext uri="{9D8B030D-6E8A-4147-A177-3AD203B41FA5}">
                      <a16:colId xmlns:a16="http://schemas.microsoft.com/office/drawing/2014/main" val="603320432"/>
                    </a:ext>
                  </a:extLst>
                </a:gridCol>
                <a:gridCol w="745295">
                  <a:extLst>
                    <a:ext uri="{9D8B030D-6E8A-4147-A177-3AD203B41FA5}">
                      <a16:colId xmlns:a16="http://schemas.microsoft.com/office/drawing/2014/main" val="1498040096"/>
                    </a:ext>
                  </a:extLst>
                </a:gridCol>
              </a:tblGrid>
              <a:tr h="16825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内容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2011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年割合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2021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年割合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9708632"/>
                  </a:ext>
                </a:extLst>
              </a:tr>
              <a:tr h="1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情報収集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調べる、ニュース、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SNS)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254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438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44%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128719"/>
                  </a:ext>
                </a:extLst>
              </a:tr>
              <a:tr h="1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ゲーム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193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19%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251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25%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2986292"/>
                  </a:ext>
                </a:extLst>
              </a:tr>
              <a:tr h="1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連絡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メール・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LINE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等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174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70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3571892"/>
                  </a:ext>
                </a:extLst>
              </a:tr>
              <a:tr h="1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音楽・動画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289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29%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133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2136"/>
                  </a:ext>
                </a:extLst>
              </a:tr>
              <a:tr h="1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電子書籍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8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38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633412"/>
                  </a:ext>
                </a:extLst>
              </a:tr>
              <a:tr h="1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買い物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事前調査含む</a:t>
                      </a:r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4757023"/>
                  </a:ext>
                </a:extLst>
              </a:tr>
              <a:tr h="1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67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7%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35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8656976"/>
                  </a:ext>
                </a:extLst>
              </a:tr>
              <a:tr h="1682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合計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1,000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1,000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100%</a:t>
                      </a:r>
                    </a:p>
                  </a:txBody>
                  <a:tcPr marL="5646" marR="5646" marT="56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0578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485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5E6F53-71B6-4070-B030-66A35A11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2011</a:t>
            </a:r>
            <a:r>
              <a:rPr kumimoji="1" lang="ja-JP" altLang="en-US" dirty="0"/>
              <a:t>年と</a:t>
            </a:r>
            <a:r>
              <a:rPr kumimoji="1" lang="en-US" altLang="ja-JP" dirty="0"/>
              <a:t>2021</a:t>
            </a:r>
            <a:r>
              <a:rPr lang="ja-JP" altLang="en-US" dirty="0"/>
              <a:t>年の比較グラフ</a:t>
            </a:r>
            <a:endParaRPr kumimoji="1" lang="ja-JP" altLang="en-US" dirty="0"/>
          </a:p>
        </p:txBody>
      </p:sp>
      <p:graphicFrame>
        <p:nvGraphicFramePr>
          <p:cNvPr id="11" name="コンテンツ プレースホルダー 10">
            <a:extLst>
              <a:ext uri="{FF2B5EF4-FFF2-40B4-BE49-F238E27FC236}">
                <a16:creationId xmlns:a16="http://schemas.microsoft.com/office/drawing/2014/main" id="{D648F629-1674-46D1-ACA6-F3C0AB2ADAC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25456130"/>
              </p:ext>
            </p:extLst>
          </p:nvPr>
        </p:nvGraphicFramePr>
        <p:xfrm>
          <a:off x="838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コンテンツ プレースホルダー 11">
            <a:extLst>
              <a:ext uri="{FF2B5EF4-FFF2-40B4-BE49-F238E27FC236}">
                <a16:creationId xmlns:a16="http://schemas.microsoft.com/office/drawing/2014/main" id="{7FC57DAC-672F-4F17-BA8C-6FA255E7C54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08655187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9477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9BB782-855E-4D8B-BE23-0994370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結果・考察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4F3E6F07-F18B-49B3-B5F5-07201166D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/>
              <a:t>情報収集</a:t>
            </a:r>
            <a:r>
              <a:rPr kumimoji="1" lang="en-US" altLang="ja-JP" dirty="0"/>
              <a:t>(</a:t>
            </a:r>
            <a:r>
              <a:rPr kumimoji="1" lang="ja-JP" altLang="en-US" dirty="0"/>
              <a:t>調べる、ニュース、</a:t>
            </a:r>
            <a:r>
              <a:rPr kumimoji="1" lang="en-US" altLang="ja-JP" dirty="0"/>
              <a:t>SNS)</a:t>
            </a:r>
            <a:r>
              <a:rPr kumimoji="1" lang="ja-JP" altLang="en-US" dirty="0"/>
              <a:t>、ゲームが多いことに変わりはないが、割合は増えた。</a:t>
            </a:r>
            <a:endParaRPr kumimoji="1" lang="en-US" altLang="ja-JP" dirty="0"/>
          </a:p>
          <a:p>
            <a:r>
              <a:rPr kumimoji="1" lang="ja-JP" altLang="en-US" dirty="0"/>
              <a:t>連絡</a:t>
            </a:r>
            <a:r>
              <a:rPr kumimoji="1" lang="en-US" altLang="ja-JP" dirty="0"/>
              <a:t>(</a:t>
            </a:r>
            <a:r>
              <a:rPr kumimoji="1" lang="ja-JP" altLang="en-US" dirty="0"/>
              <a:t>メール・</a:t>
            </a:r>
            <a:r>
              <a:rPr lang="en-US" altLang="ja-JP" dirty="0"/>
              <a:t>LINE</a:t>
            </a:r>
            <a:r>
              <a:rPr kumimoji="1" lang="ja-JP" altLang="en-US" dirty="0"/>
              <a:t>等</a:t>
            </a:r>
            <a:r>
              <a:rPr kumimoji="1" lang="en-US" altLang="ja-JP" dirty="0"/>
              <a:t>)</a:t>
            </a:r>
            <a:r>
              <a:rPr kumimoji="1" lang="ja-JP" altLang="en-US" dirty="0"/>
              <a:t>と、音楽・動画の割合は減少している。</a:t>
            </a:r>
            <a:endParaRPr kumimoji="1" lang="en-US" altLang="ja-JP" dirty="0"/>
          </a:p>
          <a:p>
            <a:r>
              <a:rPr lang="en-US" altLang="ja-JP" dirty="0"/>
              <a:t>10</a:t>
            </a:r>
            <a:r>
              <a:rPr lang="ja-JP" altLang="en-US" dirty="0"/>
              <a:t>年前は今よりスマートフォンの普及率が高くないため、携帯電話での音楽視聴が多かったと推察される。</a:t>
            </a:r>
            <a:endParaRPr kumimoji="1" lang="en-US" altLang="ja-JP" dirty="0"/>
          </a:p>
          <a:p>
            <a:r>
              <a:rPr lang="en-US" altLang="ja-JP" dirty="0"/>
              <a:t>10</a:t>
            </a:r>
            <a:r>
              <a:rPr lang="ja-JP" altLang="en-US" dirty="0"/>
              <a:t>年前に比べて音楽・動画を視聴している人は増えていると思われるが、アンケートは「一番多くしていること」についての調査であるため、それ以上に「情報収集</a:t>
            </a:r>
            <a:r>
              <a:rPr kumimoji="1" lang="en-US" altLang="ja-JP" dirty="0"/>
              <a:t>(</a:t>
            </a:r>
            <a:r>
              <a:rPr kumimoji="1" lang="ja-JP" altLang="en-US" dirty="0"/>
              <a:t>調べる、ニュース、</a:t>
            </a:r>
            <a:r>
              <a:rPr kumimoji="1" lang="en-US" altLang="ja-JP" dirty="0"/>
              <a:t>SNS) </a:t>
            </a:r>
            <a:r>
              <a:rPr lang="ja-JP" altLang="en-US" dirty="0"/>
              <a:t>」が増えているのではないか。</a:t>
            </a:r>
            <a:endParaRPr lang="en-US" altLang="ja-JP" dirty="0"/>
          </a:p>
          <a:p>
            <a:r>
              <a:rPr kumimoji="1" lang="ja-JP" altLang="en-US" dirty="0"/>
              <a:t>今後、「一番多くしていること」ではなく、複数回答可能な調査で実態を把握する必要がある。</a:t>
            </a:r>
          </a:p>
        </p:txBody>
      </p:sp>
    </p:spTree>
    <p:extLst>
      <p:ext uri="{BB962C8B-B14F-4D97-AF65-F5344CB8AC3E}">
        <p14:creationId xmlns:p14="http://schemas.microsoft.com/office/powerpoint/2010/main" val="3554531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</Words>
  <Application>Microsoft Office PowerPoint</Application>
  <PresentationFormat>ワイド画面</PresentationFormat>
  <Paragraphs>62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ＭＳ Ｐゴシック</vt:lpstr>
      <vt:lpstr>游ゴシック</vt:lpstr>
      <vt:lpstr>Arial</vt:lpstr>
      <vt:lpstr>Office テーマ</vt:lpstr>
      <vt:lpstr>電車通勤中のモバイル端末の利用目的調査 （2021年）</vt:lpstr>
      <vt:lpstr>電車通勤中のモバイル端末の利用目的調査 （2011年と2021年の比較）</vt:lpstr>
      <vt:lpstr>2011年と2021年の比較グラフ</vt:lpstr>
      <vt:lpstr>結果・考察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第４２回全国障害者技能競技大会　122　パソコン操作　競技課題B</dc:title>
  <dc:creator/>
  <cp:lastModifiedBy/>
  <cp:revision>1</cp:revision>
  <dcterms:created xsi:type="dcterms:W3CDTF">2022-11-17T02:33:12Z</dcterms:created>
  <dcterms:modified xsi:type="dcterms:W3CDTF">2022-11-17T02:33:28Z</dcterms:modified>
</cp:coreProperties>
</file>