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57" r:id="rId3"/>
    <p:sldId id="258" r:id="rId4"/>
    <p:sldId id="262" r:id="rId5"/>
    <p:sldId id="263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36" y="-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EBE31-EAAF-4F7C-B53F-7F2B60B7DC76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7F959-8AA5-458B-AAD7-1031886452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095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F786E1-453C-4017-BF5A-A6DAB29E9E5F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ja-JP" altLang="ja-JP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技能訓練進捗・</a:t>
            </a:r>
            <a:r>
              <a:rPr lang="ja-JP" altLang="ja-JP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理解度</a:t>
            </a:r>
            <a:r>
              <a:rPr lang="en-US" altLang="ja-JP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ja-JP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チェックシート</a:t>
            </a:r>
            <a:r>
              <a:rPr lang="ja-JP" altLang="en-US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の使い方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763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ja-JP" altLang="en-US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目的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コンテンツ プレースホルダー 1"/>
          <p:cNvSpPr txBox="1">
            <a:spLocks/>
          </p:cNvSpPr>
          <p:nvPr/>
        </p:nvSpPr>
        <p:spPr>
          <a:xfrm>
            <a:off x="323528" y="1196752"/>
            <a:ext cx="8496945" cy="43924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80000" indent="0">
              <a:lnSpc>
                <a:spcPts val="4000"/>
              </a:lnSpc>
              <a:spcBef>
                <a:spcPts val="0"/>
              </a:spcBef>
              <a:buSzPct val="100000"/>
              <a:buNone/>
            </a:pPr>
            <a:r>
              <a:rPr lang="ja-JP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ja-JP" altLang="en-US" sz="2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技能訓練進捗・理解度チェックシート</a:t>
            </a:r>
            <a:r>
              <a:rPr lang="ja-JP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</a:t>
            </a:r>
            <a:endParaRPr lang="en-US" altLang="ja-JP" sz="28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180000" indent="0">
              <a:lnSpc>
                <a:spcPts val="4000"/>
              </a:lnSpc>
              <a:spcBef>
                <a:spcPts val="0"/>
              </a:spcBef>
              <a:buSzPct val="100000"/>
              <a:buNone/>
            </a:pP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活用</a:t>
            </a: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する目的は</a:t>
            </a:r>
          </a:p>
          <a:p>
            <a:pPr marL="815975" indent="-457200">
              <a:lnSpc>
                <a:spcPts val="4000"/>
              </a:lnSpc>
              <a:spcBef>
                <a:spcPts val="2400"/>
              </a:spcBef>
              <a:buSzPct val="100000"/>
              <a:buFont typeface="Wingdings" panose="05000000000000000000" pitchFamily="2" charset="2"/>
              <a:buChar char="Ø"/>
            </a:pP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日々の訓練の中で、少しずつでも知識や技能が習得できていることが自覚できること</a:t>
            </a:r>
            <a:endParaRPr lang="en-US" altLang="ja-JP" sz="28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815975" indent="-457200">
              <a:lnSpc>
                <a:spcPts val="4000"/>
              </a:lnSpc>
              <a:spcBef>
                <a:spcPts val="2400"/>
              </a:spcBef>
              <a:buSzPct val="100000"/>
              <a:buFont typeface="Wingdings" panose="05000000000000000000" pitchFamily="2" charset="2"/>
              <a:buChar char="Ø"/>
            </a:pP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事前に訓練の予定・目標を知ることで、見通しを持って訓練に取り組めるようにすること</a:t>
            </a:r>
            <a:endParaRPr lang="en-US" altLang="ja-JP" sz="2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7544" y="555962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kumimoji="1" lang="ja-JP" altLang="en-US" sz="2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スタッフが成績を</a:t>
            </a:r>
            <a:r>
              <a:rPr lang="ja-JP" altLang="en-US" sz="24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</a:t>
            </a:r>
            <a:r>
              <a:rPr kumimoji="1" lang="ja-JP" altLang="en-US" sz="2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するためのものではありません</a:t>
            </a:r>
            <a:endParaRPr kumimoji="1" lang="ja-JP" altLang="en-US" sz="24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814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使用方法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4754"/>
          <a:stretch/>
        </p:blipFill>
        <p:spPr bwMode="auto">
          <a:xfrm>
            <a:off x="395536" y="1060781"/>
            <a:ext cx="8352928" cy="43017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" name="角丸四角形 1"/>
          <p:cNvSpPr/>
          <p:nvPr/>
        </p:nvSpPr>
        <p:spPr>
          <a:xfrm>
            <a:off x="630610" y="2142381"/>
            <a:ext cx="3240360" cy="360040"/>
          </a:xfrm>
          <a:prstGeom prst="roundRect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08104" y="404664"/>
            <a:ext cx="3024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400" b="1" dirty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</a:t>
            </a:r>
            <a:r>
              <a:rPr kumimoji="1"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チェックシートは例であり、</a:t>
            </a:r>
            <a:endParaRPr kumimoji="1" lang="en-US" altLang="ja-JP" sz="1400" b="1" dirty="0" smtClean="0">
              <a:solidFill>
                <a:schemeClr val="accent2">
                  <a:lumMod val="7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皆さんが実際に使用するものと</a:t>
            </a:r>
            <a:endParaRPr lang="en-US" altLang="ja-JP" sz="1400" b="1" dirty="0" smtClean="0">
              <a:solidFill>
                <a:schemeClr val="accent2">
                  <a:lumMod val="7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一部内容が異なります。</a:t>
            </a:r>
            <a:endParaRPr kumimoji="1" lang="ja-JP" altLang="en-US" sz="1400" b="1" dirty="0">
              <a:solidFill>
                <a:schemeClr val="accent2">
                  <a:lumMod val="7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899592" y="2620913"/>
            <a:ext cx="3085771" cy="837804"/>
          </a:xfrm>
          <a:prstGeom prst="wedgeRoundRectCallout">
            <a:avLst>
              <a:gd name="adj1" fmla="val -18405"/>
              <a:gd name="adj2" fmla="val -73556"/>
              <a:gd name="adj3" fmla="val 16667"/>
            </a:avLst>
          </a:prstGeom>
          <a:solidFill>
            <a:srgbClr val="FFFF99"/>
          </a:solidFill>
          <a:ln>
            <a:solidFill>
              <a:srgbClr val="CC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例えば、この内容を</a:t>
            </a:r>
            <a:endParaRPr lang="en-US" altLang="ja-JP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en-US" altLang="ja-JP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月１日に受講したと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します</a:t>
            </a:r>
            <a:endParaRPr lang="ja-JP" altLang="en-US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4512195" y="2819402"/>
            <a:ext cx="1427957" cy="639315"/>
          </a:xfrm>
          <a:prstGeom prst="wedgeRoundRectCallout">
            <a:avLst>
              <a:gd name="adj1" fmla="val 32640"/>
              <a:gd name="adj2" fmla="val -105234"/>
              <a:gd name="adj3" fmla="val 16667"/>
            </a:avLst>
          </a:prstGeom>
          <a:solidFill>
            <a:srgbClr val="FFFF99"/>
          </a:solidFill>
          <a:ln>
            <a:solidFill>
              <a:srgbClr val="CC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altLang="ja-JP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10/1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</a:t>
            </a:r>
            <a:endParaRPr lang="en-US" altLang="ja-JP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記入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します</a:t>
            </a:r>
            <a:endParaRPr lang="ja-JP" altLang="en-US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36096" y="2183901"/>
            <a:ext cx="64807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10/1</a:t>
            </a:r>
            <a:endParaRPr kumimoji="1" lang="ja-JP" altLang="en-US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08575" y="2180481"/>
            <a:ext cx="64807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10/1</a:t>
            </a:r>
            <a:endParaRPr kumimoji="1" lang="ja-JP" altLang="en-US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3" name="角丸四角形吹き出し 12"/>
          <p:cNvSpPr/>
          <p:nvPr/>
        </p:nvSpPr>
        <p:spPr>
          <a:xfrm>
            <a:off x="6308575" y="2874367"/>
            <a:ext cx="2295872" cy="1202705"/>
          </a:xfrm>
          <a:prstGeom prst="wedgeRoundRectCallout">
            <a:avLst>
              <a:gd name="adj1" fmla="val -34275"/>
              <a:gd name="adj2" fmla="val -84910"/>
              <a:gd name="adj3" fmla="val 16667"/>
            </a:avLst>
          </a:prstGeom>
          <a:solidFill>
            <a:srgbClr val="FFFF99"/>
          </a:solidFill>
          <a:ln>
            <a:solidFill>
              <a:srgbClr val="CC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日のうちに</a:t>
            </a:r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理解できたと思ったら</a:t>
            </a:r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同様に</a:t>
            </a:r>
            <a:r>
              <a:rPr lang="en-US" altLang="ja-JP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10/1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</a:t>
            </a:r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記入します</a:t>
            </a:r>
            <a:endParaRPr lang="ja-JP" altLang="en-US" sz="1600" b="1" dirty="0">
              <a:solidFill>
                <a:schemeClr val="dk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30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0" grpId="0" animBg="1"/>
      <p:bldP spid="8" grpId="0"/>
      <p:bldP spid="12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</a:t>
            </a:r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使用方法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4754"/>
          <a:stretch/>
        </p:blipFill>
        <p:spPr bwMode="auto">
          <a:xfrm>
            <a:off x="395536" y="1060781"/>
            <a:ext cx="8352928" cy="43017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" name="角丸四角形 1"/>
          <p:cNvSpPr/>
          <p:nvPr/>
        </p:nvSpPr>
        <p:spPr>
          <a:xfrm>
            <a:off x="630610" y="2636912"/>
            <a:ext cx="3240360" cy="360040"/>
          </a:xfrm>
          <a:prstGeom prst="roundRect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08104" y="404664"/>
            <a:ext cx="3024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400" b="1" dirty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</a:t>
            </a:r>
            <a:r>
              <a:rPr kumimoji="1"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チェックシートは例であり、</a:t>
            </a:r>
            <a:endParaRPr kumimoji="1" lang="en-US" altLang="ja-JP" sz="1400" b="1" dirty="0" smtClean="0">
              <a:solidFill>
                <a:schemeClr val="accent2">
                  <a:lumMod val="7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皆さんが実際に使用するものと</a:t>
            </a:r>
            <a:endParaRPr lang="en-US" altLang="ja-JP" sz="1400" b="1" dirty="0" smtClean="0">
              <a:solidFill>
                <a:schemeClr val="accent2">
                  <a:lumMod val="7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一部内容が異なります。</a:t>
            </a:r>
            <a:endParaRPr kumimoji="1" lang="ja-JP" altLang="en-US" sz="1400" b="1" dirty="0">
              <a:solidFill>
                <a:schemeClr val="accent2">
                  <a:lumMod val="7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694141" y="1857710"/>
            <a:ext cx="3085771" cy="635186"/>
          </a:xfrm>
          <a:prstGeom prst="wedgeRoundRectCallout">
            <a:avLst>
              <a:gd name="adj1" fmla="val -20435"/>
              <a:gd name="adj2" fmla="val 74610"/>
              <a:gd name="adj3" fmla="val 16667"/>
            </a:avLst>
          </a:prstGeom>
          <a:solidFill>
            <a:srgbClr val="FFFF99"/>
          </a:solidFill>
          <a:ln>
            <a:solidFill>
              <a:srgbClr val="CC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翌日の</a:t>
            </a:r>
            <a:r>
              <a:rPr lang="en-US" altLang="ja-JP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月２日に</a:t>
            </a:r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この内容を受講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したとします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36096" y="2183901"/>
            <a:ext cx="64807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10/1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08575" y="2180481"/>
            <a:ext cx="64807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10/1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3" name="角丸四角形吹き出し 12"/>
          <p:cNvSpPr/>
          <p:nvPr/>
        </p:nvSpPr>
        <p:spPr>
          <a:xfrm>
            <a:off x="2219375" y="3211678"/>
            <a:ext cx="3615923" cy="960853"/>
          </a:xfrm>
          <a:prstGeom prst="wedgeRoundRectCallout">
            <a:avLst>
              <a:gd name="adj1" fmla="val 72758"/>
              <a:gd name="adj2" fmla="val -72172"/>
              <a:gd name="adj3" fmla="val 16667"/>
            </a:avLst>
          </a:prstGeom>
          <a:solidFill>
            <a:srgbClr val="FFFF99"/>
          </a:solidFill>
          <a:ln>
            <a:solidFill>
              <a:srgbClr val="CC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日のうちに</a:t>
            </a:r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理解ができていないな、と思ったら</a:t>
            </a:r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chemeClr val="dk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空欄にしておきます</a:t>
            </a:r>
            <a:endParaRPr lang="ja-JP" altLang="en-US" sz="1600" b="1" dirty="0">
              <a:solidFill>
                <a:schemeClr val="dk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36096" y="2674490"/>
            <a:ext cx="64807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10/2</a:t>
            </a:r>
            <a:endParaRPr kumimoji="1" lang="ja-JP" altLang="en-US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4288" y="2639566"/>
            <a:ext cx="1296144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ファイルのコピーの仕方</a:t>
            </a:r>
            <a:endParaRPr kumimoji="1" lang="ja-JP" altLang="en-US" sz="12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2879811" y="4437113"/>
            <a:ext cx="5760641" cy="720079"/>
          </a:xfrm>
          <a:prstGeom prst="wedgeRoundRectCallout">
            <a:avLst>
              <a:gd name="adj1" fmla="val 30019"/>
              <a:gd name="adj2" fmla="val -244893"/>
              <a:gd name="adj3" fmla="val 16667"/>
            </a:avLst>
          </a:prstGeom>
          <a:solidFill>
            <a:srgbClr val="FFFF99"/>
          </a:solidFill>
          <a:ln>
            <a:solidFill>
              <a:srgbClr val="CC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よく分からなかった内容はこの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よう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にメモしておきます</a:t>
            </a:r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chemeClr val="dk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復習の際や、スタッフに質問する時に役立ちます</a:t>
            </a:r>
            <a:endParaRPr lang="ja-JP" altLang="en-US" sz="1600" b="1" dirty="0">
              <a:solidFill>
                <a:schemeClr val="dk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4794125" y="1821585"/>
            <a:ext cx="1427957" cy="639315"/>
          </a:xfrm>
          <a:prstGeom prst="wedgeRoundRectCallout">
            <a:avLst>
              <a:gd name="adj1" fmla="val 21237"/>
              <a:gd name="adj2" fmla="val 84817"/>
              <a:gd name="adj3" fmla="val 16667"/>
            </a:avLst>
          </a:prstGeom>
          <a:solidFill>
            <a:srgbClr val="FFFF99"/>
          </a:solidFill>
          <a:ln>
            <a:solidFill>
              <a:srgbClr val="CC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altLang="ja-JP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10/2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</a:t>
            </a:r>
            <a:endParaRPr lang="en-US" altLang="ja-JP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記入します</a:t>
            </a:r>
          </a:p>
        </p:txBody>
      </p:sp>
    </p:spTree>
    <p:extLst>
      <p:ext uri="{BB962C8B-B14F-4D97-AF65-F5344CB8AC3E}">
        <p14:creationId xmlns:p14="http://schemas.microsoft.com/office/powerpoint/2010/main" val="231273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3" grpId="0" animBg="1"/>
      <p:bldP spid="11" grpId="0"/>
      <p:bldP spid="14" grpId="0"/>
      <p:bldP spid="15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．</a:t>
            </a:r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使用方法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4754"/>
          <a:stretch/>
        </p:blipFill>
        <p:spPr bwMode="auto">
          <a:xfrm>
            <a:off x="395536" y="1060781"/>
            <a:ext cx="8352928" cy="43017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4" name="テキスト ボックス 3"/>
          <p:cNvSpPr txBox="1"/>
          <p:nvPr/>
        </p:nvSpPr>
        <p:spPr>
          <a:xfrm>
            <a:off x="5508104" y="404664"/>
            <a:ext cx="3024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400" b="1" dirty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</a:t>
            </a:r>
            <a:r>
              <a:rPr kumimoji="1"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チェックシートは例であり、</a:t>
            </a:r>
            <a:endParaRPr kumimoji="1" lang="en-US" altLang="ja-JP" sz="1400" b="1" dirty="0" smtClean="0">
              <a:solidFill>
                <a:schemeClr val="accent2">
                  <a:lumMod val="7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皆さんが実際に使用するものと</a:t>
            </a:r>
            <a:endParaRPr lang="en-US" altLang="ja-JP" sz="1400" b="1" dirty="0" smtClean="0">
              <a:solidFill>
                <a:schemeClr val="accent2">
                  <a:lumMod val="7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一部内容が異なります。</a:t>
            </a:r>
            <a:endParaRPr kumimoji="1" lang="ja-JP" altLang="en-US" sz="1400" b="1" dirty="0">
              <a:solidFill>
                <a:schemeClr val="accent2">
                  <a:lumMod val="7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36096" y="2183901"/>
            <a:ext cx="64807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10/1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08575" y="2180481"/>
            <a:ext cx="64807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10/1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3" name="角丸四角形吹き出し 12"/>
          <p:cNvSpPr/>
          <p:nvPr/>
        </p:nvSpPr>
        <p:spPr>
          <a:xfrm>
            <a:off x="2219375" y="3250620"/>
            <a:ext cx="3615923" cy="960853"/>
          </a:xfrm>
          <a:prstGeom prst="wedgeRoundRectCallout">
            <a:avLst>
              <a:gd name="adj1" fmla="val 72758"/>
              <a:gd name="adj2" fmla="val -72172"/>
              <a:gd name="adj3" fmla="val 16667"/>
            </a:avLst>
          </a:prstGeom>
          <a:solidFill>
            <a:srgbClr val="FFFF99"/>
          </a:solidFill>
          <a:ln>
            <a:solidFill>
              <a:srgbClr val="CC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ja-JP" altLang="en-US" sz="1600" b="1" dirty="0" smtClean="0">
                <a:solidFill>
                  <a:schemeClr val="dk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その後の復習や練習により、</a:t>
            </a:r>
            <a:endParaRPr lang="en-US" altLang="ja-JP" sz="1600" b="1" dirty="0" smtClean="0">
              <a:solidFill>
                <a:schemeClr val="dk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chemeClr val="dk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理解ができたと思えた時は</a:t>
            </a:r>
            <a:endParaRPr lang="en-US" altLang="ja-JP" sz="1600" b="1" dirty="0" smtClean="0">
              <a:solidFill>
                <a:schemeClr val="dk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日の日付を記入します</a:t>
            </a:r>
            <a:endParaRPr lang="en-US" altLang="ja-JP" sz="1600" b="1" dirty="0" smtClean="0">
              <a:solidFill>
                <a:schemeClr val="dk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36096" y="2674490"/>
            <a:ext cx="64807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10/2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4288" y="2639566"/>
            <a:ext cx="1296144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ja-JP" altLang="en-US" sz="1200" b="1" dirty="0" smtClean="0"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ファイルのコピーの仕方</a:t>
            </a:r>
            <a:endParaRPr kumimoji="1" lang="ja-JP" altLang="en-US" sz="1200" b="1" dirty="0"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899592" y="4653136"/>
            <a:ext cx="7344816" cy="1584176"/>
          </a:xfrm>
          <a:prstGeom prst="wedgeRoundRectCallout">
            <a:avLst>
              <a:gd name="adj1" fmla="val 27545"/>
              <a:gd name="adj2" fmla="val -4039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自分では「まだ理解できていないな」と思っても、</a:t>
            </a:r>
            <a:endParaRPr lang="en-US" altLang="ja-JP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スタッフからみると「十分理解されている」と認められることがあります。</a:t>
            </a:r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スタッフから「理解できてます」と声をかけられたら、</a:t>
            </a:r>
            <a:endParaRPr lang="en-US" altLang="ja-JP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自信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をもって日付を記入しましょう。</a:t>
            </a:r>
            <a:endParaRPr lang="ja-JP" altLang="en-US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300192" y="2682375"/>
            <a:ext cx="64807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  <a:cs typeface="メイリオ" pitchFamily="50" charset="-128"/>
              </a:rPr>
              <a:t>10/4</a:t>
            </a:r>
            <a:endParaRPr kumimoji="1" lang="ja-JP" altLang="en-US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325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432</TotalTime>
  <Words>242</Words>
  <Application>Microsoft Office PowerPoint</Application>
  <PresentationFormat>画面に合わせる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技能訓練進捗・理解度 チェックシートの使い方</vt:lpstr>
      <vt:lpstr>1．目的</vt:lpstr>
      <vt:lpstr>２．使用方法</vt:lpstr>
      <vt:lpstr>２．使用方法</vt:lpstr>
      <vt:lpstr>２．使用方法</vt:lpstr>
    </vt:vector>
  </TitlesOfParts>
  <Company>独立行政法人 高齢・障害・求職者雇用支援機構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技能訓練進捗・理解度 チェックシートの使い方</dc:title>
  <dc:creator>独立行政法人 高齢・障害・求職者雇用支援機構</dc:creator>
  <cp:lastModifiedBy>広域係</cp:lastModifiedBy>
  <cp:revision>34</cp:revision>
  <dcterms:created xsi:type="dcterms:W3CDTF">2015-10-19T00:09:16Z</dcterms:created>
  <dcterms:modified xsi:type="dcterms:W3CDTF">2016-01-12T05:40:44Z</dcterms:modified>
</cp:coreProperties>
</file>