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3" r:id="rId4"/>
    <p:sldId id="269" r:id="rId5"/>
    <p:sldId id="264" r:id="rId6"/>
    <p:sldId id="270" r:id="rId7"/>
    <p:sldId id="271" r:id="rId8"/>
    <p:sldId id="272" r:id="rId9"/>
    <p:sldId id="273" r:id="rId10"/>
    <p:sldId id="274" r:id="rId11"/>
    <p:sldId id="259" r:id="rId12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FE6CF58A-B283-4BA6-99B6-C5C94F7A7361}">
          <p14:sldIdLst>
            <p14:sldId id="256"/>
            <p14:sldId id="257"/>
            <p14:sldId id="263"/>
            <p14:sldId id="269"/>
            <p14:sldId id="264"/>
            <p14:sldId id="270"/>
            <p14:sldId id="271"/>
            <p14:sldId id="272"/>
            <p14:sldId id="273"/>
            <p14:sldId id="274"/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B5F"/>
    <a:srgbClr val="E6F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6" autoAdjust="0"/>
    <p:restoredTop sz="95324" autoAdjust="0"/>
  </p:normalViewPr>
  <p:slideViewPr>
    <p:cSldViewPr>
      <p:cViewPr>
        <p:scale>
          <a:sx n="75" d="100"/>
          <a:sy n="75" d="100"/>
        </p:scale>
        <p:origin x="30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2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349" y="0"/>
            <a:ext cx="29502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2AEBF-085A-417D-92D9-BC2727A7010D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864"/>
            <a:ext cx="29502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349" y="9440864"/>
            <a:ext cx="29502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562EDD-6036-4329-9907-1C7E2E2E4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76895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2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349" y="0"/>
            <a:ext cx="29502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70A39-2BED-4577-B12F-1086716BC4D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198" y="4721225"/>
            <a:ext cx="5444806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4"/>
            <a:ext cx="29502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349" y="9440864"/>
            <a:ext cx="29502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C6EA95-7CC1-41A4-A02A-B69EAB992D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094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6EA95-7CC1-41A4-A02A-B69EAB992D7D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0149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8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3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33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7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199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7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2" y="3005472"/>
            <a:ext cx="18288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3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3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9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9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301"/>
            <a:ext cx="4040189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8" y="1444301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2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2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1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3" y="6407944"/>
            <a:ext cx="1920239" cy="365760"/>
          </a:xfrm>
        </p:spPr>
        <p:txBody>
          <a:bodyPr/>
          <a:lstStyle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3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6" y="6407951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1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5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8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4" y="5787745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3" y="4988440"/>
            <a:ext cx="18288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5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8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4" y="5787745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35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3" y="6407944"/>
            <a:ext cx="1920239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6F786E1-453C-4017-BF5A-A6DAB29E9E5F}" type="datetimeFigureOut">
              <a:rPr kumimoji="1" lang="ja-JP" altLang="en-US" smtClean="0"/>
              <a:t>2016/2/8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6" y="6407951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3" y="6407951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1BE3BC7-BEA3-4F16-A69F-577D0514B8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ja-JP" altLang="en-US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訓練日誌・</a:t>
            </a:r>
            <a:br>
              <a:rPr lang="ja-JP" altLang="en-US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生活</a:t>
            </a:r>
            <a:r>
              <a:rPr lang="ja-JP" altLang="ja-JP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チェックシート</a:t>
            </a:r>
            <a:r>
              <a:rPr lang="ja-JP" altLang="en-US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の使い方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763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06" y="908720"/>
            <a:ext cx="8503865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5767014" cy="764704"/>
          </a:xfrm>
        </p:spPr>
        <p:txBody>
          <a:bodyPr>
            <a:noAutofit/>
          </a:bodyPr>
          <a:lstStyle/>
          <a:p>
            <a:r>
              <a:rPr lang="ja-JP" altLang="en-US" sz="3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●訓練終了</a:t>
            </a:r>
            <a:r>
              <a:rPr kumimoji="1" lang="ja-JP" altLang="en-US" sz="3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時の記入例</a:t>
            </a:r>
            <a:endParaRPr kumimoji="1" lang="ja-JP" altLang="en-US" sz="36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596681" y="1187459"/>
            <a:ext cx="2160000" cy="288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dirty="0" smtClean="0">
                <a:solidFill>
                  <a:srgbClr val="FF0000"/>
                </a:solidFill>
                <a:latin typeface="+mn-ea"/>
              </a:rPr>
              <a:t>ワープロソフト</a:t>
            </a:r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初級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596681" y="1497449"/>
            <a:ext cx="2160000" cy="288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dirty="0">
                <a:solidFill>
                  <a:srgbClr val="FF0000"/>
                </a:solidFill>
                <a:latin typeface="+mn-ea"/>
              </a:rPr>
              <a:t>〃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96681" y="2348912"/>
            <a:ext cx="2160000" cy="288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dirty="0">
                <a:solidFill>
                  <a:srgbClr val="FF0000"/>
                </a:solidFill>
                <a:latin typeface="+mn-ea"/>
              </a:rPr>
              <a:t>検定練習　ワード部門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596681" y="2636912"/>
            <a:ext cx="2160000" cy="288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rgbClr val="FF0000"/>
                </a:solidFill>
                <a:latin typeface="+mn-ea"/>
              </a:rPr>
              <a:t>〃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244580" y="2636912"/>
            <a:ext cx="2160000" cy="288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kumimoji="1" lang="ja-JP" altLang="en-US" dirty="0">
                <a:solidFill>
                  <a:srgbClr val="FF0000"/>
                </a:solidFill>
                <a:latin typeface="+mn-ea"/>
              </a:rPr>
              <a:t>３級課題２．３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13288" y="1220438"/>
            <a:ext cx="299907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テキスト</a:t>
            </a:r>
            <a:r>
              <a:rPr lang="ja-JP" altLang="en-US" dirty="0" smtClean="0">
                <a:solidFill>
                  <a:srgbClr val="FF0000"/>
                </a:solidFill>
                <a:latin typeface="+mn-ea"/>
              </a:rPr>
              <a:t>４章　</a:t>
            </a:r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Ｐ５０</a:t>
            </a:r>
            <a:r>
              <a:rPr kumimoji="1" lang="ja-JP" altLang="en-US" dirty="0">
                <a:solidFill>
                  <a:srgbClr val="FF0000"/>
                </a:solidFill>
                <a:latin typeface="+mn-ea"/>
              </a:rPr>
              <a:t>まで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813288" y="1508450"/>
            <a:ext cx="2999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dirty="0" smtClean="0">
                <a:solidFill>
                  <a:srgbClr val="FF0000"/>
                </a:solidFill>
                <a:latin typeface="+mn-ea"/>
              </a:rPr>
              <a:t>テキスト４章　Ｐ７０</a:t>
            </a:r>
            <a:r>
              <a:rPr lang="ja-JP" altLang="en-US" dirty="0">
                <a:solidFill>
                  <a:srgbClr val="FF0000"/>
                </a:solidFill>
                <a:latin typeface="+mn-ea"/>
              </a:rPr>
              <a:t>まで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244820" y="2348912"/>
            <a:ext cx="2160000" cy="288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dirty="0">
                <a:solidFill>
                  <a:srgbClr val="FF0000"/>
                </a:solidFill>
                <a:latin typeface="+mn-ea"/>
              </a:rPr>
              <a:t>３級課題１．２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009086" y="3524758"/>
            <a:ext cx="2160000" cy="288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rgbClr val="FF0000"/>
                </a:solidFill>
              </a:rPr>
              <a:t>○○○○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009086" y="5733256"/>
            <a:ext cx="2160000" cy="288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rgbClr val="FF0000"/>
                </a:solidFill>
              </a:rPr>
              <a:t>○○○○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009086" y="4653168"/>
            <a:ext cx="2160000" cy="288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rgbClr val="FF0000"/>
                </a:solidFill>
              </a:rPr>
              <a:t>○○○○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44624"/>
            <a:ext cx="1174356" cy="1430865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1596681" y="1793849"/>
            <a:ext cx="2160000" cy="288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dirty="0">
                <a:solidFill>
                  <a:srgbClr val="FF0000"/>
                </a:solidFill>
                <a:latin typeface="+mn-ea"/>
              </a:rPr>
              <a:t>〃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596681" y="2060912"/>
            <a:ext cx="2160000" cy="288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dirty="0">
                <a:solidFill>
                  <a:srgbClr val="FF0000"/>
                </a:solidFill>
                <a:latin typeface="+mn-ea"/>
              </a:rPr>
              <a:t>〃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837280" y="1804850"/>
            <a:ext cx="2975080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dirty="0" smtClean="0">
                <a:solidFill>
                  <a:srgbClr val="FF0000"/>
                </a:solidFill>
                <a:latin typeface="+mn-ea"/>
              </a:rPr>
              <a:t>テキスト４章　練習問題</a:t>
            </a:r>
            <a:endParaRPr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837280" y="2081850"/>
            <a:ext cx="2975080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dirty="0" smtClean="0">
                <a:solidFill>
                  <a:srgbClr val="FF0000"/>
                </a:solidFill>
                <a:latin typeface="+mn-ea"/>
              </a:rPr>
              <a:t>〃</a:t>
            </a:r>
            <a:endParaRPr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188719" y="4825727"/>
            <a:ext cx="3312368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kumimoji="1" lang="ja-JP" altLang="en-US" sz="1600" dirty="0">
                <a:solidFill>
                  <a:srgbClr val="FF0000"/>
                </a:solidFill>
              </a:rPr>
              <a:t>ミスが出て疲れたので</a:t>
            </a:r>
            <a:r>
              <a:rPr kumimoji="1" lang="ja-JP" altLang="en-US" sz="1600" dirty="0" smtClean="0">
                <a:solidFill>
                  <a:srgbClr val="FF0000"/>
                </a:solidFill>
              </a:rPr>
              <a:t>、音楽</a:t>
            </a:r>
            <a:r>
              <a:rPr kumimoji="1" lang="ja-JP" altLang="en-US" sz="1600" dirty="0">
                <a:solidFill>
                  <a:srgbClr val="FF0000"/>
                </a:solidFill>
              </a:rPr>
              <a:t>を聴く</a:t>
            </a:r>
          </a:p>
        </p:txBody>
      </p:sp>
      <p:sp>
        <p:nvSpPr>
          <p:cNvPr id="25" name="円/楕円 24"/>
          <p:cNvSpPr/>
          <p:nvPr/>
        </p:nvSpPr>
        <p:spPr>
          <a:xfrm>
            <a:off x="5239345" y="3283299"/>
            <a:ext cx="324000" cy="324000"/>
          </a:xfrm>
          <a:prstGeom prst="ellipse">
            <a:avLst/>
          </a:prstGeom>
          <a:noFill/>
          <a:ln w="254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/>
        </p:nvSpPr>
        <p:spPr>
          <a:xfrm>
            <a:off x="4879082" y="4100412"/>
            <a:ext cx="324000" cy="324000"/>
          </a:xfrm>
          <a:prstGeom prst="ellipse">
            <a:avLst/>
          </a:prstGeom>
          <a:noFill/>
          <a:ln w="254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角丸四角形吹き出し 30"/>
          <p:cNvSpPr/>
          <p:nvPr/>
        </p:nvSpPr>
        <p:spPr>
          <a:xfrm>
            <a:off x="1291079" y="3900478"/>
            <a:ext cx="2771204" cy="723867"/>
          </a:xfrm>
          <a:prstGeom prst="wedgeRoundRectCallout">
            <a:avLst>
              <a:gd name="adj1" fmla="val 61035"/>
              <a:gd name="adj2" fmla="val -8145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疲労</a:t>
            </a:r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状況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を数値で記入</a:t>
            </a:r>
            <a:endParaRPr lang="en-US" altLang="ja-JP" b="1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朝</a:t>
            </a:r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の数値と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比較</a:t>
            </a:r>
            <a:endParaRPr lang="en-US" altLang="ja-JP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2" name="角丸四角形吹き出し 31"/>
          <p:cNvSpPr/>
          <p:nvPr/>
        </p:nvSpPr>
        <p:spPr>
          <a:xfrm>
            <a:off x="1296740" y="3081502"/>
            <a:ext cx="2771204" cy="731921"/>
          </a:xfrm>
          <a:prstGeom prst="wedgeRoundRectCallout">
            <a:avLst>
              <a:gd name="adj1" fmla="val 60495"/>
              <a:gd name="adj2" fmla="val -7582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訓練終了後の気分は？朝</a:t>
            </a:r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の数値と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比較</a:t>
            </a:r>
            <a:endParaRPr lang="en-US" altLang="ja-JP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3" name="角丸四角形吹き出し 32"/>
          <p:cNvSpPr/>
          <p:nvPr/>
        </p:nvSpPr>
        <p:spPr>
          <a:xfrm>
            <a:off x="4570222" y="5253879"/>
            <a:ext cx="3744416" cy="723867"/>
          </a:xfrm>
          <a:prstGeom prst="wedgeRoundRectCallout">
            <a:avLst>
              <a:gd name="adj1" fmla="val -20230"/>
              <a:gd name="adj2" fmla="val -72727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疲労軽減やストレス発散方法で</a:t>
            </a:r>
          </a:p>
          <a:p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できそうな内容を記入</a:t>
            </a:r>
            <a:endParaRPr lang="en-US" altLang="ja-JP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4" name="角丸四角形吹き出し 33"/>
          <p:cNvSpPr/>
          <p:nvPr/>
        </p:nvSpPr>
        <p:spPr>
          <a:xfrm>
            <a:off x="978398" y="6381328"/>
            <a:ext cx="5321794" cy="416228"/>
          </a:xfrm>
          <a:prstGeom prst="wedgeRoundRectCallout">
            <a:avLst>
              <a:gd name="adj1" fmla="val -55073"/>
              <a:gd name="adj2" fmla="val -49141"/>
              <a:gd name="adj3" fmla="val 16667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kumimoji="1" lang="ja-JP" altLang="en-US" dirty="0" smtClean="0"/>
              <a:t>　「記入が終わりましたので、確認をお願いします。」</a:t>
            </a:r>
            <a:endParaRPr kumimoji="1" lang="en-US" altLang="ja-JP" dirty="0" smtClean="0"/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32259" y="5583807"/>
            <a:ext cx="1464228" cy="1388021"/>
          </a:xfrm>
          <a:prstGeom prst="rect">
            <a:avLst/>
          </a:prstGeom>
        </p:spPr>
      </p:pic>
      <p:sp>
        <p:nvSpPr>
          <p:cNvPr id="36" name="テキスト ボックス 35"/>
          <p:cNvSpPr txBox="1"/>
          <p:nvPr/>
        </p:nvSpPr>
        <p:spPr>
          <a:xfrm>
            <a:off x="6252692" y="6431411"/>
            <a:ext cx="2567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accent5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と、報告してください</a:t>
            </a:r>
            <a:endParaRPr kumimoji="1" lang="ja-JP" altLang="en-US" b="1" dirty="0">
              <a:solidFill>
                <a:schemeClr val="accent5">
                  <a:lumMod val="50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4519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55897" y="1553336"/>
            <a:ext cx="8377453" cy="4900000"/>
          </a:xfrm>
        </p:spPr>
        <p:txBody>
          <a:bodyPr>
            <a:normAutofit/>
          </a:bodyPr>
          <a:lstStyle/>
          <a:p>
            <a:pPr>
              <a:lnSpc>
                <a:spcPts val="4000"/>
              </a:lnSpc>
              <a:spcBef>
                <a:spcPts val="0"/>
              </a:spcBef>
              <a:spcAft>
                <a:spcPts val="1800"/>
              </a:spcAft>
              <a:buSzPct val="100000"/>
              <a:buFont typeface="Wingdings" panose="05000000000000000000" pitchFamily="2" charset="2"/>
              <a:buChar char="Ø"/>
            </a:pPr>
            <a:r>
              <a:rPr lang="ja-JP" altLang="en-US" sz="3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毎日、「訓練日誌・生活チェックシート」に睡眠状態や体調の変化を記録して、体調の自己管理ができるようにしましょう。</a:t>
            </a:r>
          </a:p>
          <a:p>
            <a:pPr>
              <a:lnSpc>
                <a:spcPts val="4000"/>
              </a:lnSpc>
              <a:spcBef>
                <a:spcPts val="0"/>
              </a:spcBef>
              <a:spcAft>
                <a:spcPts val="1800"/>
              </a:spcAft>
              <a:buSzPct val="100000"/>
              <a:buFont typeface="Wingdings" panose="05000000000000000000" pitchFamily="2" charset="2"/>
              <a:buChar char="Ø"/>
            </a:pPr>
            <a:r>
              <a:rPr lang="ja-JP" altLang="en-US" sz="3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訓練開始前の体調によっては、その日の訓練の進め方等を相談しましょう。</a:t>
            </a:r>
          </a:p>
          <a:p>
            <a:pPr>
              <a:lnSpc>
                <a:spcPts val="4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Ø"/>
            </a:pPr>
            <a:r>
              <a:rPr lang="ja-JP" altLang="en-US" sz="3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不安や悩み等を抱えていて相談の希望がある場合には、あらかじめ相談時間を決めてから訓練を開始をしましょう。</a:t>
            </a:r>
            <a:endParaRPr lang="en-US" altLang="ja-JP" sz="3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buSzPct val="100000"/>
              <a:buFont typeface="Wingdings" panose="05000000000000000000" pitchFamily="2" charset="2"/>
              <a:buChar char="Ø"/>
            </a:pPr>
            <a:endParaRPr kumimoji="1" lang="ja-JP" altLang="en-US" sz="3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" name="タイトル 2"/>
          <p:cNvSpPr>
            <a:spLocks noGrp="1"/>
          </p:cNvSpPr>
          <p:nvPr>
            <p:ph type="title"/>
          </p:nvPr>
        </p:nvSpPr>
        <p:spPr>
          <a:xfrm>
            <a:off x="465404" y="341784"/>
            <a:ext cx="8499083" cy="1143000"/>
          </a:xfrm>
        </p:spPr>
        <p:txBody>
          <a:bodyPr>
            <a:normAutofit/>
          </a:bodyPr>
          <a:lstStyle/>
          <a:p>
            <a:r>
              <a:rPr lang="ja-JP" altLang="en-US" sz="4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３．活用のポイント</a:t>
            </a:r>
            <a:endParaRPr kumimoji="1" lang="ja-JP" altLang="en-US" sz="4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127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79514" y="1268760"/>
            <a:ext cx="8784974" cy="518457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SzPct val="100000"/>
              <a:buNone/>
            </a:pPr>
            <a:r>
              <a:rPr lang="ja-JP" altLang="ja-JP" sz="2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「訓練日誌・生活チェックシート」</a:t>
            </a:r>
            <a:r>
              <a:rPr lang="ja-JP" altLang="ja-JP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</a:t>
            </a:r>
            <a:r>
              <a:rPr lang="ja-JP" altLang="en-US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活用する目的は</a:t>
            </a:r>
            <a:endParaRPr lang="en-US" altLang="ja-JP" sz="28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ja-JP" altLang="en-US" sz="18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522900" indent="-342900">
              <a:spcBef>
                <a:spcPts val="0"/>
              </a:spcBef>
              <a:buSzPct val="100000"/>
              <a:buFont typeface="Wingdings" pitchFamily="2" charset="2"/>
              <a:buChar char="Ø"/>
            </a:pPr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訓練を受講するにあたって、皆さん自身が訓練における</a:t>
            </a: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生活環境のセルフマネジメントができるようになること</a:t>
            </a: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en-US" altLang="ja-JP" sz="1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1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具体的には、</a:t>
            </a: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①不調のサインがわかるようになること</a:t>
            </a: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②サインが出た時の対応が自身でできること</a:t>
            </a: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③サインが出る一歩手前でその傾向を感じ取り、</a:t>
            </a: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自身で気持ちや行動をコントロールできるようになること</a:t>
            </a:r>
            <a:endParaRPr lang="en-US" altLang="ja-JP" sz="20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522900" indent="-342900">
              <a:spcBef>
                <a:spcPts val="3000"/>
              </a:spcBef>
              <a:buSzPct val="100000"/>
              <a:buFont typeface="Wingdings" pitchFamily="2" charset="2"/>
              <a:buChar char="Ø"/>
            </a:pPr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職場での適切な報告・連絡・相談等のビジネスマナーの</a:t>
            </a: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習得・定着を図ること</a:t>
            </a:r>
            <a:endParaRPr lang="en-US" altLang="ja-JP" sz="2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ja-JP" altLang="en-US" sz="4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１．</a:t>
            </a:r>
            <a:r>
              <a:rPr kumimoji="1" lang="ja-JP" altLang="en-US" sz="4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目的</a:t>
            </a:r>
            <a:endParaRPr kumimoji="1" lang="ja-JP" altLang="en-US" sz="4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814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23528" y="1052737"/>
            <a:ext cx="8569085" cy="331236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ja-JP" altLang="ja-JP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訓練開始前</a:t>
            </a:r>
            <a:r>
              <a:rPr lang="ja-JP" altLang="en-US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</a:t>
            </a:r>
            <a:r>
              <a:rPr lang="ja-JP" altLang="ja-JP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朝礼</a:t>
            </a:r>
            <a:r>
              <a:rPr lang="ja-JP" altLang="en-US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ja-JP" altLang="ja-JP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訓練終了後</a:t>
            </a:r>
            <a:r>
              <a:rPr lang="ja-JP" altLang="en-US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</a:t>
            </a:r>
            <a:r>
              <a:rPr lang="ja-JP" altLang="ja-JP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終礼</a:t>
            </a:r>
            <a:r>
              <a:rPr lang="ja-JP" altLang="ja-JP" sz="2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</a:t>
            </a:r>
            <a:r>
              <a:rPr lang="ja-JP" altLang="ja-JP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時間</a:t>
            </a:r>
            <a:r>
              <a:rPr lang="ja-JP" altLang="en-US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２回に分けて記入します。</a:t>
            </a:r>
            <a:endParaRPr lang="ja-JP" altLang="en-US" sz="12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ja-JP" altLang="en-US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</a:t>
            </a:r>
            <a:r>
              <a:rPr lang="ja-JP" altLang="en-US" sz="2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訓練日誌・生活チェックシート」を各自記入が終わったら、スタッフに提出し、確認をもらいましょう</a:t>
            </a:r>
            <a:r>
              <a:rPr lang="ja-JP" altLang="en-US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en-US" sz="1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spcBef>
                <a:spcPts val="0"/>
              </a:spcBef>
              <a:buSzPct val="100000"/>
              <a:buFont typeface="Wingdings" panose="05000000000000000000" pitchFamily="2" charset="2"/>
              <a:buChar char="Ø"/>
            </a:pPr>
            <a:r>
              <a:rPr lang="ja-JP" altLang="en-US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提出</a:t>
            </a:r>
            <a:r>
              <a:rPr lang="ja-JP" altLang="en-US" sz="2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する時には、職場での仕事の報告を意識して行いましょう</a:t>
            </a:r>
            <a:r>
              <a:rPr lang="ja-JP" altLang="en-US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kumimoji="1" lang="ja-JP" altLang="en-US" sz="2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kumimoji="1" lang="ja-JP" altLang="en-US" sz="4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２．</a:t>
            </a:r>
            <a:r>
              <a:rPr lang="ja-JP" altLang="en-US" sz="4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使用</a:t>
            </a:r>
            <a:r>
              <a:rPr kumimoji="1" lang="ja-JP" altLang="en-US" sz="4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方法</a:t>
            </a:r>
            <a:endParaRPr kumimoji="1" lang="ja-JP" altLang="en-US" sz="4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358462" y="4365104"/>
            <a:ext cx="8427076" cy="223224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ts val="3200"/>
              </a:lnSpc>
              <a:spcAft>
                <a:spcPts val="0"/>
              </a:spcAft>
            </a:pPr>
            <a:r>
              <a:rPr lang="ja-JP" sz="2000" b="1" kern="100" dirty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提出する時</a:t>
            </a:r>
            <a:r>
              <a:rPr lang="ja-JP" sz="2000" b="1" kern="100" dirty="0" smtClean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の報告</a:t>
            </a:r>
            <a:r>
              <a:rPr lang="ja-JP" sz="2000" b="1" kern="100" dirty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</a:t>
            </a:r>
            <a:r>
              <a:rPr lang="ja-JP" sz="2000" b="1" kern="100" dirty="0" smtClean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例文</a:t>
            </a:r>
            <a:endParaRPr lang="ja-JP" sz="2000" b="1" kern="100" dirty="0">
              <a:solidFill>
                <a:srgbClr val="002060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>
              <a:lnSpc>
                <a:spcPts val="3200"/>
              </a:lnSpc>
              <a:spcAft>
                <a:spcPts val="0"/>
              </a:spcAft>
            </a:pPr>
            <a:r>
              <a:rPr lang="ja-JP" sz="2000" b="1" kern="100" dirty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朝礼時：</a:t>
            </a:r>
            <a:r>
              <a:rPr lang="ja-JP" sz="2000" b="1" kern="100" dirty="0" smtClean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チェックシート</a:t>
            </a:r>
            <a:r>
              <a:rPr lang="ja-JP" altLang="en-US" sz="2000" b="1" kern="100" dirty="0" smtClean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</a:t>
            </a:r>
            <a:r>
              <a:rPr lang="ja-JP" sz="2000" b="1" kern="100" dirty="0" smtClean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記入</a:t>
            </a:r>
            <a:r>
              <a:rPr lang="ja-JP" altLang="en-US" sz="2000" b="1" kern="100" dirty="0" smtClean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が</a:t>
            </a:r>
            <a:r>
              <a:rPr lang="ja-JP" sz="2000" b="1" kern="100" dirty="0" smtClean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終わりました</a:t>
            </a:r>
            <a:r>
              <a:rPr lang="ja-JP" sz="2000" b="1" kern="100" dirty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ので</a:t>
            </a:r>
            <a:r>
              <a:rPr lang="ja-JP" sz="2000" b="1" kern="100" dirty="0" smtClean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endParaRPr lang="en-US" altLang="ja-JP" sz="2000" b="1" kern="100" dirty="0" smtClean="0">
              <a:solidFill>
                <a:srgbClr val="002060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1296000" algn="l">
              <a:lnSpc>
                <a:spcPts val="3200"/>
              </a:lnSpc>
              <a:spcAft>
                <a:spcPts val="0"/>
              </a:spcAft>
            </a:pPr>
            <a:r>
              <a:rPr lang="ja-JP" sz="2000" b="1" kern="100" dirty="0" smtClean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確認を</a:t>
            </a:r>
            <a:r>
              <a:rPr lang="ja-JP" sz="2000" b="1" kern="100" dirty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お願いします。</a:t>
            </a:r>
          </a:p>
          <a:p>
            <a:pPr marL="743585" indent="-743585" algn="l">
              <a:lnSpc>
                <a:spcPts val="3200"/>
              </a:lnSpc>
              <a:spcAft>
                <a:spcPts val="0"/>
              </a:spcAft>
            </a:pPr>
            <a:r>
              <a:rPr lang="ja-JP" sz="2000" b="1" kern="100" dirty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終礼時：訓練日誌と</a:t>
            </a:r>
            <a:r>
              <a:rPr lang="ja-JP" sz="2000" b="1" kern="100" dirty="0" smtClean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チェックシート</a:t>
            </a:r>
            <a:r>
              <a:rPr lang="ja-JP" altLang="en-US" sz="2000" b="1" kern="100" dirty="0" smtClean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</a:t>
            </a:r>
            <a:r>
              <a:rPr lang="ja-JP" sz="2000" b="1" kern="100" dirty="0" smtClean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記入</a:t>
            </a:r>
            <a:r>
              <a:rPr lang="ja-JP" altLang="en-US" sz="2000" b="1" kern="100" dirty="0" smtClean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が</a:t>
            </a:r>
            <a:r>
              <a:rPr lang="ja-JP" sz="2000" b="1" kern="100" dirty="0" smtClean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終わりました</a:t>
            </a:r>
            <a:r>
              <a:rPr lang="ja-JP" sz="2000" b="1" kern="100" dirty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ので</a:t>
            </a:r>
            <a:r>
              <a:rPr lang="ja-JP" sz="2000" b="1" kern="100" dirty="0" smtClean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endParaRPr lang="en-US" altLang="ja-JP" sz="2000" b="1" kern="100" dirty="0" smtClean="0">
              <a:solidFill>
                <a:srgbClr val="002060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1296000" algn="l">
              <a:lnSpc>
                <a:spcPts val="3200"/>
              </a:lnSpc>
              <a:spcAft>
                <a:spcPts val="0"/>
              </a:spcAft>
            </a:pPr>
            <a:r>
              <a:rPr lang="ja-JP" sz="2000" b="1" kern="100" dirty="0" smtClean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確認を</a:t>
            </a:r>
            <a:r>
              <a:rPr lang="ja-JP" sz="2000" b="1" kern="100" dirty="0">
                <a:solidFill>
                  <a:srgbClr val="00206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お願いします。</a:t>
            </a:r>
          </a:p>
        </p:txBody>
      </p:sp>
    </p:spTree>
    <p:extLst>
      <p:ext uri="{BB962C8B-B14F-4D97-AF65-F5344CB8AC3E}">
        <p14:creationId xmlns:p14="http://schemas.microsoft.com/office/powerpoint/2010/main" val="3822587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5767014" cy="764704"/>
          </a:xfrm>
        </p:spPr>
        <p:txBody>
          <a:bodyPr>
            <a:noAutofit/>
          </a:bodyPr>
          <a:lstStyle/>
          <a:p>
            <a:r>
              <a:rPr lang="ja-JP" altLang="en-US" sz="3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●訓練</a:t>
            </a:r>
            <a:r>
              <a:rPr kumimoji="1" lang="ja-JP" altLang="en-US" sz="3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開始時の記入部分</a:t>
            </a:r>
            <a:endParaRPr kumimoji="1" lang="ja-JP" altLang="en-US" sz="36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07" y="908720"/>
            <a:ext cx="8503865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角丸四角形吹き出し 3"/>
          <p:cNvSpPr/>
          <p:nvPr/>
        </p:nvSpPr>
        <p:spPr>
          <a:xfrm>
            <a:off x="6084168" y="116632"/>
            <a:ext cx="2376264" cy="692696"/>
          </a:xfrm>
          <a:prstGeom prst="wedgeRoundRectCallout">
            <a:avLst>
              <a:gd name="adj1" fmla="val -19658"/>
              <a:gd name="adj2" fmla="val 55439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latin typeface="HG丸ｺﾞｼｯｸM-PRO" pitchFamily="50" charset="-128"/>
                <a:ea typeface="HG丸ｺﾞｼｯｸM-PRO" pitchFamily="50" charset="-128"/>
              </a:rPr>
              <a:t>チェックシートの</a:t>
            </a:r>
            <a:endParaRPr kumimoji="1" lang="en-US" altLang="ja-JP" sz="2000" b="1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/>
            <a:r>
              <a:rPr kumimoji="1" lang="ja-JP" altLang="en-US" sz="2000" b="1" dirty="0" smtClean="0">
                <a:latin typeface="HG丸ｺﾞｼｯｸM-PRO" pitchFamily="50" charset="-128"/>
                <a:ea typeface="HG丸ｺﾞｼｯｸM-PRO" pitchFamily="50" charset="-128"/>
              </a:rPr>
              <a:t>上部分です。</a:t>
            </a:r>
          </a:p>
        </p:txBody>
      </p:sp>
    </p:spTree>
    <p:extLst>
      <p:ext uri="{BB962C8B-B14F-4D97-AF65-F5344CB8AC3E}">
        <p14:creationId xmlns:p14="http://schemas.microsoft.com/office/powerpoint/2010/main" val="99654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グループ化 70"/>
          <p:cNvGrpSpPr/>
          <p:nvPr/>
        </p:nvGrpSpPr>
        <p:grpSpPr>
          <a:xfrm>
            <a:off x="316607" y="908720"/>
            <a:ext cx="8503865" cy="5400600"/>
            <a:chOff x="316607" y="1196752"/>
            <a:chExt cx="8503865" cy="5400600"/>
          </a:xfrm>
        </p:grpSpPr>
        <p:pic>
          <p:nvPicPr>
            <p:cNvPr id="8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607" y="1196752"/>
              <a:ext cx="8503865" cy="5400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6" name="正方形/長方形 45"/>
            <p:cNvSpPr/>
            <p:nvPr/>
          </p:nvSpPr>
          <p:spPr>
            <a:xfrm>
              <a:off x="1064793" y="2598812"/>
              <a:ext cx="99465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1064793" y="3234060"/>
              <a:ext cx="99465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/>
          <p:cNvSpPr txBox="1"/>
          <p:nvPr/>
        </p:nvSpPr>
        <p:spPr>
          <a:xfrm>
            <a:off x="1619711" y="987658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  <a:latin typeface="+mn-ea"/>
              </a:rPr>
              <a:t>○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2236533" y="987658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○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2753040" y="987658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○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3421302" y="987658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○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6159461" y="986317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○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7822487" y="987658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○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781728" y="2204342"/>
            <a:ext cx="648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just"/>
            <a:r>
              <a:rPr kumimoji="1" lang="en-US" altLang="ja-JP" dirty="0" smtClean="0">
                <a:solidFill>
                  <a:srgbClr val="FF0000"/>
                </a:solidFill>
                <a:latin typeface="+mn-ea"/>
              </a:rPr>
              <a:t>23</a:t>
            </a:r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：</a:t>
            </a:r>
            <a:r>
              <a:rPr kumimoji="1" lang="en-US" altLang="ja-JP" dirty="0">
                <a:solidFill>
                  <a:srgbClr val="FF0000"/>
                </a:solidFill>
                <a:latin typeface="+mn-ea"/>
              </a:rPr>
              <a:t>00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829814" y="2841490"/>
            <a:ext cx="648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just"/>
            <a:r>
              <a:rPr kumimoji="1" lang="en-US" altLang="ja-JP" dirty="0">
                <a:solidFill>
                  <a:srgbClr val="FF0000"/>
                </a:solidFill>
                <a:latin typeface="+mn-ea"/>
              </a:rPr>
              <a:t>6</a:t>
            </a:r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：</a:t>
            </a:r>
            <a:r>
              <a:rPr kumimoji="1" lang="en-US" altLang="ja-JP" dirty="0" smtClean="0">
                <a:solidFill>
                  <a:srgbClr val="FF0000"/>
                </a:solidFill>
                <a:latin typeface="+mn-ea"/>
              </a:rPr>
              <a:t>00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794428" y="3510671"/>
            <a:ext cx="648000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just"/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７時間</a:t>
            </a:r>
            <a:endParaRPr kumimoji="1" lang="en-US" altLang="ja-JP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97" name="角丸四角形吹き出し 96"/>
          <p:cNvSpPr/>
          <p:nvPr/>
        </p:nvSpPr>
        <p:spPr>
          <a:xfrm>
            <a:off x="6276465" y="332656"/>
            <a:ext cx="1413415" cy="688617"/>
          </a:xfrm>
          <a:prstGeom prst="wedgeRoundRectCallout">
            <a:avLst>
              <a:gd name="adj1" fmla="val -34008"/>
              <a:gd name="adj2" fmla="val 64022"/>
              <a:gd name="adj3" fmla="val 16667"/>
            </a:avLst>
          </a:prstGeom>
          <a:solidFill>
            <a:srgbClr val="F7FB5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今の天気を記入</a:t>
            </a:r>
          </a:p>
        </p:txBody>
      </p:sp>
      <p:sp>
        <p:nvSpPr>
          <p:cNvPr id="99" name="角丸四角形吹き出し 98"/>
          <p:cNvSpPr/>
          <p:nvPr/>
        </p:nvSpPr>
        <p:spPr>
          <a:xfrm>
            <a:off x="1713975" y="1962215"/>
            <a:ext cx="2087145" cy="1376455"/>
          </a:xfrm>
          <a:prstGeom prst="wedgeRoundRectCallout">
            <a:avLst>
              <a:gd name="adj1" fmla="val -54676"/>
              <a:gd name="adj2" fmla="val 18014"/>
              <a:gd name="adj3" fmla="val 16667"/>
            </a:avLst>
          </a:prstGeom>
          <a:solidFill>
            <a:srgbClr val="F7FB5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昨夜の就寝時刻</a:t>
            </a:r>
          </a:p>
          <a:p>
            <a:pPr algn="ctr"/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今朝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の起床時刻</a:t>
            </a:r>
          </a:p>
          <a:p>
            <a:pPr algn="ctr"/>
            <a:r>
              <a:rPr kumimoji="1"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睡眠時間は？</a:t>
            </a:r>
          </a:p>
        </p:txBody>
      </p:sp>
      <p:pic>
        <p:nvPicPr>
          <p:cNvPr id="100" name="図 9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44624"/>
            <a:ext cx="1174356" cy="1430865"/>
          </a:xfrm>
          <a:prstGeom prst="rect">
            <a:avLst/>
          </a:prstGeom>
        </p:spPr>
      </p:pic>
      <p:sp>
        <p:nvSpPr>
          <p:cNvPr id="86" name="タイトル 1"/>
          <p:cNvSpPr txBox="1">
            <a:spLocks/>
          </p:cNvSpPr>
          <p:nvPr/>
        </p:nvSpPr>
        <p:spPr>
          <a:xfrm>
            <a:off x="179512" y="188640"/>
            <a:ext cx="5979949" cy="764704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1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ja-JP" altLang="en-US" sz="3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●訓練開始時の記入例</a:t>
            </a:r>
            <a:endParaRPr lang="ja-JP" altLang="en-US" sz="36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428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91" grpId="0"/>
      <p:bldP spid="97" grpId="0" animBg="1"/>
      <p:bldP spid="9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グループ化 70"/>
          <p:cNvGrpSpPr/>
          <p:nvPr/>
        </p:nvGrpSpPr>
        <p:grpSpPr>
          <a:xfrm>
            <a:off x="316607" y="908720"/>
            <a:ext cx="8503865" cy="5400600"/>
            <a:chOff x="316607" y="1196752"/>
            <a:chExt cx="8503865" cy="5400600"/>
          </a:xfrm>
        </p:grpSpPr>
        <p:pic>
          <p:nvPicPr>
            <p:cNvPr id="8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607" y="1196752"/>
              <a:ext cx="8503865" cy="5400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6" name="正方形/長方形 45"/>
            <p:cNvSpPr/>
            <p:nvPr/>
          </p:nvSpPr>
          <p:spPr>
            <a:xfrm>
              <a:off x="1064793" y="2598812"/>
              <a:ext cx="99465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1064793" y="3234060"/>
              <a:ext cx="99465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/>
          <p:cNvSpPr txBox="1"/>
          <p:nvPr/>
        </p:nvSpPr>
        <p:spPr>
          <a:xfrm>
            <a:off x="1619711" y="987658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  <a:latin typeface="+mn-ea"/>
              </a:rPr>
              <a:t>○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2236533" y="987658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○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2753040" y="987658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○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3421302" y="987658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○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6159461" y="986317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○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7822487" y="987658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○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781728" y="2204342"/>
            <a:ext cx="648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just"/>
            <a:r>
              <a:rPr kumimoji="1" lang="en-US" altLang="ja-JP" dirty="0" smtClean="0">
                <a:solidFill>
                  <a:srgbClr val="FF0000"/>
                </a:solidFill>
                <a:latin typeface="+mn-ea"/>
              </a:rPr>
              <a:t>23</a:t>
            </a:r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：</a:t>
            </a:r>
            <a:r>
              <a:rPr kumimoji="1" lang="en-US" altLang="ja-JP" dirty="0">
                <a:solidFill>
                  <a:srgbClr val="FF0000"/>
                </a:solidFill>
                <a:latin typeface="+mn-ea"/>
              </a:rPr>
              <a:t>00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829814" y="2841490"/>
            <a:ext cx="648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just"/>
            <a:r>
              <a:rPr kumimoji="1" lang="en-US" altLang="ja-JP" dirty="0">
                <a:solidFill>
                  <a:srgbClr val="FF0000"/>
                </a:solidFill>
                <a:latin typeface="+mn-ea"/>
              </a:rPr>
              <a:t>6</a:t>
            </a:r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：</a:t>
            </a:r>
            <a:r>
              <a:rPr kumimoji="1" lang="en-US" altLang="ja-JP" dirty="0" smtClean="0">
                <a:solidFill>
                  <a:srgbClr val="FF0000"/>
                </a:solidFill>
                <a:latin typeface="+mn-ea"/>
              </a:rPr>
              <a:t>00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794428" y="3510671"/>
            <a:ext cx="648000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just"/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７時間</a:t>
            </a:r>
            <a:endParaRPr kumimoji="1" lang="en-US" altLang="ja-JP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100" name="図 9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44624"/>
            <a:ext cx="1174356" cy="1430865"/>
          </a:xfrm>
          <a:prstGeom prst="rect">
            <a:avLst/>
          </a:prstGeom>
        </p:spPr>
      </p:pic>
      <p:sp>
        <p:nvSpPr>
          <p:cNvPr id="86" name="タイトル 1"/>
          <p:cNvSpPr txBox="1">
            <a:spLocks/>
          </p:cNvSpPr>
          <p:nvPr/>
        </p:nvSpPr>
        <p:spPr>
          <a:xfrm>
            <a:off x="179512" y="188640"/>
            <a:ext cx="5979949" cy="764704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1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ja-JP" altLang="en-US" sz="3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●訓練開始時の記入例</a:t>
            </a:r>
            <a:endParaRPr lang="ja-JP" altLang="en-US" sz="36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073861" y="2182978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○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081817" y="2825476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○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081817" y="3466070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+mn-ea"/>
              </a:rPr>
              <a:t>×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683249" y="2399324"/>
            <a:ext cx="1092805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  <a:latin typeface="+mn-ea"/>
              </a:rPr>
              <a:t>8</a:t>
            </a:r>
            <a:r>
              <a:rPr kumimoji="1" lang="ja-JP" altLang="en-US" dirty="0">
                <a:solidFill>
                  <a:srgbClr val="FF0000"/>
                </a:solidFill>
                <a:latin typeface="+mn-ea"/>
              </a:rPr>
              <a:t>：</a:t>
            </a:r>
            <a:r>
              <a:rPr kumimoji="1" lang="en-US" altLang="ja-JP" dirty="0" smtClean="0">
                <a:solidFill>
                  <a:srgbClr val="FF0000"/>
                </a:solidFill>
                <a:latin typeface="+mn-ea"/>
              </a:rPr>
              <a:t>40</a:t>
            </a:r>
          </a:p>
          <a:p>
            <a:pPr algn="ctr"/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頓服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3" name="角丸四角形吹き出し 22"/>
          <p:cNvSpPr/>
          <p:nvPr/>
        </p:nvSpPr>
        <p:spPr>
          <a:xfrm>
            <a:off x="2893225" y="1449159"/>
            <a:ext cx="2758895" cy="688617"/>
          </a:xfrm>
          <a:prstGeom prst="wedgeRoundRectCallout">
            <a:avLst>
              <a:gd name="adj1" fmla="val -30464"/>
              <a:gd name="adj2" fmla="val 87399"/>
              <a:gd name="adj3" fmla="val 16667"/>
            </a:avLst>
          </a:prstGeom>
          <a:solidFill>
            <a:srgbClr val="F7FB5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頓服を服薬した場合は</a:t>
            </a:r>
            <a:endParaRPr lang="ja-JP" altLang="en-US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飲んだ時間を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記入</a:t>
            </a:r>
            <a:endParaRPr lang="ja-JP" altLang="en-US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4" name="角丸四角形吹き出し 23"/>
          <p:cNvSpPr/>
          <p:nvPr/>
        </p:nvSpPr>
        <p:spPr>
          <a:xfrm>
            <a:off x="458297" y="4124572"/>
            <a:ext cx="2493902" cy="1271897"/>
          </a:xfrm>
          <a:prstGeom prst="wedgeRoundRectCallout">
            <a:avLst>
              <a:gd name="adj1" fmla="val 21925"/>
              <a:gd name="adj2" fmla="val -58296"/>
              <a:gd name="adj3" fmla="val 16667"/>
            </a:avLst>
          </a:prstGeom>
          <a:solidFill>
            <a:srgbClr val="F7FB5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定期的な服薬の記入</a:t>
            </a:r>
          </a:p>
          <a:p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服薬した場合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は○</a:t>
            </a:r>
          </a:p>
          <a:p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忘れた場合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は</a:t>
            </a:r>
            <a:r>
              <a:rPr lang="en-US" altLang="ja-JP" b="1" dirty="0" smtClean="0">
                <a:latin typeface="HG丸ｺﾞｼｯｸM-PRO" pitchFamily="50" charset="-128"/>
                <a:ea typeface="HG丸ｺﾞｼｯｸM-PRO" pitchFamily="50" charset="-128"/>
              </a:rPr>
              <a:t>×</a:t>
            </a:r>
            <a:endParaRPr lang="ja-JP" altLang="en-US" b="1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無い場合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は空白</a:t>
            </a:r>
            <a:endParaRPr lang="ja-JP" altLang="en-US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5" name="角丸四角形吹き出し 24"/>
          <p:cNvSpPr/>
          <p:nvPr/>
        </p:nvSpPr>
        <p:spPr>
          <a:xfrm>
            <a:off x="3776054" y="3212976"/>
            <a:ext cx="1300002" cy="588779"/>
          </a:xfrm>
          <a:prstGeom prst="wedgeRoundRectCallout">
            <a:avLst>
              <a:gd name="adj1" fmla="val -73301"/>
              <a:gd name="adj2" fmla="val 27586"/>
              <a:gd name="adj3" fmla="val 16667"/>
            </a:avLst>
          </a:prstGeom>
          <a:solidFill>
            <a:srgbClr val="F7FB5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朝は空白</a:t>
            </a:r>
            <a:endParaRPr lang="ja-JP" altLang="en-US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868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グループ化 70"/>
          <p:cNvGrpSpPr/>
          <p:nvPr/>
        </p:nvGrpSpPr>
        <p:grpSpPr>
          <a:xfrm>
            <a:off x="316607" y="908720"/>
            <a:ext cx="8503865" cy="5400600"/>
            <a:chOff x="316607" y="1196752"/>
            <a:chExt cx="8503865" cy="5400600"/>
          </a:xfrm>
        </p:grpSpPr>
        <p:pic>
          <p:nvPicPr>
            <p:cNvPr id="8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607" y="1196752"/>
              <a:ext cx="8503865" cy="5400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6" name="正方形/長方形 45"/>
            <p:cNvSpPr/>
            <p:nvPr/>
          </p:nvSpPr>
          <p:spPr>
            <a:xfrm>
              <a:off x="1064793" y="2598812"/>
              <a:ext cx="99465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1064793" y="3234060"/>
              <a:ext cx="99465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/>
          <p:cNvSpPr txBox="1"/>
          <p:nvPr/>
        </p:nvSpPr>
        <p:spPr>
          <a:xfrm>
            <a:off x="1619711" y="987658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  <a:latin typeface="+mn-ea"/>
              </a:rPr>
              <a:t>○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2236533" y="987658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○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2753040" y="987658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○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3421302" y="987658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○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6159461" y="986317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○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7822487" y="987658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○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781728" y="2204342"/>
            <a:ext cx="648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just"/>
            <a:r>
              <a:rPr kumimoji="1" lang="en-US" altLang="ja-JP" dirty="0" smtClean="0">
                <a:solidFill>
                  <a:srgbClr val="FF0000"/>
                </a:solidFill>
                <a:latin typeface="+mn-ea"/>
              </a:rPr>
              <a:t>23</a:t>
            </a:r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：</a:t>
            </a:r>
            <a:r>
              <a:rPr kumimoji="1" lang="en-US" altLang="ja-JP" dirty="0">
                <a:solidFill>
                  <a:srgbClr val="FF0000"/>
                </a:solidFill>
                <a:latin typeface="+mn-ea"/>
              </a:rPr>
              <a:t>00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829814" y="2841490"/>
            <a:ext cx="648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just"/>
            <a:r>
              <a:rPr kumimoji="1" lang="en-US" altLang="ja-JP" dirty="0">
                <a:solidFill>
                  <a:srgbClr val="FF0000"/>
                </a:solidFill>
                <a:latin typeface="+mn-ea"/>
              </a:rPr>
              <a:t>6</a:t>
            </a:r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：</a:t>
            </a:r>
            <a:r>
              <a:rPr kumimoji="1" lang="en-US" altLang="ja-JP" dirty="0" smtClean="0">
                <a:solidFill>
                  <a:srgbClr val="FF0000"/>
                </a:solidFill>
                <a:latin typeface="+mn-ea"/>
              </a:rPr>
              <a:t>00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794428" y="3510671"/>
            <a:ext cx="648000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just"/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７時間</a:t>
            </a:r>
            <a:endParaRPr kumimoji="1" lang="en-US" altLang="ja-JP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100" name="図 9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44624"/>
            <a:ext cx="1174356" cy="1430865"/>
          </a:xfrm>
          <a:prstGeom prst="rect">
            <a:avLst/>
          </a:prstGeom>
        </p:spPr>
      </p:pic>
      <p:sp>
        <p:nvSpPr>
          <p:cNvPr id="86" name="タイトル 1"/>
          <p:cNvSpPr txBox="1">
            <a:spLocks/>
          </p:cNvSpPr>
          <p:nvPr/>
        </p:nvSpPr>
        <p:spPr>
          <a:xfrm>
            <a:off x="179512" y="188640"/>
            <a:ext cx="5979949" cy="764704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1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ja-JP" altLang="en-US" sz="3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●訓練開始時の記入例</a:t>
            </a:r>
            <a:endParaRPr lang="ja-JP" altLang="en-US" sz="36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073861" y="2182978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○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081817" y="2825476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○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081817" y="3466070"/>
            <a:ext cx="324000" cy="32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+mn-ea"/>
              </a:rPr>
              <a:t>×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683249" y="2399324"/>
            <a:ext cx="1092805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  <a:latin typeface="+mn-ea"/>
              </a:rPr>
              <a:t>8</a:t>
            </a:r>
            <a:r>
              <a:rPr kumimoji="1" lang="ja-JP" altLang="en-US" dirty="0">
                <a:solidFill>
                  <a:srgbClr val="FF0000"/>
                </a:solidFill>
                <a:latin typeface="+mn-ea"/>
              </a:rPr>
              <a:t>：</a:t>
            </a:r>
            <a:r>
              <a:rPr kumimoji="1" lang="en-US" altLang="ja-JP" dirty="0" smtClean="0">
                <a:solidFill>
                  <a:srgbClr val="FF0000"/>
                </a:solidFill>
                <a:latin typeface="+mn-ea"/>
              </a:rPr>
              <a:t>40</a:t>
            </a:r>
          </a:p>
          <a:p>
            <a:pPr algn="ctr"/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頓服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54" name="円/楕円 53"/>
          <p:cNvSpPr/>
          <p:nvPr/>
        </p:nvSpPr>
        <p:spPr>
          <a:xfrm>
            <a:off x="5160424" y="3868031"/>
            <a:ext cx="389940" cy="367281"/>
          </a:xfrm>
          <a:prstGeom prst="ellipse">
            <a:avLst/>
          </a:prstGeom>
          <a:noFill/>
          <a:ln w="254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円/楕円 54"/>
          <p:cNvSpPr/>
          <p:nvPr/>
        </p:nvSpPr>
        <p:spPr>
          <a:xfrm>
            <a:off x="3236374" y="4235312"/>
            <a:ext cx="324000" cy="324000"/>
          </a:xfrm>
          <a:prstGeom prst="ellipse">
            <a:avLst/>
          </a:prstGeom>
          <a:noFill/>
          <a:ln w="254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円/楕円 55"/>
          <p:cNvSpPr/>
          <p:nvPr/>
        </p:nvSpPr>
        <p:spPr>
          <a:xfrm>
            <a:off x="3236374" y="5083120"/>
            <a:ext cx="324000" cy="324000"/>
          </a:xfrm>
          <a:prstGeom prst="ellipse">
            <a:avLst/>
          </a:prstGeom>
          <a:noFill/>
          <a:ln w="254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806064" y="5799845"/>
            <a:ext cx="2777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風邪気味</a:t>
            </a:r>
            <a:r>
              <a:rPr kumimoji="1" lang="ja-JP" altLang="en-US" dirty="0">
                <a:solidFill>
                  <a:srgbClr val="FF0000"/>
                </a:solidFill>
              </a:rPr>
              <a:t>で、少し頭が痛い</a:t>
            </a:r>
            <a:endParaRPr kumimoji="1" lang="en-US" altLang="ja-JP" dirty="0">
              <a:solidFill>
                <a:srgbClr val="FF0000"/>
              </a:solidFill>
            </a:endParaRPr>
          </a:p>
        </p:txBody>
      </p:sp>
      <p:sp>
        <p:nvSpPr>
          <p:cNvPr id="58" name="円/楕円 57"/>
          <p:cNvSpPr/>
          <p:nvPr/>
        </p:nvSpPr>
        <p:spPr>
          <a:xfrm>
            <a:off x="6233379" y="1904521"/>
            <a:ext cx="440055" cy="531012"/>
          </a:xfrm>
          <a:prstGeom prst="ellipse">
            <a:avLst/>
          </a:prstGeom>
          <a:noFill/>
          <a:ln w="254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円/楕円 58"/>
          <p:cNvSpPr/>
          <p:nvPr/>
        </p:nvSpPr>
        <p:spPr>
          <a:xfrm>
            <a:off x="7043054" y="3361129"/>
            <a:ext cx="223283" cy="364862"/>
          </a:xfrm>
          <a:prstGeom prst="ellipse">
            <a:avLst/>
          </a:prstGeom>
          <a:noFill/>
          <a:ln w="254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角丸四角形吹き出し 59"/>
          <p:cNvSpPr/>
          <p:nvPr/>
        </p:nvSpPr>
        <p:spPr>
          <a:xfrm>
            <a:off x="978398" y="6381328"/>
            <a:ext cx="5321794" cy="416228"/>
          </a:xfrm>
          <a:prstGeom prst="wedgeRoundRectCallout">
            <a:avLst>
              <a:gd name="adj1" fmla="val -55073"/>
              <a:gd name="adj2" fmla="val -49141"/>
              <a:gd name="adj3" fmla="val 16667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kumimoji="1" lang="ja-JP" altLang="en-US" dirty="0" smtClean="0"/>
              <a:t>　「記入が終わりましたので、確認をお願いします。」</a:t>
            </a:r>
            <a:endParaRPr kumimoji="1" lang="en-US" altLang="ja-JP" dirty="0" smtClean="0"/>
          </a:p>
        </p:txBody>
      </p:sp>
      <p:pic>
        <p:nvPicPr>
          <p:cNvPr id="61" name="図 6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32259" y="5583807"/>
            <a:ext cx="1464228" cy="1388021"/>
          </a:xfrm>
          <a:prstGeom prst="rect">
            <a:avLst/>
          </a:prstGeom>
        </p:spPr>
      </p:pic>
      <p:sp>
        <p:nvSpPr>
          <p:cNvPr id="62" name="角丸四角形吹き出し 61"/>
          <p:cNvSpPr/>
          <p:nvPr/>
        </p:nvSpPr>
        <p:spPr>
          <a:xfrm>
            <a:off x="537512" y="2966145"/>
            <a:ext cx="3530432" cy="1019042"/>
          </a:xfrm>
          <a:prstGeom prst="wedgeRoundRectCallout">
            <a:avLst>
              <a:gd name="adj1" fmla="val 20409"/>
              <a:gd name="adj2" fmla="val 61397"/>
              <a:gd name="adj3" fmla="val 16667"/>
            </a:avLst>
          </a:prstGeom>
          <a:solidFill>
            <a:srgbClr val="F7FB5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朝</a:t>
            </a:r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起きた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時に、眠った感じは？</a:t>
            </a:r>
            <a:endParaRPr lang="ja-JP" altLang="en-US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目覚めた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感じは？</a:t>
            </a:r>
            <a:endParaRPr lang="en-US" altLang="ja-JP" b="1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それらを数値で表す</a:t>
            </a:r>
            <a:endParaRPr lang="en-US" altLang="ja-JP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63" name="角丸四角形吹き出し 62"/>
          <p:cNvSpPr/>
          <p:nvPr/>
        </p:nvSpPr>
        <p:spPr>
          <a:xfrm>
            <a:off x="3755200" y="5407120"/>
            <a:ext cx="1896920" cy="603845"/>
          </a:xfrm>
          <a:prstGeom prst="wedgeRoundRectCallout">
            <a:avLst>
              <a:gd name="adj1" fmla="val -62087"/>
              <a:gd name="adj2" fmla="val 34889"/>
              <a:gd name="adj3" fmla="val 16667"/>
            </a:avLst>
          </a:prstGeom>
          <a:solidFill>
            <a:srgbClr val="F7FB5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今の体調は</a:t>
            </a:r>
            <a:endParaRPr lang="en-US" altLang="ja-JP" b="1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いかがですか？</a:t>
            </a:r>
            <a:endParaRPr lang="en-US" altLang="ja-JP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64" name="角丸四角形吹き出し 63"/>
          <p:cNvSpPr/>
          <p:nvPr/>
        </p:nvSpPr>
        <p:spPr>
          <a:xfrm>
            <a:off x="6114642" y="4094993"/>
            <a:ext cx="2646600" cy="705856"/>
          </a:xfrm>
          <a:prstGeom prst="wedgeRoundRectCallout">
            <a:avLst>
              <a:gd name="adj1" fmla="val -22089"/>
              <a:gd name="adj2" fmla="val 64506"/>
              <a:gd name="adj3" fmla="val 16667"/>
            </a:avLst>
          </a:prstGeom>
          <a:solidFill>
            <a:srgbClr val="F7FB5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相談内容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を記入する場合は、簡潔に記入</a:t>
            </a:r>
            <a:endParaRPr lang="ja-JP" altLang="en-US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65" name="角丸四角形吹き出し 64"/>
          <p:cNvSpPr/>
          <p:nvPr/>
        </p:nvSpPr>
        <p:spPr>
          <a:xfrm>
            <a:off x="5355394" y="770302"/>
            <a:ext cx="2299037" cy="758712"/>
          </a:xfrm>
          <a:prstGeom prst="wedgeRoundRectCallout">
            <a:avLst>
              <a:gd name="adj1" fmla="val 10058"/>
              <a:gd name="adj2" fmla="val 96128"/>
              <a:gd name="adj3" fmla="val 16667"/>
            </a:avLst>
          </a:prstGeom>
          <a:solidFill>
            <a:srgbClr val="F7FB5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今の気分と、調子を数値で表すと？</a:t>
            </a:r>
            <a:endParaRPr lang="en-US" altLang="ja-JP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66" name="円/楕円 65"/>
          <p:cNvSpPr/>
          <p:nvPr/>
        </p:nvSpPr>
        <p:spPr>
          <a:xfrm>
            <a:off x="5463847" y="2498850"/>
            <a:ext cx="620322" cy="369127"/>
          </a:xfrm>
          <a:prstGeom prst="ellipse">
            <a:avLst/>
          </a:prstGeom>
          <a:noFill/>
          <a:ln w="254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角丸四角形吹き出し 66"/>
          <p:cNvSpPr/>
          <p:nvPr/>
        </p:nvSpPr>
        <p:spPr>
          <a:xfrm>
            <a:off x="6453406" y="2578536"/>
            <a:ext cx="2219098" cy="578881"/>
          </a:xfrm>
          <a:prstGeom prst="wedgeRoundRectCallout">
            <a:avLst>
              <a:gd name="adj1" fmla="val -58365"/>
              <a:gd name="adj2" fmla="val -41168"/>
              <a:gd name="adj3" fmla="val 16667"/>
            </a:avLst>
          </a:prstGeom>
          <a:solidFill>
            <a:srgbClr val="F7FB5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気分の理由で、当てはまるものに○</a:t>
            </a:r>
            <a:endParaRPr lang="ja-JP" altLang="en-US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252692" y="6431411"/>
            <a:ext cx="2639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accent5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と、報告してください</a:t>
            </a:r>
            <a:endParaRPr kumimoji="1" lang="ja-JP" altLang="en-US" b="1" dirty="0">
              <a:solidFill>
                <a:schemeClr val="accent5">
                  <a:lumMod val="50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796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  <p:bldP spid="57" grpId="0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06" y="908720"/>
            <a:ext cx="8503865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5767014" cy="764704"/>
          </a:xfrm>
        </p:spPr>
        <p:txBody>
          <a:bodyPr>
            <a:noAutofit/>
          </a:bodyPr>
          <a:lstStyle/>
          <a:p>
            <a:r>
              <a:rPr lang="ja-JP" altLang="en-US" sz="3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●訓練終了</a:t>
            </a:r>
            <a:r>
              <a:rPr kumimoji="1" lang="ja-JP" altLang="en-US" sz="3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時の記入部分</a:t>
            </a:r>
            <a:endParaRPr kumimoji="1" lang="ja-JP" altLang="en-US" sz="36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角丸四角形吹き出し 3"/>
          <p:cNvSpPr/>
          <p:nvPr/>
        </p:nvSpPr>
        <p:spPr>
          <a:xfrm>
            <a:off x="6084168" y="116632"/>
            <a:ext cx="2376264" cy="692696"/>
          </a:xfrm>
          <a:prstGeom prst="wedgeRoundRectCallout">
            <a:avLst>
              <a:gd name="adj1" fmla="val -19658"/>
              <a:gd name="adj2" fmla="val 55439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latin typeface="HG丸ｺﾞｼｯｸM-PRO" pitchFamily="50" charset="-128"/>
                <a:ea typeface="HG丸ｺﾞｼｯｸM-PRO" pitchFamily="50" charset="-128"/>
              </a:rPr>
              <a:t>チェックシートの</a:t>
            </a:r>
            <a:endParaRPr kumimoji="1" lang="en-US" altLang="ja-JP" sz="2000" b="1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/>
            <a:r>
              <a:rPr lang="ja-JP" altLang="en-US" sz="2000" b="1" dirty="0">
                <a:latin typeface="HG丸ｺﾞｼｯｸM-PRO" pitchFamily="50" charset="-128"/>
                <a:ea typeface="HG丸ｺﾞｼｯｸM-PRO" pitchFamily="50" charset="-128"/>
              </a:rPr>
              <a:t>下</a:t>
            </a:r>
            <a:r>
              <a:rPr kumimoji="1" lang="ja-JP" altLang="en-US" sz="2000" b="1" dirty="0" smtClean="0">
                <a:latin typeface="HG丸ｺﾞｼｯｸM-PRO" pitchFamily="50" charset="-128"/>
                <a:ea typeface="HG丸ｺﾞｼｯｸM-PRO" pitchFamily="50" charset="-128"/>
              </a:rPr>
              <a:t>部分です。</a:t>
            </a:r>
          </a:p>
        </p:txBody>
      </p:sp>
    </p:spTree>
    <p:extLst>
      <p:ext uri="{BB962C8B-B14F-4D97-AF65-F5344CB8AC3E}">
        <p14:creationId xmlns:p14="http://schemas.microsoft.com/office/powerpoint/2010/main" val="551695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06" y="908720"/>
            <a:ext cx="8503865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5767014" cy="764704"/>
          </a:xfrm>
        </p:spPr>
        <p:txBody>
          <a:bodyPr>
            <a:noAutofit/>
          </a:bodyPr>
          <a:lstStyle/>
          <a:p>
            <a:r>
              <a:rPr lang="ja-JP" altLang="en-US" sz="3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●訓練終了</a:t>
            </a:r>
            <a:r>
              <a:rPr kumimoji="1" lang="ja-JP" altLang="en-US" sz="3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時の記入例</a:t>
            </a:r>
            <a:endParaRPr kumimoji="1" lang="ja-JP" altLang="en-US" sz="36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596681" y="1187459"/>
            <a:ext cx="2160000" cy="288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dirty="0" smtClean="0">
                <a:solidFill>
                  <a:srgbClr val="FF0000"/>
                </a:solidFill>
                <a:latin typeface="+mn-ea"/>
              </a:rPr>
              <a:t>ワープロソフト</a:t>
            </a:r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初級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596681" y="1497449"/>
            <a:ext cx="2160000" cy="288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dirty="0">
                <a:solidFill>
                  <a:srgbClr val="FF0000"/>
                </a:solidFill>
                <a:latin typeface="+mn-ea"/>
              </a:rPr>
              <a:t>〃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96681" y="2348912"/>
            <a:ext cx="2160000" cy="288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dirty="0">
                <a:solidFill>
                  <a:srgbClr val="FF0000"/>
                </a:solidFill>
                <a:latin typeface="+mn-ea"/>
              </a:rPr>
              <a:t>検定練習　ワード部門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596681" y="2636912"/>
            <a:ext cx="2160000" cy="288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rgbClr val="FF0000"/>
                </a:solidFill>
                <a:latin typeface="+mn-ea"/>
              </a:rPr>
              <a:t>〃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244580" y="2636912"/>
            <a:ext cx="2160000" cy="288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kumimoji="1" lang="ja-JP" altLang="en-US" dirty="0">
                <a:solidFill>
                  <a:srgbClr val="FF0000"/>
                </a:solidFill>
                <a:latin typeface="+mn-ea"/>
              </a:rPr>
              <a:t>３級課題２．３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13288" y="1220438"/>
            <a:ext cx="299907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テキスト</a:t>
            </a:r>
            <a:r>
              <a:rPr lang="ja-JP" altLang="en-US" dirty="0" smtClean="0">
                <a:solidFill>
                  <a:srgbClr val="FF0000"/>
                </a:solidFill>
                <a:latin typeface="+mn-ea"/>
              </a:rPr>
              <a:t>４章　</a:t>
            </a:r>
            <a:r>
              <a:rPr kumimoji="1" lang="ja-JP" altLang="en-US" dirty="0" smtClean="0">
                <a:solidFill>
                  <a:srgbClr val="FF0000"/>
                </a:solidFill>
                <a:latin typeface="+mn-ea"/>
              </a:rPr>
              <a:t>Ｐ５０</a:t>
            </a:r>
            <a:r>
              <a:rPr kumimoji="1" lang="ja-JP" altLang="en-US" dirty="0">
                <a:solidFill>
                  <a:srgbClr val="FF0000"/>
                </a:solidFill>
                <a:latin typeface="+mn-ea"/>
              </a:rPr>
              <a:t>まで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813288" y="1508450"/>
            <a:ext cx="2999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dirty="0" smtClean="0">
                <a:solidFill>
                  <a:srgbClr val="FF0000"/>
                </a:solidFill>
                <a:latin typeface="+mn-ea"/>
              </a:rPr>
              <a:t>テキスト４章　Ｐ７０</a:t>
            </a:r>
            <a:r>
              <a:rPr lang="ja-JP" altLang="en-US" dirty="0">
                <a:solidFill>
                  <a:srgbClr val="FF0000"/>
                </a:solidFill>
                <a:latin typeface="+mn-ea"/>
              </a:rPr>
              <a:t>まで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244820" y="2348912"/>
            <a:ext cx="2160000" cy="288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dirty="0">
                <a:solidFill>
                  <a:srgbClr val="FF0000"/>
                </a:solidFill>
                <a:latin typeface="+mn-ea"/>
              </a:rPr>
              <a:t>３級課題１．２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009086" y="3524758"/>
            <a:ext cx="2160000" cy="288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rgbClr val="FF0000"/>
                </a:solidFill>
              </a:rPr>
              <a:t>○○○○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009086" y="5733256"/>
            <a:ext cx="2160000" cy="288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rgbClr val="FF0000"/>
                </a:solidFill>
              </a:rPr>
              <a:t>○○○○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009086" y="4653168"/>
            <a:ext cx="2160000" cy="288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rgbClr val="FF0000"/>
                </a:solidFill>
              </a:rPr>
              <a:t>○○○○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0" name="角丸四角形吹き出し 19"/>
          <p:cNvSpPr/>
          <p:nvPr/>
        </p:nvSpPr>
        <p:spPr>
          <a:xfrm>
            <a:off x="2797862" y="3071290"/>
            <a:ext cx="3790362" cy="1482936"/>
          </a:xfrm>
          <a:prstGeom prst="wedgeRoundRectCallout">
            <a:avLst>
              <a:gd name="adj1" fmla="val -52792"/>
              <a:gd name="adj2" fmla="val 16803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今日の</a:t>
            </a:r>
            <a:endParaRPr lang="en-US" altLang="ja-JP" b="1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「良かった点」</a:t>
            </a:r>
          </a:p>
          <a:p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「より良くしたい点（反省点）」</a:t>
            </a:r>
            <a:endParaRPr lang="en-US" altLang="ja-JP" b="1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を１つ</a:t>
            </a:r>
            <a:r>
              <a:rPr kumimoji="1"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記入</a:t>
            </a:r>
            <a:endParaRPr kumimoji="1" lang="ja-JP" altLang="en-US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1" name="角丸四角形吹き出し 20"/>
          <p:cNvSpPr/>
          <p:nvPr/>
        </p:nvSpPr>
        <p:spPr>
          <a:xfrm>
            <a:off x="5032614" y="188640"/>
            <a:ext cx="2805828" cy="659455"/>
          </a:xfrm>
          <a:prstGeom prst="wedgeRoundRectCallout">
            <a:avLst>
              <a:gd name="adj1" fmla="val -19441"/>
              <a:gd name="adj2" fmla="val 67639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今日実施した訓練課題と</a:t>
            </a:r>
          </a:p>
          <a:p>
            <a:pPr algn="ctr"/>
            <a:r>
              <a:rPr kumimoji="1"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訓練内容を記入</a:t>
            </a:r>
            <a:endParaRPr kumimoji="1" lang="ja-JP" altLang="en-US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2" name="角丸四角形吹き出し 21"/>
          <p:cNvSpPr/>
          <p:nvPr/>
        </p:nvSpPr>
        <p:spPr>
          <a:xfrm>
            <a:off x="2771800" y="5562594"/>
            <a:ext cx="4896544" cy="674718"/>
          </a:xfrm>
          <a:prstGeom prst="wedgeRoundRectCallout">
            <a:avLst>
              <a:gd name="adj1" fmla="val -52792"/>
              <a:gd name="adj2" fmla="val -19236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より良くしたい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点の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内容を踏まえて、</a:t>
            </a:r>
            <a:endParaRPr lang="en-US" altLang="ja-JP" b="1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達成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しやすい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ような目標</a:t>
            </a:r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を設定</a:t>
            </a:r>
            <a:endParaRPr kumimoji="1" lang="ja-JP" altLang="en-US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44624"/>
            <a:ext cx="1174356" cy="1430865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1596681" y="1793849"/>
            <a:ext cx="2160000" cy="288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dirty="0">
                <a:solidFill>
                  <a:srgbClr val="FF0000"/>
                </a:solidFill>
                <a:latin typeface="+mn-ea"/>
              </a:rPr>
              <a:t>〃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596681" y="2060912"/>
            <a:ext cx="2160000" cy="288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dirty="0">
                <a:solidFill>
                  <a:srgbClr val="FF0000"/>
                </a:solidFill>
                <a:latin typeface="+mn-ea"/>
              </a:rPr>
              <a:t>〃</a:t>
            </a:r>
            <a:endParaRPr kumimoji="1"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837280" y="1804850"/>
            <a:ext cx="2975080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dirty="0" smtClean="0">
                <a:solidFill>
                  <a:srgbClr val="FF0000"/>
                </a:solidFill>
                <a:latin typeface="+mn-ea"/>
              </a:rPr>
              <a:t>テキスト４章　練習問題</a:t>
            </a:r>
            <a:endParaRPr lang="ja-JP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837280" y="2081850"/>
            <a:ext cx="2975080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dirty="0" smtClean="0">
                <a:solidFill>
                  <a:srgbClr val="FF0000"/>
                </a:solidFill>
                <a:latin typeface="+mn-ea"/>
              </a:rPr>
              <a:t>〃</a:t>
            </a:r>
            <a:endParaRPr lang="ja-JP" altLang="en-US" dirty="0">
              <a:solidFill>
                <a:srgbClr val="FF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62042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6" grpId="0"/>
      <p:bldP spid="27" grpId="0"/>
      <p:bldP spid="28" grpId="0"/>
      <p:bldP spid="2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1514</TotalTime>
  <Words>512</Words>
  <Application>Microsoft Office PowerPoint</Application>
  <PresentationFormat>画面に合わせる (4:3)</PresentationFormat>
  <Paragraphs>136</Paragraphs>
  <Slides>11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ビジネス</vt:lpstr>
      <vt:lpstr>訓練日誌・ 生活チェックシートの使い方</vt:lpstr>
      <vt:lpstr>１．目的</vt:lpstr>
      <vt:lpstr>２．使用方法</vt:lpstr>
      <vt:lpstr>●訓練開始時の記入部分</vt:lpstr>
      <vt:lpstr>PowerPoint プレゼンテーション</vt:lpstr>
      <vt:lpstr>PowerPoint プレゼンテーション</vt:lpstr>
      <vt:lpstr>PowerPoint プレゼンテーション</vt:lpstr>
      <vt:lpstr>●訓練終了時の記入部分</vt:lpstr>
      <vt:lpstr>●訓練終了時の記入例</vt:lpstr>
      <vt:lpstr>●訓練終了時の記入例</vt:lpstr>
      <vt:lpstr>３．活用のポイント</vt:lpstr>
    </vt:vector>
  </TitlesOfParts>
  <Company>独立行政法人 高齢・障害・求職者雇用支援機構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技能訓練進捗・理解度 チェックシートの使い方</dc:title>
  <dc:creator>独立行政法人 高齢・障害・求職者雇用支援機構</dc:creator>
  <cp:lastModifiedBy>広域係0202</cp:lastModifiedBy>
  <cp:revision>106</cp:revision>
  <cp:lastPrinted>2016-01-07T04:19:30Z</cp:lastPrinted>
  <dcterms:created xsi:type="dcterms:W3CDTF">2015-10-19T00:09:16Z</dcterms:created>
  <dcterms:modified xsi:type="dcterms:W3CDTF">2016-02-08T08:35:15Z</dcterms:modified>
</cp:coreProperties>
</file>