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256" r:id="rId2"/>
    <p:sldId id="257" r:id="rId3"/>
    <p:sldId id="263" r:id="rId4"/>
    <p:sldId id="261" r:id="rId5"/>
    <p:sldId id="279" r:id="rId6"/>
    <p:sldId id="280" r:id="rId7"/>
    <p:sldId id="281" r:id="rId8"/>
    <p:sldId id="282" r:id="rId9"/>
    <p:sldId id="283" r:id="rId10"/>
    <p:sldId id="284" r:id="rId11"/>
    <p:sldId id="285" r:id="rId12"/>
    <p:sldId id="286" r:id="rId13"/>
    <p:sldId id="287" r:id="rId1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FE6CF58A-B283-4BA6-99B6-C5C94F7A7361}">
          <p14:sldIdLst>
            <p14:sldId id="256"/>
            <p14:sldId id="257"/>
            <p14:sldId id="263"/>
            <p14:sldId id="261"/>
            <p14:sldId id="279"/>
            <p14:sldId id="280"/>
            <p14:sldId id="281"/>
            <p14:sldId id="282"/>
            <p14:sldId id="283"/>
            <p14:sldId id="284"/>
            <p14:sldId id="285"/>
            <p14:sldId id="286"/>
            <p14:sldId id="287"/>
          </p14:sldIdLst>
        </p14:section>
      </p14:sectionLst>
    </p:ext>
    <p:ext uri="{EFAFB233-063F-42B5-8137-9DF3F51BA10A}">
      <p15:sldGuideLst xmlns="" xmlns:p15="http://schemas.microsoft.com/office/powerpoint/2012/main">
        <p15:guide id="1" orient="horz" pos="2160">
          <p15:clr>
            <a:srgbClr val="A4A3A4"/>
          </p15:clr>
        </p15:guide>
        <p15:guide id="2" pos="37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B5F"/>
    <a:srgbClr val="E6F0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6" autoAdjust="0"/>
    <p:restoredTop sz="95324" autoAdjust="0"/>
  </p:normalViewPr>
  <p:slideViewPr>
    <p:cSldViewPr>
      <p:cViewPr>
        <p:scale>
          <a:sx n="100" d="100"/>
          <a:sy n="100" d="100"/>
        </p:scale>
        <p:origin x="-216" y="-114"/>
      </p:cViewPr>
      <p:guideLst>
        <p:guide orient="horz" pos="2160"/>
        <p:guide pos="2880"/>
      </p:guideLst>
    </p:cSldViewPr>
  </p:slideViewPr>
  <p:outlineViewPr>
    <p:cViewPr>
      <p:scale>
        <a:sx n="33" d="100"/>
        <a:sy n="33" d="100"/>
      </p:scale>
      <p:origin x="0" y="1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26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349" y="0"/>
            <a:ext cx="2950263" cy="496888"/>
          </a:xfrm>
          <a:prstGeom prst="rect">
            <a:avLst/>
          </a:prstGeom>
        </p:spPr>
        <p:txBody>
          <a:bodyPr vert="horz" lIns="91440" tIns="45720" rIns="91440" bIns="45720" rtlCol="0"/>
          <a:lstStyle>
            <a:lvl1pPr algn="r">
              <a:defRPr sz="1200"/>
            </a:lvl1pPr>
          </a:lstStyle>
          <a:p>
            <a:fld id="{B9D70A39-2BED-4577-B12F-1086716BC4DF}" type="datetimeFigureOut">
              <a:rPr kumimoji="1" lang="ja-JP" altLang="en-US" smtClean="0"/>
              <a:t>2016/2/8</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198" y="4721225"/>
            <a:ext cx="5444806"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4"/>
            <a:ext cx="2950263"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349" y="9440864"/>
            <a:ext cx="2950263" cy="496887"/>
          </a:xfrm>
          <a:prstGeom prst="rect">
            <a:avLst/>
          </a:prstGeom>
        </p:spPr>
        <p:txBody>
          <a:bodyPr vert="horz" lIns="91440" tIns="45720" rIns="91440" bIns="45720" rtlCol="0" anchor="b"/>
          <a:lstStyle>
            <a:lvl1pPr algn="r">
              <a:defRPr sz="1200"/>
            </a:lvl1pPr>
          </a:lstStyle>
          <a:p>
            <a:fld id="{98C6EA95-7CC1-41A4-A02A-B69EAB992D7D}" type="slidenum">
              <a:rPr kumimoji="1" lang="ja-JP" altLang="en-US" smtClean="0"/>
              <a:t>‹#›</a:t>
            </a:fld>
            <a:endParaRPr kumimoji="1" lang="ja-JP" altLang="en-US"/>
          </a:p>
        </p:txBody>
      </p:sp>
    </p:spTree>
    <p:extLst>
      <p:ext uri="{BB962C8B-B14F-4D97-AF65-F5344CB8AC3E}">
        <p14:creationId xmlns:p14="http://schemas.microsoft.com/office/powerpoint/2010/main" val="36910942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8C6EA95-7CC1-41A4-A02A-B69EAB992D7D}" type="slidenum">
              <a:rPr kumimoji="1" lang="ja-JP" altLang="en-US" smtClean="0"/>
              <a:t>4</a:t>
            </a:fld>
            <a:endParaRPr kumimoji="1" lang="ja-JP" altLang="en-US"/>
          </a:p>
        </p:txBody>
      </p:sp>
    </p:spTree>
    <p:extLst>
      <p:ext uri="{BB962C8B-B14F-4D97-AF65-F5344CB8AC3E}">
        <p14:creationId xmlns:p14="http://schemas.microsoft.com/office/powerpoint/2010/main" val="15161987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1"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タイトル 8"/>
          <p:cNvSpPr>
            <a:spLocks noGrp="1"/>
          </p:cNvSpPr>
          <p:nvPr>
            <p:ph type="ctrTitle"/>
          </p:nvPr>
        </p:nvSpPr>
        <p:spPr>
          <a:xfrm>
            <a:off x="685800" y="1752606"/>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マスター サブタイトルの書式設定</a:t>
            </a:r>
            <a:endParaRPr kumimoji="0" lang="en-US"/>
          </a:p>
        </p:txBody>
      </p:sp>
      <p:grpSp>
        <p:nvGrpSpPr>
          <p:cNvPr id="2" name="グループ化 1"/>
          <p:cNvGrpSpPr/>
          <p:nvPr/>
        </p:nvGrpSpPr>
        <p:grpSpPr>
          <a:xfrm>
            <a:off x="-3763"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ー 29"/>
          <p:cNvSpPr>
            <a:spLocks noGrp="1"/>
          </p:cNvSpPr>
          <p:nvPr>
            <p:ph type="dt" sz="half" idx="10"/>
          </p:nvPr>
        </p:nvSpPr>
        <p:spPr/>
        <p:txBody>
          <a:bodyPr/>
          <a:lstStyle>
            <a:lvl1pPr>
              <a:defRPr>
                <a:solidFill>
                  <a:srgbClr val="FFFFFF"/>
                </a:solidFill>
              </a:defRPr>
            </a:lvl1pPr>
            <a:extLst/>
          </a:lstStyle>
          <a:p>
            <a:fld id="{D6F786E1-453C-4017-BF5A-A6DAB29E9E5F}" type="datetimeFigureOut">
              <a:rPr kumimoji="1" lang="ja-JP" altLang="en-US" smtClean="0"/>
              <a:t>2016/2/8</a:t>
            </a:fld>
            <a:endParaRPr kumimoji="1" lang="ja-JP" altLang="en-US"/>
          </a:p>
        </p:txBody>
      </p:sp>
      <p:sp>
        <p:nvSpPr>
          <p:cNvPr id="19" name="フッター プレースホルダー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a:p>
        </p:txBody>
      </p:sp>
      <p:sp>
        <p:nvSpPr>
          <p:cNvPr id="27" name="スライド番号プレースホルダー 26"/>
          <p:cNvSpPr>
            <a:spLocks noGrp="1"/>
          </p:cNvSpPr>
          <p:nvPr>
            <p:ph type="sldNum" sz="quarter" idx="12"/>
          </p:nvPr>
        </p:nvSpPr>
        <p:spPr/>
        <p:txBody>
          <a:bodyPr/>
          <a:lstStyle>
            <a:lvl1pPr>
              <a:defRPr>
                <a:solidFill>
                  <a:srgbClr val="FFFFFF"/>
                </a:solidFill>
              </a:defRPr>
            </a:lvl1pPr>
            <a:extLst/>
          </a:lstStyle>
          <a:p>
            <a:fld id="{E1BE3BC7-BEA3-4F16-A69F-577D0514B8CE}"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1481333"/>
            <a:ext cx="8229600" cy="4386071"/>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5"/>
            <a:ext cx="1777470" cy="5592761"/>
          </a:xfrm>
        </p:spPr>
        <p:txBody>
          <a:bodyPr vert="eaVert"/>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199" y="274641"/>
            <a:ext cx="6324600" cy="5592760"/>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
        <p:nvSpPr>
          <p:cNvPr id="7" name="タイトル 6"/>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7"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
        <p:nvSpPr>
          <p:cNvPr id="7" name="山形 6"/>
          <p:cNvSpPr/>
          <p:nvPr/>
        </p:nvSpPr>
        <p:spPr>
          <a:xfrm>
            <a:off x="3636682" y="3005472"/>
            <a:ext cx="182881"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山形 7"/>
          <p:cNvSpPr/>
          <p:nvPr/>
        </p:nvSpPr>
        <p:spPr>
          <a:xfrm>
            <a:off x="3450264" y="3005472"/>
            <a:ext cx="182881"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57200" y="1481333"/>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1481333"/>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6" name="フッター プレースホルダー 5"/>
          <p:cNvSpPr>
            <a:spLocks noGrp="1"/>
          </p:cNvSpPr>
          <p:nvPr>
            <p:ph type="ftr" sz="quarter" idx="11"/>
          </p:nvPr>
        </p:nvSpPr>
        <p:spPr/>
        <p:txBody>
          <a:bodyPr/>
          <a:lstStyle>
            <a:extLst/>
          </a:lstStyle>
          <a:p>
            <a:endParaRPr kumimoji="1" lang="ja-JP" altLang="en-US"/>
          </a:p>
        </p:txBody>
      </p:sp>
      <p:sp>
        <p:nvSpPr>
          <p:cNvPr id="7" name="スライド番号プレースホルダー 6"/>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
        <p:nvSpPr>
          <p:cNvPr id="8" name="タイトル 7"/>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5410200"/>
            <a:ext cx="4040189"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645028"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5" name="コンテンツ プレースホルダー 4"/>
          <p:cNvSpPr>
            <a:spLocks noGrp="1"/>
          </p:cNvSpPr>
          <p:nvPr>
            <p:ph sz="quarter" idx="2"/>
          </p:nvPr>
        </p:nvSpPr>
        <p:spPr>
          <a:xfrm>
            <a:off x="457200" y="1444299"/>
            <a:ext cx="4040189"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ー 5"/>
          <p:cNvSpPr>
            <a:spLocks noGrp="1"/>
          </p:cNvSpPr>
          <p:nvPr>
            <p:ph sz="quarter" idx="4"/>
          </p:nvPr>
        </p:nvSpPr>
        <p:spPr>
          <a:xfrm>
            <a:off x="4645027" y="1444299"/>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8" name="フッター プレースホルダー 7"/>
          <p:cNvSpPr>
            <a:spLocks noGrp="1"/>
          </p:cNvSpPr>
          <p:nvPr>
            <p:ph type="ftr" sz="quarter" idx="11"/>
          </p:nvPr>
        </p:nvSpPr>
        <p:spPr/>
        <p:txBody>
          <a:bodyPr/>
          <a:lstStyle>
            <a:extLst/>
          </a:lstStyle>
          <a:p>
            <a:endParaRPr kumimoji="1" lang="ja-JP" altLang="en-US"/>
          </a:p>
        </p:txBody>
      </p:sp>
      <p:sp>
        <p:nvSpPr>
          <p:cNvPr id="9" name="スライド番号プレースホルダー 8"/>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4" name="フッター プレースホルダー 3"/>
          <p:cNvSpPr>
            <a:spLocks noGrp="1"/>
          </p:cNvSpPr>
          <p:nvPr>
            <p:ph type="ftr" sz="quarter" idx="11"/>
          </p:nvPr>
        </p:nvSpPr>
        <p:spPr/>
        <p:txBody>
          <a:bodyPr/>
          <a:lstStyle>
            <a:extLst/>
          </a:lstStyle>
          <a:p>
            <a:endParaRPr kumimoji="1" lang="ja-JP" altLang="en-US"/>
          </a:p>
        </p:txBody>
      </p:sp>
      <p:sp>
        <p:nvSpPr>
          <p:cNvPr id="5" name="スライド番号プレースホルダー 4"/>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
        <p:nvSpPr>
          <p:cNvPr id="6" name="タイトル 5"/>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extLst/>
          </a:lstStyle>
          <a:p>
            <a:fld id="{D6F786E1-453C-4017-BF5A-A6DAB29E9E5F}" type="datetimeFigureOut">
              <a:rPr kumimoji="1" lang="ja-JP" altLang="en-US" smtClean="0"/>
              <a:t>2016/2/8</a:t>
            </a:fld>
            <a:endParaRPr kumimoji="1" lang="ja-JP" altLang="en-US"/>
          </a:p>
        </p:txBody>
      </p:sp>
      <p:sp>
        <p:nvSpPr>
          <p:cNvPr id="3" name="フッター プレースホルダー 2"/>
          <p:cNvSpPr>
            <a:spLocks noGrp="1"/>
          </p:cNvSpPr>
          <p:nvPr>
            <p:ph type="ftr" sz="quarter" idx="11"/>
          </p:nvPr>
        </p:nvSpPr>
        <p:spPr/>
        <p:txBody>
          <a:bodyPr/>
          <a:lstStyle>
            <a:extLst/>
          </a:lstStyle>
          <a:p>
            <a:endParaRPr kumimoji="1" lang="ja-JP" altLang="en-US"/>
          </a:p>
        </p:txBody>
      </p:sp>
      <p:sp>
        <p:nvSpPr>
          <p:cNvPr id="4" name="スライド番号プレースホルダー 3"/>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2"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4419602"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1"/>
          </p:nvPr>
        </p:nvSpPr>
        <p:spPr>
          <a:xfrm>
            <a:off x="914401"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a:xfrm>
            <a:off x="6727033" y="6407944"/>
            <a:ext cx="1920239" cy="365760"/>
          </a:xfrm>
        </p:spPr>
        <p:txBody>
          <a:bodyPr/>
          <a:lstStyle>
            <a:extLst/>
          </a:lstStyle>
          <a:p>
            <a:fld id="{D6F786E1-453C-4017-BF5A-A6DAB29E9E5F}" type="datetimeFigureOut">
              <a:rPr kumimoji="1" lang="ja-JP" altLang="en-US" smtClean="0"/>
              <a:t>2016/2/8</a:t>
            </a:fld>
            <a:endParaRPr kumimoji="1" lang="ja-JP" altLang="en-US"/>
          </a:p>
        </p:txBody>
      </p:sp>
      <p:sp>
        <p:nvSpPr>
          <p:cNvPr id="6" name="フッター プレースホルダー 5"/>
          <p:cNvSpPr>
            <a:spLocks noGrp="1"/>
          </p:cNvSpPr>
          <p:nvPr>
            <p:ph type="ftr" sz="quarter" idx="11"/>
          </p:nvPr>
        </p:nvSpPr>
        <p:spPr/>
        <p:txBody>
          <a:bodyPr/>
          <a:lstStyle>
            <a:extLst/>
          </a:lstStyle>
          <a:p>
            <a:endParaRPr kumimoji="1" lang="ja-JP" altLang="en-US"/>
          </a:p>
        </p:txBody>
      </p:sp>
      <p:sp>
        <p:nvSpPr>
          <p:cNvPr id="7" name="スライド番号プレースホルダー 6"/>
          <p:cNvSpPr>
            <a:spLocks noGrp="1"/>
          </p:cNvSpPr>
          <p:nvPr>
            <p:ph type="sldNum" sz="quarter" idx="12"/>
          </p:nvPr>
        </p:nvSpPr>
        <p:spPr/>
        <p:txBody>
          <a:bodyPr/>
          <a:lstStyle>
            <a:extLst/>
          </a:lstStyle>
          <a:p>
            <a:fld id="{E1BE3BC7-BEA3-4F16-A69F-577D0514B8CE}"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141233"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smtClean="0"/>
              <a:t>マスター テキストの書式設定</a:t>
            </a:r>
          </a:p>
        </p:txBody>
      </p:sp>
      <p:sp>
        <p:nvSpPr>
          <p:cNvPr id="3" name="図プレースホルダー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smtClean="0"/>
              <a:t>アイコンをクリックして図を追加</a:t>
            </a:r>
            <a:endParaRPr kumimoji="0" lang="en-US" dirty="0"/>
          </a:p>
        </p:txBody>
      </p:sp>
      <p:sp>
        <p:nvSpPr>
          <p:cNvPr id="5" name="日付プレースホルダー 4"/>
          <p:cNvSpPr>
            <a:spLocks noGrp="1"/>
          </p:cNvSpPr>
          <p:nvPr>
            <p:ph type="dt" sz="half" idx="10"/>
          </p:nvPr>
        </p:nvSpPr>
        <p:spPr/>
        <p:txBody>
          <a:bodyPr/>
          <a:lstStyle>
            <a:lvl1pPr>
              <a:defRPr>
                <a:solidFill>
                  <a:schemeClr val="tx1"/>
                </a:solidFill>
              </a:defRPr>
            </a:lvl1pPr>
            <a:extLst/>
          </a:lstStyle>
          <a:p>
            <a:fld id="{D6F786E1-453C-4017-BF5A-A6DAB29E9E5F}" type="datetimeFigureOut">
              <a:rPr kumimoji="1" lang="ja-JP" altLang="en-US" smtClean="0"/>
              <a:t>2016/2/8</a:t>
            </a:fld>
            <a:endParaRPr kumimoji="1" lang="ja-JP" altLang="en-US"/>
          </a:p>
        </p:txBody>
      </p:sp>
      <p:sp>
        <p:nvSpPr>
          <p:cNvPr id="6" name="フッター プレースホルダー 5"/>
          <p:cNvSpPr>
            <a:spLocks noGrp="1"/>
          </p:cNvSpPr>
          <p:nvPr>
            <p:ph type="ftr" sz="quarter" idx="11"/>
          </p:nvPr>
        </p:nvSpPr>
        <p:spPr>
          <a:xfrm>
            <a:off x="4380075" y="6407949"/>
            <a:ext cx="2350681" cy="365125"/>
          </a:xfrm>
        </p:spPr>
        <p:txBody>
          <a:bodyPr/>
          <a:lstStyle>
            <a:lvl1pPr>
              <a:defRPr>
                <a:solidFill>
                  <a:schemeClr val="tx1"/>
                </a:solidFill>
              </a:defRPr>
            </a:lvl1pPr>
            <a:extLst/>
          </a:lstStyle>
          <a:p>
            <a:endParaRPr kumimoji="1" lang="ja-JP" altLang="en-US"/>
          </a:p>
        </p:txBody>
      </p:sp>
      <p:sp>
        <p:nvSpPr>
          <p:cNvPr id="7" name="スライド番号プレースホルダー 6"/>
          <p:cNvSpPr>
            <a:spLocks noGrp="1"/>
          </p:cNvSpPr>
          <p:nvPr>
            <p:ph type="sldNum" sz="quarter" idx="12"/>
          </p:nvPr>
        </p:nvSpPr>
        <p:spPr/>
        <p:txBody>
          <a:bodyPr/>
          <a:lstStyle>
            <a:lvl1pPr>
              <a:defRPr>
                <a:solidFill>
                  <a:schemeClr val="tx1"/>
                </a:solidFill>
              </a:defRPr>
            </a:lvl1pPr>
            <a:extLst/>
          </a:lstStyle>
          <a:p>
            <a:fld id="{E1BE3BC7-BEA3-4F16-A69F-577D0514B8CE}" type="slidenum">
              <a:rPr kumimoji="1" lang="ja-JP" altLang="en-US" smtClean="0"/>
              <a:t>‹#›</a:t>
            </a:fld>
            <a:endParaRPr kumimoji="1" lang="ja-JP" altLang="en-US"/>
          </a:p>
        </p:txBody>
      </p:sp>
      <p:sp>
        <p:nvSpPr>
          <p:cNvPr id="2" name="タイトル 1"/>
          <p:cNvSpPr>
            <a:spLocks noGrp="1"/>
          </p:cNvSpPr>
          <p:nvPr>
            <p:ph type="title"/>
          </p:nvPr>
        </p:nvSpPr>
        <p:spPr>
          <a:xfrm>
            <a:off x="228601"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smtClean="0"/>
              <a:t>マスター タイトルの書式設定</a:t>
            </a:r>
            <a:endParaRPr kumimoji="0" lang="en-US"/>
          </a:p>
        </p:txBody>
      </p:sp>
      <p:sp>
        <p:nvSpPr>
          <p:cNvPr id="8" name="フリーフォーム 7"/>
          <p:cNvSpPr>
            <a:spLocks/>
          </p:cNvSpPr>
          <p:nvPr/>
        </p:nvSpPr>
        <p:spPr bwMode="auto">
          <a:xfrm>
            <a:off x="499275"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フリーフォーム 8"/>
          <p:cNvSpPr>
            <a:spLocks/>
          </p:cNvSpPr>
          <p:nvPr/>
        </p:nvSpPr>
        <p:spPr bwMode="auto">
          <a:xfrm>
            <a:off x="485718"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線コネクタ 10"/>
          <p:cNvCxnSpPr/>
          <p:nvPr/>
        </p:nvCxnSpPr>
        <p:spPr>
          <a:xfrm>
            <a:off x="-9235" y="5787743"/>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3" y="4988440"/>
            <a:ext cx="182881"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山形 12"/>
          <p:cNvSpPr/>
          <p:nvPr/>
        </p:nvSpPr>
        <p:spPr>
          <a:xfrm>
            <a:off x="8477696" y="4988440"/>
            <a:ext cx="182881"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5"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フリーフォーム 11"/>
          <p:cNvSpPr>
            <a:spLocks/>
          </p:cNvSpPr>
          <p:nvPr/>
        </p:nvSpPr>
        <p:spPr bwMode="auto">
          <a:xfrm>
            <a:off x="485718"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線コネクタ 14"/>
          <p:cNvCxnSpPr/>
          <p:nvPr/>
        </p:nvCxnSpPr>
        <p:spPr>
          <a:xfrm>
            <a:off x="-9235" y="5787743"/>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ja-JP" altLang="en-US" smtClean="0"/>
              <a:t>マスター タイトルの書式設定</a:t>
            </a:r>
            <a:endParaRPr kumimoji="0" lang="en-US"/>
          </a:p>
        </p:txBody>
      </p:sp>
      <p:sp>
        <p:nvSpPr>
          <p:cNvPr id="30" name="テキスト プレースホルダー 29"/>
          <p:cNvSpPr>
            <a:spLocks noGrp="1"/>
          </p:cNvSpPr>
          <p:nvPr>
            <p:ph type="body" idx="1"/>
          </p:nvPr>
        </p:nvSpPr>
        <p:spPr>
          <a:xfrm>
            <a:off x="457200" y="1481333"/>
            <a:ext cx="8229600" cy="4525963"/>
          </a:xfrm>
          <a:prstGeom prst="rect">
            <a:avLst/>
          </a:prstGeom>
        </p:spPr>
        <p:txBody>
          <a:bodyPr vert="horz">
            <a:normAutofit/>
          </a:bodyPr>
          <a:lstStyle>
            <a:extLst/>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ー 9"/>
          <p:cNvSpPr>
            <a:spLocks noGrp="1"/>
          </p:cNvSpPr>
          <p:nvPr>
            <p:ph type="dt" sz="half" idx="2"/>
          </p:nvPr>
        </p:nvSpPr>
        <p:spPr>
          <a:xfrm>
            <a:off x="6727033" y="6407944"/>
            <a:ext cx="1920239" cy="365760"/>
          </a:xfrm>
          <a:prstGeom prst="rect">
            <a:avLst/>
          </a:prstGeom>
        </p:spPr>
        <p:txBody>
          <a:bodyPr vert="horz" anchor="b"/>
          <a:lstStyle>
            <a:lvl1pPr algn="l" eaLnBrk="1" latinLnBrk="0" hangingPunct="1">
              <a:defRPr kumimoji="0" sz="1000">
                <a:solidFill>
                  <a:schemeClr val="tx1"/>
                </a:solidFill>
              </a:defRPr>
            </a:lvl1pPr>
            <a:extLst/>
          </a:lstStyle>
          <a:p>
            <a:fld id="{D6F786E1-453C-4017-BF5A-A6DAB29E9E5F}" type="datetimeFigureOut">
              <a:rPr kumimoji="1" lang="ja-JP" altLang="en-US" smtClean="0"/>
              <a:t>2016/2/8</a:t>
            </a:fld>
            <a:endParaRPr kumimoji="1" lang="ja-JP" altLang="en-US"/>
          </a:p>
        </p:txBody>
      </p:sp>
      <p:sp>
        <p:nvSpPr>
          <p:cNvPr id="22" name="フッター プレースホルダー 21"/>
          <p:cNvSpPr>
            <a:spLocks noGrp="1"/>
          </p:cNvSpPr>
          <p:nvPr>
            <p:ph type="ftr" sz="quarter" idx="3"/>
          </p:nvPr>
        </p:nvSpPr>
        <p:spPr>
          <a:xfrm>
            <a:off x="4380075" y="6407949"/>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a:p>
        </p:txBody>
      </p:sp>
      <p:sp>
        <p:nvSpPr>
          <p:cNvPr id="18" name="スライド番号プレースホルダー 17"/>
          <p:cNvSpPr>
            <a:spLocks noGrp="1"/>
          </p:cNvSpPr>
          <p:nvPr>
            <p:ph type="sldNum" sz="quarter" idx="4"/>
          </p:nvPr>
        </p:nvSpPr>
        <p:spPr>
          <a:xfrm>
            <a:off x="8647273" y="6407949"/>
            <a:ext cx="365760" cy="365125"/>
          </a:xfrm>
          <a:prstGeom prst="rect">
            <a:avLst/>
          </a:prstGeom>
        </p:spPr>
        <p:txBody>
          <a:bodyPr vert="horz" anchor="b"/>
          <a:lstStyle>
            <a:lvl1pPr algn="r" eaLnBrk="1" latinLnBrk="0" hangingPunct="1">
              <a:defRPr kumimoji="0" sz="1000" b="0">
                <a:solidFill>
                  <a:schemeClr val="tx1"/>
                </a:solidFill>
              </a:defRPr>
            </a:lvl1pPr>
            <a:extLst/>
          </a:lstStyle>
          <a:p>
            <a:fld id="{E1BE3BC7-BEA3-4F16-A69F-577D0514B8CE}"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67544" y="1752606"/>
            <a:ext cx="8208912" cy="1829761"/>
          </a:xfrm>
        </p:spPr>
        <p:txBody>
          <a:bodyPr>
            <a:noAutofit/>
          </a:bodyPr>
          <a:lstStyle/>
          <a:p>
            <a:pPr algn="ctr"/>
            <a:r>
              <a:rPr lang="ja-JP" altLang="en-US" dirty="0" smtClean="0">
                <a:effectLst/>
                <a:latin typeface="メイリオ" pitchFamily="50" charset="-128"/>
                <a:ea typeface="メイリオ" pitchFamily="50" charset="-128"/>
                <a:cs typeface="メイリオ" pitchFamily="50" charset="-128"/>
              </a:rPr>
              <a:t>就職活動進捗</a:t>
            </a:r>
            <a:r>
              <a:rPr lang="ja-JP" altLang="ja-JP" dirty="0" smtClean="0">
                <a:effectLst/>
                <a:latin typeface="メイリオ" pitchFamily="50" charset="-128"/>
                <a:ea typeface="メイリオ" pitchFamily="50" charset="-128"/>
                <a:cs typeface="メイリオ" pitchFamily="50" charset="-128"/>
              </a:rPr>
              <a:t>チェック</a:t>
            </a:r>
            <a:r>
              <a:rPr lang="en-US" altLang="ja-JP" dirty="0" smtClean="0">
                <a:effectLst/>
                <a:latin typeface="メイリオ" pitchFamily="50" charset="-128"/>
                <a:ea typeface="メイリオ" pitchFamily="50" charset="-128"/>
                <a:cs typeface="メイリオ" pitchFamily="50" charset="-128"/>
              </a:rPr>
              <a:t/>
            </a:r>
            <a:br>
              <a:rPr lang="en-US" altLang="ja-JP" dirty="0" smtClean="0">
                <a:effectLst/>
                <a:latin typeface="メイリオ" pitchFamily="50" charset="-128"/>
                <a:ea typeface="メイリオ" pitchFamily="50" charset="-128"/>
                <a:cs typeface="メイリオ" pitchFamily="50" charset="-128"/>
              </a:rPr>
            </a:br>
            <a:r>
              <a:rPr lang="ja-JP" altLang="ja-JP" dirty="0" smtClean="0">
                <a:effectLst/>
                <a:latin typeface="メイリオ" pitchFamily="50" charset="-128"/>
                <a:ea typeface="メイリオ" pitchFamily="50" charset="-128"/>
                <a:cs typeface="メイリオ" pitchFamily="50" charset="-128"/>
              </a:rPr>
              <a:t>シート</a:t>
            </a:r>
            <a:r>
              <a:rPr lang="ja-JP" altLang="en-US" dirty="0" smtClean="0">
                <a:effectLst/>
                <a:latin typeface="メイリオ" pitchFamily="50" charset="-128"/>
                <a:ea typeface="メイリオ" pitchFamily="50" charset="-128"/>
                <a:cs typeface="メイリオ" pitchFamily="50" charset="-128"/>
              </a:rPr>
              <a:t>の使い方</a:t>
            </a:r>
            <a:endParaRPr kumimoji="1" lang="ja-JP" altLang="en-US"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007631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459" b="2459"/>
          <a:stretch/>
        </p:blipFill>
        <p:spPr bwMode="auto">
          <a:xfrm>
            <a:off x="755576" y="1988840"/>
            <a:ext cx="7800975" cy="2952328"/>
          </a:xfrm>
          <a:prstGeom prst="rect">
            <a:avLst/>
          </a:prstGeom>
          <a:solidFill>
            <a:schemeClr val="bg1"/>
          </a:solidFill>
          <a:ln>
            <a:solidFill>
              <a:schemeClr val="tx1"/>
            </a:solidFill>
          </a:ln>
          <a:effectLst/>
        </p:spPr>
      </p:pic>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smtClean="0">
                <a:solidFill>
                  <a:srgbClr val="0070C0"/>
                </a:solidFill>
                <a:latin typeface="メイリオ" pitchFamily="50" charset="-128"/>
                <a:ea typeface="メイリオ" pitchFamily="50" charset="-128"/>
                <a:cs typeface="メイリオ" pitchFamily="50" charset="-128"/>
              </a:rPr>
              <a:t>就職活動準備期の活動状況</a:t>
            </a:r>
            <a:endParaRPr lang="ja-JP" altLang="en-US" sz="2400" b="1" dirty="0">
              <a:solidFill>
                <a:srgbClr val="0070C0"/>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671514" y="1196752"/>
            <a:ext cx="7899026" cy="6480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600" dirty="0" smtClean="0">
                <a:latin typeface="メイリオ" pitchFamily="50" charset="-128"/>
                <a:ea typeface="メイリオ" pitchFamily="50" charset="-128"/>
                <a:cs typeface="メイリオ" pitchFamily="50" charset="-128"/>
              </a:rPr>
              <a:t>就職活動準備期には、就職活動に必要な応募書類の作成と、応募企業を検討するための情報収集を行います。それぞれ取組んだ際は、シートに記録しましょう。</a:t>
            </a:r>
            <a:endParaRPr kumimoji="1" lang="ja-JP" altLang="en-US" sz="1600" dirty="0">
              <a:latin typeface="メイリオ" pitchFamily="50" charset="-128"/>
              <a:ea typeface="メイリオ" pitchFamily="50" charset="-128"/>
              <a:cs typeface="メイリオ" pitchFamily="50" charset="-128"/>
            </a:endParaRPr>
          </a:p>
        </p:txBody>
      </p:sp>
      <p:sp>
        <p:nvSpPr>
          <p:cNvPr id="17" name="角丸四角形 16"/>
          <p:cNvSpPr/>
          <p:nvPr/>
        </p:nvSpPr>
        <p:spPr>
          <a:xfrm>
            <a:off x="755576" y="5013176"/>
            <a:ext cx="7753246" cy="1728192"/>
          </a:xfrm>
          <a:prstGeom prst="roundRect">
            <a:avLst>
              <a:gd name="adj" fmla="val 9318"/>
            </a:avLst>
          </a:prstGeom>
        </p:spPr>
        <p:style>
          <a:lnRef idx="1">
            <a:schemeClr val="accent3"/>
          </a:lnRef>
          <a:fillRef idx="2">
            <a:schemeClr val="accent3"/>
          </a:fillRef>
          <a:effectRef idx="1">
            <a:schemeClr val="accent3"/>
          </a:effectRef>
          <a:fontRef idx="minor">
            <a:schemeClr val="dk1"/>
          </a:fontRef>
        </p:style>
        <p:txBody>
          <a:bodyPr rtlCol="0" anchor="ctr"/>
          <a:lstStyle/>
          <a:p>
            <a:r>
              <a:rPr lang="ja-JP" altLang="en-US" sz="1400" dirty="0" smtClean="0">
                <a:latin typeface="メイリオ" pitchFamily="50" charset="-128"/>
                <a:ea typeface="メイリオ" pitchFamily="50" charset="-128"/>
                <a:cs typeface="メイリオ" pitchFamily="50" charset="-128"/>
              </a:rPr>
              <a:t>・応募書類は下書き作成後に必ずスタッフの添削を受け、誤りがないことを確認してから</a:t>
            </a:r>
            <a:r>
              <a:rPr lang="en-US" altLang="ja-JP" sz="1400" dirty="0" smtClean="0">
                <a:latin typeface="メイリオ" pitchFamily="50" charset="-128"/>
                <a:ea typeface="メイリオ" pitchFamily="50" charset="-128"/>
                <a:cs typeface="メイリオ" pitchFamily="50" charset="-128"/>
              </a:rPr>
              <a:t/>
            </a:r>
            <a:br>
              <a:rPr lang="en-US" altLang="ja-JP" sz="1400" dirty="0" smtClean="0">
                <a:latin typeface="メイリオ" pitchFamily="50" charset="-128"/>
                <a:ea typeface="メイリオ" pitchFamily="50" charset="-128"/>
                <a:cs typeface="メイリオ" pitchFamily="50" charset="-128"/>
              </a:rPr>
            </a:br>
            <a:r>
              <a:rPr lang="ja-JP" altLang="en-US" sz="1400" dirty="0" smtClean="0">
                <a:latin typeface="メイリオ" pitchFamily="50" charset="-128"/>
                <a:ea typeface="メイリオ" pitchFamily="50" charset="-128"/>
                <a:cs typeface="メイリオ" pitchFamily="50" charset="-128"/>
              </a:rPr>
              <a:t>　仕上げましょう。</a:t>
            </a:r>
            <a:endParaRPr lang="en-US" altLang="ja-JP" sz="1400" dirty="0" smtClean="0">
              <a:latin typeface="メイリオ" pitchFamily="50" charset="-128"/>
              <a:ea typeface="メイリオ" pitchFamily="50" charset="-128"/>
              <a:cs typeface="メイリオ" pitchFamily="50" charset="-128"/>
            </a:endParaRPr>
          </a:p>
          <a:p>
            <a:pPr>
              <a:spcBef>
                <a:spcPts val="1200"/>
              </a:spcBef>
            </a:pPr>
            <a:r>
              <a:rPr lang="ja-JP" altLang="en-US" sz="1400" dirty="0" smtClean="0">
                <a:latin typeface="メイリオ" pitchFamily="50" charset="-128"/>
                <a:ea typeface="メイリオ" pitchFamily="50" charset="-128"/>
                <a:cs typeface="メイリオ" pitchFamily="50" charset="-128"/>
              </a:rPr>
              <a:t>・業界、企業方法はハローワーク求人票のほか、求人誌、企業のホームページなど様々な</a:t>
            </a:r>
            <a:r>
              <a:rPr lang="en-US" altLang="ja-JP" sz="1400" dirty="0" smtClean="0">
                <a:latin typeface="メイリオ" pitchFamily="50" charset="-128"/>
                <a:ea typeface="メイリオ" pitchFamily="50" charset="-128"/>
                <a:cs typeface="メイリオ" pitchFamily="50" charset="-128"/>
              </a:rPr>
              <a:t/>
            </a:r>
            <a:br>
              <a:rPr lang="en-US" altLang="ja-JP" sz="1400" dirty="0" smtClean="0">
                <a:latin typeface="メイリオ" pitchFamily="50" charset="-128"/>
                <a:ea typeface="メイリオ" pitchFamily="50" charset="-128"/>
                <a:cs typeface="メイリオ" pitchFamily="50" charset="-128"/>
              </a:rPr>
            </a:br>
            <a:r>
              <a:rPr lang="ja-JP" altLang="en-US" sz="1400" dirty="0" smtClean="0">
                <a:latin typeface="メイリオ" pitchFamily="50" charset="-128"/>
                <a:ea typeface="メイリオ" pitchFamily="50" charset="-128"/>
                <a:cs typeface="メイリオ" pitchFamily="50" charset="-128"/>
              </a:rPr>
              <a:t>　方法で入手が可能です。</a:t>
            </a:r>
            <a:endParaRPr lang="en-US" altLang="ja-JP" sz="1400" dirty="0">
              <a:latin typeface="メイリオ" pitchFamily="50" charset="-128"/>
              <a:ea typeface="メイリオ" pitchFamily="50" charset="-128"/>
              <a:cs typeface="メイリオ" pitchFamily="50" charset="-128"/>
            </a:endParaRPr>
          </a:p>
          <a:p>
            <a:pPr>
              <a:spcBef>
                <a:spcPts val="1200"/>
              </a:spcBef>
            </a:pPr>
            <a:r>
              <a:rPr lang="ja-JP" altLang="en-US" sz="1400" dirty="0" smtClean="0">
                <a:latin typeface="メイリオ" pitchFamily="50" charset="-128"/>
                <a:ea typeface="メイリオ" pitchFamily="50" charset="-128"/>
                <a:cs typeface="メイリオ" pitchFamily="50" charset="-128"/>
              </a:rPr>
              <a:t>・ハローワークを訪問して、求人票の取り方、就職相談の受け方に慣れておきましょう。</a:t>
            </a:r>
            <a:endParaRPr lang="en-US" altLang="ja-JP" sz="1400" dirty="0">
              <a:latin typeface="メイリオ" pitchFamily="50" charset="-128"/>
              <a:ea typeface="メイリオ" pitchFamily="50" charset="-128"/>
              <a:cs typeface="メイリオ" pitchFamily="50" charset="-128"/>
            </a:endParaRPr>
          </a:p>
        </p:txBody>
      </p:sp>
      <p:grpSp>
        <p:nvGrpSpPr>
          <p:cNvPr id="4" name="グループ化 3"/>
          <p:cNvGrpSpPr/>
          <p:nvPr/>
        </p:nvGrpSpPr>
        <p:grpSpPr>
          <a:xfrm>
            <a:off x="1074886" y="3493114"/>
            <a:ext cx="7313537" cy="799982"/>
            <a:chOff x="1074886" y="3493114"/>
            <a:chExt cx="7313537" cy="799982"/>
          </a:xfrm>
        </p:grpSpPr>
        <p:sp>
          <p:nvSpPr>
            <p:cNvPr id="5" name="角丸四角形 4"/>
            <p:cNvSpPr/>
            <p:nvPr/>
          </p:nvSpPr>
          <p:spPr>
            <a:xfrm>
              <a:off x="1074886" y="3493114"/>
              <a:ext cx="7313537" cy="799982"/>
            </a:xfrm>
            <a:prstGeom prst="roundRect">
              <a:avLst>
                <a:gd name="adj" fmla="val 9612"/>
              </a:avLst>
            </a:prstGeom>
            <a:noFill/>
            <a:ln w="19050">
              <a:solidFill>
                <a:schemeClr val="accent2"/>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 name="正方形/長方形 2"/>
            <p:cNvSpPr/>
            <p:nvPr/>
          </p:nvSpPr>
          <p:spPr>
            <a:xfrm>
              <a:off x="5292080" y="3493114"/>
              <a:ext cx="1512168" cy="799982"/>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角丸四角形吹き出し 12"/>
          <p:cNvSpPr/>
          <p:nvPr/>
        </p:nvSpPr>
        <p:spPr>
          <a:xfrm>
            <a:off x="5364088" y="2905894"/>
            <a:ext cx="2327237" cy="390156"/>
          </a:xfrm>
          <a:prstGeom prst="wedgeRoundRectCallout">
            <a:avLst>
              <a:gd name="adj1" fmla="val -24417"/>
              <a:gd name="adj2" fmla="val 102101"/>
              <a:gd name="adj3" fmla="val 16667"/>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1400" dirty="0" smtClean="0">
                <a:latin typeface="HG丸ｺﾞｼｯｸM-PRO" pitchFamily="50" charset="-128"/>
                <a:ea typeface="HG丸ｺﾞｼｯｸM-PRO" pitchFamily="50" charset="-128"/>
              </a:rPr>
              <a:t>必ず添削を受けましょう</a:t>
            </a:r>
            <a:endParaRPr kumimoji="1" lang="ja-JP" altLang="en-US" sz="1400" dirty="0">
              <a:latin typeface="HG丸ｺﾞｼｯｸM-PRO" pitchFamily="50" charset="-128"/>
              <a:ea typeface="HG丸ｺﾞｼｯｸM-PRO" pitchFamily="50" charset="-128"/>
            </a:endParaRPr>
          </a:p>
        </p:txBody>
      </p:sp>
    </p:spTree>
    <p:extLst>
      <p:ext uri="{BB962C8B-B14F-4D97-AF65-F5344CB8AC3E}">
        <p14:creationId xmlns:p14="http://schemas.microsoft.com/office/powerpoint/2010/main" val="148452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inVertic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655" b="3011"/>
          <a:stretch/>
        </p:blipFill>
        <p:spPr bwMode="auto">
          <a:xfrm>
            <a:off x="728663" y="2892981"/>
            <a:ext cx="7800975" cy="2000250"/>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smtClean="0">
                <a:solidFill>
                  <a:srgbClr val="0070C0"/>
                </a:solidFill>
                <a:latin typeface="メイリオ" pitchFamily="50" charset="-128"/>
                <a:ea typeface="メイリオ" pitchFamily="50" charset="-128"/>
                <a:cs typeface="メイリオ" pitchFamily="50" charset="-128"/>
              </a:rPr>
              <a:t>就職活動期の活動状況</a:t>
            </a:r>
            <a:endParaRPr lang="ja-JP" altLang="en-US" sz="2400" b="1" dirty="0">
              <a:solidFill>
                <a:srgbClr val="0070C0"/>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671514" y="1196751"/>
            <a:ext cx="7899026" cy="11521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600" dirty="0">
                <a:latin typeface="メイリオ" pitchFamily="50" charset="-128"/>
                <a:ea typeface="メイリオ" pitchFamily="50" charset="-128"/>
                <a:cs typeface="メイリオ" pitchFamily="50" charset="-128"/>
              </a:rPr>
              <a:t>就職活動期には求人企業に応募を始めます。応募方法は求人企業がどのような形で募集しているかによって異なるので注意が必要です。通常、ハローワークから求人票をとり寄せ、ハローワークの紹介状をもらって応募します</a:t>
            </a:r>
            <a:r>
              <a:rPr lang="ja-JP" altLang="en-US" sz="1600" dirty="0" smtClean="0">
                <a:latin typeface="メイリオ" pitchFamily="50" charset="-128"/>
                <a:ea typeface="メイリオ" pitchFamily="50" charset="-128"/>
                <a:cs typeface="メイリオ" pitchFamily="50" charset="-128"/>
              </a:rPr>
              <a:t>。</a:t>
            </a:r>
            <a:endParaRPr lang="en-US" altLang="ja-JP"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それぞれ取組んだ際は、シートに記録しましょう。</a:t>
            </a:r>
            <a:endParaRPr kumimoji="1" lang="ja-JP" altLang="en-US" sz="1600" dirty="0">
              <a:latin typeface="メイリオ" pitchFamily="50" charset="-128"/>
              <a:ea typeface="メイリオ" pitchFamily="50" charset="-128"/>
              <a:cs typeface="メイリオ" pitchFamily="50" charset="-128"/>
            </a:endParaRPr>
          </a:p>
        </p:txBody>
      </p:sp>
      <p:sp>
        <p:nvSpPr>
          <p:cNvPr id="17" name="角丸四角形 16"/>
          <p:cNvSpPr/>
          <p:nvPr/>
        </p:nvSpPr>
        <p:spPr>
          <a:xfrm>
            <a:off x="755576" y="5013176"/>
            <a:ext cx="7753246" cy="1728192"/>
          </a:xfrm>
          <a:prstGeom prst="roundRect">
            <a:avLst>
              <a:gd name="adj" fmla="val 9318"/>
            </a:avLst>
          </a:prstGeom>
        </p:spPr>
        <p:style>
          <a:lnRef idx="1">
            <a:schemeClr val="accent3"/>
          </a:lnRef>
          <a:fillRef idx="2">
            <a:schemeClr val="accent3"/>
          </a:fillRef>
          <a:effectRef idx="1">
            <a:schemeClr val="accent3"/>
          </a:effectRef>
          <a:fontRef idx="minor">
            <a:schemeClr val="dk1"/>
          </a:fontRef>
        </p:style>
        <p:txBody>
          <a:bodyPr rtlCol="0" anchor="ctr"/>
          <a:lstStyle/>
          <a:p>
            <a:r>
              <a:rPr lang="ja-JP" altLang="en-US" sz="1400" dirty="0">
                <a:latin typeface="メイリオ" pitchFamily="50" charset="-128"/>
                <a:ea typeface="メイリオ" pitchFamily="50" charset="-128"/>
                <a:cs typeface="メイリオ" pitchFamily="50" charset="-128"/>
              </a:rPr>
              <a:t>・応募書類は企業に提出する前</a:t>
            </a:r>
            <a:r>
              <a:rPr lang="ja-JP" altLang="en-US" sz="1400" dirty="0" smtClean="0">
                <a:latin typeface="メイリオ" pitchFamily="50" charset="-128"/>
                <a:ea typeface="メイリオ" pitchFamily="50" charset="-128"/>
                <a:cs typeface="メイリオ" pitchFamily="50" charset="-128"/>
              </a:rPr>
              <a:t>にスタッフからの確認を</a:t>
            </a:r>
            <a:r>
              <a:rPr lang="ja-JP" altLang="en-US" sz="1400" dirty="0">
                <a:latin typeface="メイリオ" pitchFamily="50" charset="-128"/>
                <a:ea typeface="メイリオ" pitchFamily="50" charset="-128"/>
                <a:cs typeface="メイリオ" pitchFamily="50" charset="-128"/>
              </a:rPr>
              <a:t>受けましょう。</a:t>
            </a:r>
            <a:endParaRPr lang="en-US" altLang="ja-JP" sz="1400" dirty="0" smtClean="0">
              <a:latin typeface="メイリオ" pitchFamily="50" charset="-128"/>
              <a:ea typeface="メイリオ" pitchFamily="50" charset="-128"/>
              <a:cs typeface="メイリオ" pitchFamily="50" charset="-128"/>
            </a:endParaRPr>
          </a:p>
          <a:p>
            <a:pPr>
              <a:spcBef>
                <a:spcPts val="1200"/>
              </a:spcBef>
            </a:pPr>
            <a:r>
              <a:rPr lang="ja-JP" altLang="en-US" sz="1400" dirty="0">
                <a:latin typeface="メイリオ" pitchFamily="50" charset="-128"/>
                <a:ea typeface="メイリオ" pitchFamily="50" charset="-128"/>
                <a:cs typeface="メイリオ" pitchFamily="50" charset="-128"/>
              </a:rPr>
              <a:t>・応募後は面接想定問答の作成を行います。作成に当たって</a:t>
            </a:r>
            <a:r>
              <a:rPr lang="ja-JP" altLang="en-US" sz="1400" dirty="0" smtClean="0">
                <a:latin typeface="メイリオ" pitchFamily="50" charset="-128"/>
                <a:ea typeface="メイリオ" pitchFamily="50" charset="-128"/>
                <a:cs typeface="メイリオ" pitchFamily="50" charset="-128"/>
              </a:rPr>
              <a:t>はスタッフから</a:t>
            </a:r>
            <a:r>
              <a:rPr lang="ja-JP" altLang="en-US" sz="1400" dirty="0">
                <a:latin typeface="メイリオ" pitchFamily="50" charset="-128"/>
                <a:ea typeface="メイリオ" pitchFamily="50" charset="-128"/>
                <a:cs typeface="メイリオ" pitchFamily="50" charset="-128"/>
              </a:rPr>
              <a:t>添削等を受け</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a:r>
            <a:br>
              <a:rPr lang="en-US" altLang="ja-JP" sz="1400" dirty="0" smtClean="0">
                <a:latin typeface="メイリオ" pitchFamily="50" charset="-128"/>
                <a:ea typeface="メイリオ" pitchFamily="50" charset="-128"/>
                <a:cs typeface="メイリオ" pitchFamily="50" charset="-128"/>
              </a:rPr>
            </a:br>
            <a:r>
              <a:rPr lang="ja-JP" altLang="en-US" sz="1400" dirty="0" smtClean="0">
                <a:latin typeface="メイリオ" pitchFamily="50" charset="-128"/>
                <a:ea typeface="メイリオ" pitchFamily="50" charset="-128"/>
                <a:cs typeface="メイリオ" pitchFamily="50" charset="-128"/>
              </a:rPr>
              <a:t>　</a:t>
            </a:r>
            <a:r>
              <a:rPr lang="ja-JP" altLang="en-US" sz="1400" dirty="0">
                <a:latin typeface="メイリオ" pitchFamily="50" charset="-128"/>
                <a:ea typeface="メイリオ" pitchFamily="50" charset="-128"/>
                <a:cs typeface="メイリオ" pitchFamily="50" charset="-128"/>
              </a:rPr>
              <a:t>万全</a:t>
            </a:r>
            <a:r>
              <a:rPr lang="ja-JP" altLang="en-US" sz="1400" dirty="0" smtClean="0">
                <a:latin typeface="メイリオ" pitchFamily="50" charset="-128"/>
                <a:ea typeface="メイリオ" pitchFamily="50" charset="-128"/>
                <a:cs typeface="メイリオ" pitchFamily="50" charset="-128"/>
              </a:rPr>
              <a:t>を</a:t>
            </a:r>
            <a:r>
              <a:rPr lang="ja-JP" altLang="en-US" sz="1400" dirty="0">
                <a:latin typeface="メイリオ" pitchFamily="50" charset="-128"/>
                <a:ea typeface="メイリオ" pitchFamily="50" charset="-128"/>
                <a:cs typeface="メイリオ" pitchFamily="50" charset="-128"/>
              </a:rPr>
              <a:t>期しましょう。</a:t>
            </a:r>
            <a:endParaRPr lang="en-US" altLang="ja-JP" sz="1400" dirty="0" smtClean="0">
              <a:latin typeface="メイリオ" pitchFamily="50" charset="-128"/>
              <a:ea typeface="メイリオ" pitchFamily="50" charset="-128"/>
              <a:cs typeface="メイリオ" pitchFamily="50" charset="-128"/>
            </a:endParaRPr>
          </a:p>
          <a:p>
            <a:pPr>
              <a:spcBef>
                <a:spcPts val="1200"/>
              </a:spcBef>
            </a:pPr>
            <a:r>
              <a:rPr lang="ja-JP" altLang="en-US" sz="1400" dirty="0" smtClean="0">
                <a:latin typeface="メイリオ" pitchFamily="50" charset="-128"/>
                <a:ea typeface="メイリオ" pitchFamily="50" charset="-128"/>
                <a:cs typeface="メイリオ" pitchFamily="50" charset="-128"/>
              </a:rPr>
              <a:t>・実際の採用面接の前には模擬</a:t>
            </a:r>
            <a:r>
              <a:rPr lang="ja-JP" altLang="en-US" sz="1400" dirty="0">
                <a:latin typeface="メイリオ" pitchFamily="50" charset="-128"/>
                <a:ea typeface="メイリオ" pitchFamily="50" charset="-128"/>
                <a:cs typeface="メイリオ" pitchFamily="50" charset="-128"/>
              </a:rPr>
              <a:t>面接</a:t>
            </a:r>
            <a:r>
              <a:rPr lang="ja-JP" altLang="en-US" sz="1400" dirty="0" smtClean="0">
                <a:latin typeface="メイリオ" pitchFamily="50" charset="-128"/>
                <a:ea typeface="メイリオ" pitchFamily="50" charset="-128"/>
                <a:cs typeface="メイリオ" pitchFamily="50" charset="-128"/>
              </a:rPr>
              <a:t>を受け、</a:t>
            </a:r>
            <a:r>
              <a:rPr lang="ja-JP" altLang="en-US" sz="1400" dirty="0">
                <a:latin typeface="メイリオ" pitchFamily="50" charset="-128"/>
                <a:ea typeface="メイリオ" pitchFamily="50" charset="-128"/>
                <a:cs typeface="メイリオ" pitchFamily="50" charset="-128"/>
              </a:rPr>
              <a:t>面接の雰囲気に慣れておきましょう。</a:t>
            </a:r>
            <a:endParaRPr lang="en-US" altLang="ja-JP" sz="1400" dirty="0">
              <a:latin typeface="メイリオ" pitchFamily="50" charset="-128"/>
              <a:ea typeface="メイリオ" pitchFamily="50" charset="-128"/>
              <a:cs typeface="メイリオ" pitchFamily="50" charset="-128"/>
            </a:endParaRPr>
          </a:p>
        </p:txBody>
      </p:sp>
      <p:grpSp>
        <p:nvGrpSpPr>
          <p:cNvPr id="4" name="グループ化 3"/>
          <p:cNvGrpSpPr/>
          <p:nvPr/>
        </p:nvGrpSpPr>
        <p:grpSpPr>
          <a:xfrm>
            <a:off x="1074886" y="4158605"/>
            <a:ext cx="7313537" cy="216024"/>
            <a:chOff x="1074886" y="3493114"/>
            <a:chExt cx="7313537" cy="799982"/>
          </a:xfrm>
        </p:grpSpPr>
        <p:sp>
          <p:nvSpPr>
            <p:cNvPr id="5" name="角丸四角形 4"/>
            <p:cNvSpPr/>
            <p:nvPr/>
          </p:nvSpPr>
          <p:spPr>
            <a:xfrm>
              <a:off x="1074886" y="3493114"/>
              <a:ext cx="7313537" cy="799982"/>
            </a:xfrm>
            <a:prstGeom prst="roundRect">
              <a:avLst>
                <a:gd name="adj" fmla="val 9612"/>
              </a:avLst>
            </a:prstGeom>
            <a:noFill/>
            <a:ln w="19050">
              <a:solidFill>
                <a:schemeClr val="accent2"/>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 name="正方形/長方形 2"/>
            <p:cNvSpPr/>
            <p:nvPr/>
          </p:nvSpPr>
          <p:spPr>
            <a:xfrm>
              <a:off x="5292080" y="3493114"/>
              <a:ext cx="1512168" cy="799982"/>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角丸四角形吹き出し 12"/>
          <p:cNvSpPr/>
          <p:nvPr/>
        </p:nvSpPr>
        <p:spPr>
          <a:xfrm>
            <a:off x="5364088" y="3502949"/>
            <a:ext cx="2327237" cy="390156"/>
          </a:xfrm>
          <a:prstGeom prst="wedgeRoundRectCallout">
            <a:avLst>
              <a:gd name="adj1" fmla="val -24417"/>
              <a:gd name="adj2" fmla="val 102101"/>
              <a:gd name="adj3" fmla="val 16667"/>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1400" dirty="0" smtClean="0">
                <a:latin typeface="HG丸ｺﾞｼｯｸM-PRO" pitchFamily="50" charset="-128"/>
                <a:ea typeface="HG丸ｺﾞｼｯｸM-PRO" pitchFamily="50" charset="-128"/>
              </a:rPr>
              <a:t>必ず添削を受けましょう</a:t>
            </a:r>
            <a:endParaRPr kumimoji="1" lang="ja-JP" altLang="en-US" sz="1400" dirty="0">
              <a:latin typeface="HG丸ｺﾞｼｯｸM-PRO" pitchFamily="50" charset="-128"/>
              <a:ea typeface="HG丸ｺﾞｼｯｸM-PRO" pitchFamily="50" charset="-128"/>
            </a:endParaRPr>
          </a:p>
        </p:txBody>
      </p:sp>
    </p:spTree>
    <p:extLst>
      <p:ext uri="{BB962C8B-B14F-4D97-AF65-F5344CB8AC3E}">
        <p14:creationId xmlns:p14="http://schemas.microsoft.com/office/powerpoint/2010/main" val="194637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a:solidFill>
                  <a:srgbClr val="0070C0"/>
                </a:solidFill>
                <a:latin typeface="メイリオ" pitchFamily="50" charset="-128"/>
                <a:ea typeface="メイリオ" pitchFamily="50" charset="-128"/>
                <a:cs typeface="メイリオ" pitchFamily="50" charset="-128"/>
              </a:rPr>
              <a:t>就職活動状況記録（１行メモ）</a:t>
            </a:r>
          </a:p>
        </p:txBody>
      </p:sp>
      <p:sp>
        <p:nvSpPr>
          <p:cNvPr id="15" name="角丸四角形 14"/>
          <p:cNvSpPr/>
          <p:nvPr/>
        </p:nvSpPr>
        <p:spPr>
          <a:xfrm>
            <a:off x="671514" y="1196751"/>
            <a:ext cx="7899026" cy="79208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600" dirty="0">
                <a:latin typeface="メイリオ" pitchFamily="50" charset="-128"/>
                <a:ea typeface="メイリオ" pitchFamily="50" charset="-128"/>
                <a:cs typeface="メイリオ" pitchFamily="50" charset="-128"/>
              </a:rPr>
              <a:t>就職活動で行動したことの記録全般を記入します。相談を受けて決めたこと</a:t>
            </a:r>
            <a:r>
              <a:rPr lang="ja-JP" altLang="en-US" sz="1600" dirty="0" smtClean="0">
                <a:latin typeface="メイリオ" pitchFamily="50" charset="-128"/>
                <a:ea typeface="メイリオ" pitchFamily="50" charset="-128"/>
                <a:cs typeface="メイリオ" pitchFamily="50" charset="-128"/>
              </a:rPr>
              <a:t>、</a:t>
            </a:r>
            <a:r>
              <a:rPr lang="en-US" altLang="ja-JP" sz="1600" dirty="0" smtClean="0">
                <a:latin typeface="メイリオ" pitchFamily="50" charset="-128"/>
                <a:ea typeface="メイリオ" pitchFamily="50" charset="-128"/>
                <a:cs typeface="メイリオ" pitchFamily="50" charset="-128"/>
              </a:rPr>
              <a:t/>
            </a:r>
            <a:br>
              <a:rPr lang="en-US" altLang="ja-JP" sz="1600" dirty="0" smtClean="0">
                <a:latin typeface="メイリオ" pitchFamily="50" charset="-128"/>
                <a:ea typeface="メイリオ" pitchFamily="50" charset="-128"/>
                <a:cs typeface="メイリオ" pitchFamily="50" charset="-128"/>
              </a:rPr>
            </a:br>
            <a:r>
              <a:rPr lang="ja-JP" altLang="en-US" sz="1600" dirty="0" smtClean="0">
                <a:latin typeface="メイリオ" pitchFamily="50" charset="-128"/>
                <a:ea typeface="メイリオ" pitchFamily="50" charset="-128"/>
                <a:cs typeface="メイリオ" pitchFamily="50" charset="-128"/>
              </a:rPr>
              <a:t>得られた</a:t>
            </a:r>
            <a:r>
              <a:rPr lang="ja-JP" altLang="en-US" sz="1600" dirty="0">
                <a:latin typeface="メイリオ" pitchFamily="50" charset="-128"/>
                <a:ea typeface="メイリオ" pitchFamily="50" charset="-128"/>
                <a:cs typeface="メイリオ" pitchFamily="50" charset="-128"/>
              </a:rPr>
              <a:t>情報なども併せて記入しておきましょう。</a:t>
            </a:r>
            <a:endParaRPr kumimoji="1" lang="ja-JP" altLang="en-US" sz="1600" dirty="0">
              <a:latin typeface="メイリオ" pitchFamily="50" charset="-128"/>
              <a:ea typeface="メイリオ" pitchFamily="50" charset="-128"/>
              <a:cs typeface="メイリオ" pitchFamily="50" charset="-128"/>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697"/>
          <a:stretch/>
        </p:blipFill>
        <p:spPr bwMode="auto">
          <a:xfrm>
            <a:off x="762000" y="2276872"/>
            <a:ext cx="7620000" cy="3788395"/>
          </a:xfrm>
          <a:prstGeom prst="rect">
            <a:avLst/>
          </a:prstGeom>
          <a:solidFill>
            <a:schemeClr val="bg1"/>
          </a:solidFill>
          <a:ln>
            <a:solidFill>
              <a:schemeClr val="tx1"/>
            </a:solidFill>
          </a:ln>
          <a:effectLst/>
        </p:spPr>
      </p:pic>
      <p:sp>
        <p:nvSpPr>
          <p:cNvPr id="12" name="テキスト ボックス 11"/>
          <p:cNvSpPr txBox="1"/>
          <p:nvPr/>
        </p:nvSpPr>
        <p:spPr>
          <a:xfrm>
            <a:off x="1437366" y="3314013"/>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6</a:t>
            </a:r>
            <a:endParaRPr kumimoji="1" lang="ja-JP" altLang="en-US" sz="1100" dirty="0">
              <a:latin typeface="ＭＳ ゴシック" pitchFamily="49" charset="-128"/>
              <a:ea typeface="ＭＳ ゴシック" pitchFamily="49" charset="-128"/>
            </a:endParaRPr>
          </a:p>
        </p:txBody>
      </p:sp>
      <p:sp>
        <p:nvSpPr>
          <p:cNvPr id="14" name="テキスト ボックス 13"/>
          <p:cNvSpPr txBox="1"/>
          <p:nvPr/>
        </p:nvSpPr>
        <p:spPr>
          <a:xfrm>
            <a:off x="1437540" y="3581657"/>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8</a:t>
            </a:r>
            <a:endParaRPr kumimoji="1" lang="ja-JP" altLang="en-US" sz="1100" dirty="0">
              <a:latin typeface="ＭＳ ゴシック" pitchFamily="49" charset="-128"/>
              <a:ea typeface="ＭＳ ゴシック" pitchFamily="49" charset="-128"/>
            </a:endParaRPr>
          </a:p>
        </p:txBody>
      </p:sp>
      <p:sp>
        <p:nvSpPr>
          <p:cNvPr id="16" name="テキスト ボックス 15"/>
          <p:cNvSpPr txBox="1"/>
          <p:nvPr/>
        </p:nvSpPr>
        <p:spPr>
          <a:xfrm>
            <a:off x="1437540" y="4114265"/>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15</a:t>
            </a:r>
            <a:endParaRPr kumimoji="1" lang="ja-JP" altLang="en-US" sz="1100" dirty="0">
              <a:latin typeface="ＭＳ ゴシック" pitchFamily="49" charset="-128"/>
              <a:ea typeface="ＭＳ ゴシック" pitchFamily="49" charset="-128"/>
            </a:endParaRPr>
          </a:p>
        </p:txBody>
      </p:sp>
      <p:sp>
        <p:nvSpPr>
          <p:cNvPr id="18" name="テキスト ボックス 17"/>
          <p:cNvSpPr txBox="1"/>
          <p:nvPr/>
        </p:nvSpPr>
        <p:spPr>
          <a:xfrm>
            <a:off x="1437714" y="4655101"/>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29</a:t>
            </a:r>
            <a:endParaRPr kumimoji="1" lang="ja-JP" altLang="en-US" sz="1100" dirty="0">
              <a:latin typeface="ＭＳ ゴシック" pitchFamily="49" charset="-128"/>
              <a:ea typeface="ＭＳ ゴシック" pitchFamily="49" charset="-128"/>
            </a:endParaRPr>
          </a:p>
        </p:txBody>
      </p:sp>
      <p:sp>
        <p:nvSpPr>
          <p:cNvPr id="19" name="テキスト ボックス 18"/>
          <p:cNvSpPr txBox="1"/>
          <p:nvPr/>
        </p:nvSpPr>
        <p:spPr>
          <a:xfrm>
            <a:off x="1437540" y="4919146"/>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30</a:t>
            </a:r>
            <a:endParaRPr kumimoji="1" lang="ja-JP" altLang="en-US" sz="1100" dirty="0">
              <a:latin typeface="ＭＳ ゴシック" pitchFamily="49" charset="-128"/>
              <a:ea typeface="ＭＳ ゴシック" pitchFamily="49" charset="-128"/>
            </a:endParaRPr>
          </a:p>
        </p:txBody>
      </p:sp>
      <p:sp>
        <p:nvSpPr>
          <p:cNvPr id="20" name="テキスト ボックス 19"/>
          <p:cNvSpPr txBox="1"/>
          <p:nvPr/>
        </p:nvSpPr>
        <p:spPr>
          <a:xfrm>
            <a:off x="1437714" y="5181464"/>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a:t>
            </a:r>
            <a:r>
              <a:rPr lang="en-US" altLang="ja-JP" sz="1100" dirty="0" smtClean="0">
                <a:latin typeface="ＭＳ ゴシック" pitchFamily="49" charset="-128"/>
                <a:ea typeface="ＭＳ ゴシック" pitchFamily="49" charset="-128"/>
              </a:rPr>
              <a:t>1</a:t>
            </a:r>
            <a:r>
              <a:rPr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7</a:t>
            </a:r>
            <a:endParaRPr kumimoji="1" lang="ja-JP" altLang="en-US" sz="1100" dirty="0">
              <a:latin typeface="ＭＳ ゴシック" pitchFamily="49" charset="-128"/>
              <a:ea typeface="ＭＳ ゴシック" pitchFamily="49" charset="-128"/>
            </a:endParaRPr>
          </a:p>
        </p:txBody>
      </p:sp>
      <p:sp>
        <p:nvSpPr>
          <p:cNvPr id="21" name="テキスト ボックス 20"/>
          <p:cNvSpPr txBox="1"/>
          <p:nvPr/>
        </p:nvSpPr>
        <p:spPr>
          <a:xfrm>
            <a:off x="2534568" y="3314029"/>
            <a:ext cx="5637816" cy="169277"/>
          </a:xfrm>
          <a:prstGeom prst="rect">
            <a:avLst/>
          </a:prstGeom>
          <a:noFill/>
        </p:spPr>
        <p:txBody>
          <a:bodyPr wrap="square" lIns="0" tIns="0" rIns="0" bIns="0" rtlCol="0">
            <a:spAutoFit/>
          </a:bodyPr>
          <a:lstStyle/>
          <a:p>
            <a:r>
              <a:rPr lang="ja-JP" altLang="en-US" sz="1100" dirty="0">
                <a:latin typeface="+mn-ea"/>
              </a:rPr>
              <a:t>自己</a:t>
            </a:r>
            <a:r>
              <a:rPr lang="ja-JP" altLang="en-US" sz="1100" dirty="0" smtClean="0">
                <a:latin typeface="+mn-ea"/>
              </a:rPr>
              <a:t>紹介状完成</a:t>
            </a:r>
            <a:endParaRPr kumimoji="1" lang="ja-JP" altLang="en-US" sz="1100" dirty="0">
              <a:latin typeface="+mn-ea"/>
            </a:endParaRPr>
          </a:p>
        </p:txBody>
      </p:sp>
      <p:sp>
        <p:nvSpPr>
          <p:cNvPr id="22" name="テキスト ボックス 21"/>
          <p:cNvSpPr txBox="1"/>
          <p:nvPr/>
        </p:nvSpPr>
        <p:spPr>
          <a:xfrm>
            <a:off x="2534568" y="3581660"/>
            <a:ext cx="5637816" cy="169277"/>
          </a:xfrm>
          <a:prstGeom prst="rect">
            <a:avLst/>
          </a:prstGeom>
          <a:noFill/>
        </p:spPr>
        <p:txBody>
          <a:bodyPr wrap="square" lIns="0" tIns="0" rIns="0" bIns="0" rtlCol="0">
            <a:spAutoFit/>
          </a:bodyPr>
          <a:lstStyle/>
          <a:p>
            <a:r>
              <a:rPr lang="ja-JP" altLang="en-US" sz="1100" dirty="0" smtClean="0">
                <a:latin typeface="+mn-ea"/>
              </a:rPr>
              <a:t>履歴書・職務経歴書完成</a:t>
            </a:r>
            <a:endParaRPr kumimoji="1" lang="ja-JP" altLang="en-US" sz="1100" dirty="0">
              <a:latin typeface="+mn-ea"/>
            </a:endParaRPr>
          </a:p>
        </p:txBody>
      </p:sp>
      <p:sp>
        <p:nvSpPr>
          <p:cNvPr id="23" name="テキスト ボックス 22"/>
          <p:cNvSpPr txBox="1"/>
          <p:nvPr/>
        </p:nvSpPr>
        <p:spPr>
          <a:xfrm>
            <a:off x="2534544" y="4113726"/>
            <a:ext cx="5637816" cy="169277"/>
          </a:xfrm>
          <a:prstGeom prst="rect">
            <a:avLst/>
          </a:prstGeom>
          <a:noFill/>
        </p:spPr>
        <p:txBody>
          <a:bodyPr wrap="square" lIns="0" tIns="0" rIns="0" bIns="0" rtlCol="0">
            <a:spAutoFit/>
          </a:bodyPr>
          <a:lstStyle/>
          <a:p>
            <a:r>
              <a:rPr lang="ja-JP" altLang="en-US" sz="1100" dirty="0" smtClean="0">
                <a:latin typeface="+mn-ea"/>
              </a:rPr>
              <a:t>ハローワーク○○訪問、○○さんと面談、Ａ社、Ｂ社の求人票、Ｂ社の紹介状を受け取る</a:t>
            </a:r>
            <a:endParaRPr kumimoji="1" lang="ja-JP" altLang="en-US" sz="1100" dirty="0">
              <a:latin typeface="+mn-ea"/>
            </a:endParaRPr>
          </a:p>
        </p:txBody>
      </p:sp>
      <p:sp>
        <p:nvSpPr>
          <p:cNvPr id="24" name="テキスト ボックス 23"/>
          <p:cNvSpPr txBox="1"/>
          <p:nvPr/>
        </p:nvSpPr>
        <p:spPr>
          <a:xfrm>
            <a:off x="2534544" y="4653514"/>
            <a:ext cx="5637816" cy="169277"/>
          </a:xfrm>
          <a:prstGeom prst="rect">
            <a:avLst/>
          </a:prstGeom>
          <a:noFill/>
        </p:spPr>
        <p:txBody>
          <a:bodyPr wrap="square" lIns="0" tIns="0" rIns="0" bIns="0" rtlCol="0">
            <a:spAutoFit/>
          </a:bodyPr>
          <a:lstStyle/>
          <a:p>
            <a:r>
              <a:rPr kumimoji="1" lang="ja-JP" altLang="en-US" sz="1100" dirty="0" smtClean="0">
                <a:latin typeface="+mn-ea"/>
              </a:rPr>
              <a:t>休日を利用して、Ａ社、Ｂ社の通勤経路を確認、Ａ社は１時間３０分、Ｂ社は１時間かかった</a:t>
            </a:r>
            <a:endParaRPr kumimoji="1" lang="ja-JP" altLang="en-US" sz="1100" dirty="0">
              <a:latin typeface="+mn-ea"/>
            </a:endParaRPr>
          </a:p>
        </p:txBody>
      </p:sp>
      <p:sp>
        <p:nvSpPr>
          <p:cNvPr id="25" name="テキスト ボックス 24"/>
          <p:cNvSpPr txBox="1"/>
          <p:nvPr/>
        </p:nvSpPr>
        <p:spPr>
          <a:xfrm>
            <a:off x="2534544" y="4919547"/>
            <a:ext cx="5637816" cy="169277"/>
          </a:xfrm>
          <a:prstGeom prst="rect">
            <a:avLst/>
          </a:prstGeom>
          <a:noFill/>
        </p:spPr>
        <p:txBody>
          <a:bodyPr wrap="square" lIns="0" tIns="0" rIns="0" bIns="0" rtlCol="0">
            <a:spAutoFit/>
          </a:bodyPr>
          <a:lstStyle/>
          <a:p>
            <a:r>
              <a:rPr lang="ja-JP" altLang="en-US" sz="1100" dirty="0" smtClean="0">
                <a:latin typeface="+mn-ea"/>
              </a:rPr>
              <a:t>スタッフの○○さんと相談、業務内容・労働条件・通勤距離から、まずＢ社に挑戦することに</a:t>
            </a:r>
            <a:endParaRPr kumimoji="1" lang="ja-JP" altLang="en-US" sz="1100" dirty="0">
              <a:latin typeface="+mn-ea"/>
            </a:endParaRPr>
          </a:p>
        </p:txBody>
      </p:sp>
      <p:sp>
        <p:nvSpPr>
          <p:cNvPr id="26" name="テキスト ボックス 25"/>
          <p:cNvSpPr txBox="1"/>
          <p:nvPr/>
        </p:nvSpPr>
        <p:spPr>
          <a:xfrm>
            <a:off x="2534544" y="5183198"/>
            <a:ext cx="5637816" cy="169277"/>
          </a:xfrm>
          <a:prstGeom prst="rect">
            <a:avLst/>
          </a:prstGeom>
          <a:noFill/>
        </p:spPr>
        <p:txBody>
          <a:bodyPr wrap="square" lIns="0" tIns="0" rIns="0" bIns="0" rtlCol="0">
            <a:spAutoFit/>
          </a:bodyPr>
          <a:lstStyle/>
          <a:p>
            <a:r>
              <a:rPr lang="ja-JP" altLang="en-US" sz="1100" dirty="0" smtClean="0">
                <a:latin typeface="+mn-ea"/>
              </a:rPr>
              <a:t>Ｂ社の面接想定問を作成、早めに面接練習をお願いする予定</a:t>
            </a:r>
            <a:endParaRPr kumimoji="1" lang="ja-JP" altLang="en-US" sz="1100" dirty="0">
              <a:latin typeface="+mn-ea"/>
            </a:endParaRPr>
          </a:p>
        </p:txBody>
      </p:sp>
      <p:sp>
        <p:nvSpPr>
          <p:cNvPr id="27" name="テキスト ボックス 26"/>
          <p:cNvSpPr txBox="1"/>
          <p:nvPr/>
        </p:nvSpPr>
        <p:spPr>
          <a:xfrm>
            <a:off x="1443508" y="4384785"/>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22</a:t>
            </a:r>
            <a:endParaRPr kumimoji="1" lang="ja-JP" altLang="en-US" sz="1100" dirty="0">
              <a:latin typeface="ＭＳ ゴシック" pitchFamily="49" charset="-128"/>
              <a:ea typeface="ＭＳ ゴシック" pitchFamily="49" charset="-128"/>
            </a:endParaRPr>
          </a:p>
        </p:txBody>
      </p:sp>
      <p:sp>
        <p:nvSpPr>
          <p:cNvPr id="28" name="テキスト ボックス 27"/>
          <p:cNvSpPr txBox="1"/>
          <p:nvPr/>
        </p:nvSpPr>
        <p:spPr>
          <a:xfrm>
            <a:off x="2534544" y="4388233"/>
            <a:ext cx="5637816" cy="169277"/>
          </a:xfrm>
          <a:prstGeom prst="rect">
            <a:avLst/>
          </a:prstGeom>
          <a:noFill/>
        </p:spPr>
        <p:txBody>
          <a:bodyPr wrap="square" lIns="0" tIns="0" rIns="0" bIns="0" rtlCol="0">
            <a:spAutoFit/>
          </a:bodyPr>
          <a:lstStyle/>
          <a:p>
            <a:r>
              <a:rPr kumimoji="1" lang="ja-JP" altLang="en-US" sz="1100" dirty="0" smtClean="0">
                <a:latin typeface="+mn-ea"/>
              </a:rPr>
              <a:t>Ａ社、Ｂ社用の履歴書・職務経歴書・自己紹介状を用意した</a:t>
            </a:r>
            <a:endParaRPr kumimoji="1" lang="ja-JP" altLang="en-US" sz="1100" dirty="0">
              <a:latin typeface="+mn-ea"/>
            </a:endParaRPr>
          </a:p>
        </p:txBody>
      </p:sp>
      <p:sp>
        <p:nvSpPr>
          <p:cNvPr id="29" name="テキスト ボックス 28"/>
          <p:cNvSpPr txBox="1"/>
          <p:nvPr/>
        </p:nvSpPr>
        <p:spPr>
          <a:xfrm>
            <a:off x="1437544" y="3847562"/>
            <a:ext cx="902386" cy="169277"/>
          </a:xfrm>
          <a:prstGeom prst="rect">
            <a:avLst/>
          </a:prstGeom>
          <a:noFill/>
        </p:spPr>
        <p:txBody>
          <a:bodyPr wrap="square" lIns="0" tIns="0" rIns="0" bIns="0" rtlCol="0">
            <a:spAutoFit/>
          </a:bodyPr>
          <a:lstStyle/>
          <a:p>
            <a:r>
              <a:rPr kumimoji="1" lang="en-US" altLang="ja-JP" sz="1100" dirty="0" smtClean="0">
                <a:latin typeface="ＭＳ ゴシック" pitchFamily="49" charset="-128"/>
                <a:ea typeface="ＭＳ ゴシック" pitchFamily="49" charset="-128"/>
              </a:rPr>
              <a:t>10</a:t>
            </a:r>
            <a:r>
              <a:rPr kumimoji="1" lang="ja-JP" altLang="en-US" sz="1100" dirty="0" smtClean="0">
                <a:latin typeface="ＭＳ ゴシック" pitchFamily="49" charset="-128"/>
                <a:ea typeface="ＭＳ ゴシック" pitchFamily="49" charset="-128"/>
              </a:rPr>
              <a:t>　　　</a:t>
            </a:r>
            <a:r>
              <a:rPr kumimoji="1" lang="en-US" altLang="ja-JP" sz="1100" dirty="0" smtClean="0">
                <a:latin typeface="ＭＳ ゴシック" pitchFamily="49" charset="-128"/>
                <a:ea typeface="ＭＳ ゴシック" pitchFamily="49" charset="-128"/>
              </a:rPr>
              <a:t>11</a:t>
            </a:r>
            <a:endParaRPr kumimoji="1" lang="ja-JP" altLang="en-US" sz="1100" dirty="0">
              <a:latin typeface="ＭＳ ゴシック" pitchFamily="49" charset="-128"/>
              <a:ea typeface="ＭＳ ゴシック" pitchFamily="49" charset="-128"/>
            </a:endParaRPr>
          </a:p>
        </p:txBody>
      </p:sp>
      <p:sp>
        <p:nvSpPr>
          <p:cNvPr id="30" name="テキスト ボックス 29"/>
          <p:cNvSpPr txBox="1"/>
          <p:nvPr/>
        </p:nvSpPr>
        <p:spPr>
          <a:xfrm>
            <a:off x="2534584" y="3848356"/>
            <a:ext cx="5637816" cy="169277"/>
          </a:xfrm>
          <a:prstGeom prst="rect">
            <a:avLst/>
          </a:prstGeom>
          <a:noFill/>
        </p:spPr>
        <p:txBody>
          <a:bodyPr wrap="square" lIns="0" tIns="0" rIns="0" bIns="0" rtlCol="0">
            <a:spAutoFit/>
          </a:bodyPr>
          <a:lstStyle/>
          <a:p>
            <a:r>
              <a:rPr kumimoji="1" lang="ja-JP" altLang="en-US" sz="1100" dirty="0" smtClean="0">
                <a:latin typeface="+mn-ea"/>
              </a:rPr>
              <a:t>スタッフの○○さんと面接練習を行った</a:t>
            </a:r>
            <a:endParaRPr kumimoji="1" lang="ja-JP" altLang="en-US" sz="1100" dirty="0">
              <a:latin typeface="+mn-ea"/>
            </a:endParaRPr>
          </a:p>
        </p:txBody>
      </p:sp>
    </p:spTree>
    <p:extLst>
      <p:ext uri="{BB962C8B-B14F-4D97-AF65-F5344CB8AC3E}">
        <p14:creationId xmlns:p14="http://schemas.microsoft.com/office/powerpoint/2010/main" val="2423703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8" grpId="0"/>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t="1776"/>
          <a:stretch/>
        </p:blipFill>
        <p:spPr bwMode="auto">
          <a:xfrm>
            <a:off x="762000" y="2521049"/>
            <a:ext cx="7620000" cy="2928367"/>
          </a:xfrm>
          <a:prstGeom prst="rect">
            <a:avLst/>
          </a:prstGeom>
          <a:solidFill>
            <a:schemeClr val="bg1"/>
          </a:solidFill>
          <a:ln w="9525">
            <a:solidFill>
              <a:schemeClr val="tx1"/>
            </a:solidFill>
            <a:miter lim="800000"/>
            <a:headEnd/>
            <a:tailEnd/>
          </a:ln>
          <a:effectLst/>
        </p:spPr>
      </p:pic>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917"/>
          <a:stretch/>
        </p:blipFill>
        <p:spPr bwMode="auto">
          <a:xfrm>
            <a:off x="762000" y="2521049"/>
            <a:ext cx="7620000" cy="2924175"/>
          </a:xfrm>
          <a:prstGeom prst="rect">
            <a:avLst/>
          </a:prstGeom>
          <a:solidFill>
            <a:schemeClr val="bg1"/>
          </a:solidFill>
          <a:ln w="3175">
            <a:solidFill>
              <a:schemeClr val="tx1"/>
            </a:solidFill>
          </a:ln>
          <a:effectLst/>
        </p:spPr>
      </p:pic>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a:solidFill>
                  <a:srgbClr val="0070C0"/>
                </a:solidFill>
                <a:latin typeface="メイリオ" pitchFamily="50" charset="-128"/>
                <a:ea typeface="メイリオ" pitchFamily="50" charset="-128"/>
                <a:cs typeface="メイリオ" pitchFamily="50" charset="-128"/>
              </a:rPr>
              <a:t>就職活動状況記録（１行メモ）</a:t>
            </a:r>
          </a:p>
        </p:txBody>
      </p:sp>
      <p:sp>
        <p:nvSpPr>
          <p:cNvPr id="15" name="角丸四角形 14"/>
          <p:cNvSpPr/>
          <p:nvPr/>
        </p:nvSpPr>
        <p:spPr>
          <a:xfrm>
            <a:off x="671514" y="1196751"/>
            <a:ext cx="7899026" cy="79208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600" dirty="0">
                <a:latin typeface="メイリオ" pitchFamily="50" charset="-128"/>
                <a:ea typeface="メイリオ" pitchFamily="50" charset="-128"/>
                <a:cs typeface="メイリオ" pitchFamily="50" charset="-128"/>
              </a:rPr>
              <a:t>応募する企業に対しての準備状況が一目でわかる表です</a:t>
            </a:r>
            <a:r>
              <a:rPr lang="ja-JP" altLang="en-US" sz="1600" dirty="0" smtClean="0">
                <a:latin typeface="メイリオ" pitchFamily="50" charset="-128"/>
                <a:ea typeface="メイリオ" pitchFamily="50" charset="-128"/>
                <a:cs typeface="メイリオ" pitchFamily="50" charset="-128"/>
              </a:rPr>
              <a:t>。</a:t>
            </a:r>
            <a:endParaRPr lang="en-US" altLang="ja-JP"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準備度</a:t>
            </a:r>
            <a:r>
              <a:rPr lang="ja-JP" altLang="en-US" sz="1600" dirty="0">
                <a:latin typeface="メイリオ" pitchFamily="50" charset="-128"/>
                <a:ea typeface="メイリオ" pitchFamily="50" charset="-128"/>
                <a:cs typeface="メイリオ" pitchFamily="50" charset="-128"/>
              </a:rPr>
              <a:t>１００％で採用面接に備えましょう。</a:t>
            </a:r>
            <a:endParaRPr kumimoji="1" lang="ja-JP" altLang="en-US" sz="16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76378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fade">
                                      <p:cBhvr>
                                        <p:cTn id="7"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51520" y="1196752"/>
            <a:ext cx="8363273" cy="5184576"/>
          </a:xfrm>
        </p:spPr>
        <p:txBody>
          <a:bodyPr>
            <a:normAutofit/>
          </a:bodyPr>
          <a:lstStyle/>
          <a:p>
            <a:pPr marL="358775" indent="0">
              <a:buSzPct val="100000"/>
              <a:buNone/>
            </a:pPr>
            <a:r>
              <a:rPr lang="ja-JP" altLang="en-US" sz="3200" dirty="0" smtClean="0">
                <a:latin typeface="メイリオ" pitchFamily="50" charset="-128"/>
                <a:ea typeface="メイリオ" pitchFamily="50" charset="-128"/>
                <a:cs typeface="メイリオ" pitchFamily="50" charset="-128"/>
              </a:rPr>
              <a:t>「</a:t>
            </a:r>
            <a:r>
              <a:rPr lang="ja-JP" altLang="ja-JP" sz="3200" dirty="0" smtClean="0">
                <a:latin typeface="メイリオ" pitchFamily="50" charset="-128"/>
                <a:ea typeface="メイリオ" pitchFamily="50" charset="-128"/>
                <a:cs typeface="メイリオ" pitchFamily="50" charset="-128"/>
              </a:rPr>
              <a:t>就職</a:t>
            </a:r>
            <a:r>
              <a:rPr lang="ja-JP" altLang="ja-JP" sz="3200" dirty="0">
                <a:latin typeface="メイリオ" pitchFamily="50" charset="-128"/>
                <a:ea typeface="メイリオ" pitchFamily="50" charset="-128"/>
                <a:cs typeface="メイリオ" pitchFamily="50" charset="-128"/>
              </a:rPr>
              <a:t>活動進捗</a:t>
            </a:r>
            <a:r>
              <a:rPr lang="ja-JP" altLang="ja-JP" sz="3200" dirty="0" smtClean="0">
                <a:latin typeface="メイリオ" pitchFamily="50" charset="-128"/>
                <a:ea typeface="メイリオ" pitchFamily="50" charset="-128"/>
                <a:cs typeface="メイリオ" pitchFamily="50" charset="-128"/>
              </a:rPr>
              <a:t>チェックシート</a:t>
            </a:r>
            <a:r>
              <a:rPr lang="ja-JP" altLang="en-US" sz="3200" dirty="0" smtClean="0">
                <a:latin typeface="メイリオ" pitchFamily="50" charset="-128"/>
                <a:ea typeface="メイリオ" pitchFamily="50" charset="-128"/>
                <a:cs typeface="メイリオ" pitchFamily="50" charset="-128"/>
              </a:rPr>
              <a:t>」を</a:t>
            </a:r>
            <a:r>
              <a:rPr lang="en-US" altLang="ja-JP" sz="3200" dirty="0" smtClean="0">
                <a:latin typeface="メイリオ" pitchFamily="50" charset="-128"/>
                <a:ea typeface="メイリオ" pitchFamily="50" charset="-128"/>
                <a:cs typeface="メイリオ" pitchFamily="50" charset="-128"/>
              </a:rPr>
              <a:t/>
            </a:r>
            <a:br>
              <a:rPr lang="en-US" altLang="ja-JP" sz="3200" dirty="0" smtClean="0">
                <a:latin typeface="メイリオ" pitchFamily="50" charset="-128"/>
                <a:ea typeface="メイリオ" pitchFamily="50" charset="-128"/>
                <a:cs typeface="メイリオ" pitchFamily="50" charset="-128"/>
              </a:rPr>
            </a:br>
            <a:r>
              <a:rPr lang="ja-JP" altLang="en-US" sz="3200" dirty="0" smtClean="0">
                <a:latin typeface="メイリオ" pitchFamily="50" charset="-128"/>
                <a:ea typeface="メイリオ" pitchFamily="50" charset="-128"/>
                <a:cs typeface="メイリオ" pitchFamily="50" charset="-128"/>
              </a:rPr>
              <a:t>　活用する目的</a:t>
            </a:r>
            <a:r>
              <a:rPr lang="ja-JP" altLang="ja-JP" sz="3200" dirty="0" smtClean="0">
                <a:latin typeface="メイリオ" pitchFamily="50" charset="-128"/>
                <a:ea typeface="メイリオ" pitchFamily="50" charset="-128"/>
                <a:cs typeface="メイリオ" pitchFamily="50" charset="-128"/>
              </a:rPr>
              <a:t>は、</a:t>
            </a:r>
            <a:r>
              <a:rPr lang="ja-JP" altLang="en-US" sz="3200" dirty="0" smtClean="0">
                <a:latin typeface="メイリオ" pitchFamily="50" charset="-128"/>
                <a:ea typeface="メイリオ" pitchFamily="50" charset="-128"/>
                <a:cs typeface="メイリオ" pitchFamily="50" charset="-128"/>
              </a:rPr>
              <a:t>　　</a:t>
            </a:r>
            <a:endParaRPr lang="en-US" altLang="ja-JP" sz="3200" dirty="0" smtClean="0">
              <a:latin typeface="メイリオ" pitchFamily="50" charset="-128"/>
              <a:ea typeface="メイリオ" pitchFamily="50" charset="-128"/>
              <a:cs typeface="メイリオ" pitchFamily="50" charset="-128"/>
            </a:endParaRPr>
          </a:p>
          <a:p>
            <a:pPr marL="930275" indent="-571500">
              <a:spcBef>
                <a:spcPts val="4800"/>
              </a:spcBef>
              <a:buSzPct val="100000"/>
              <a:buFont typeface="Wingdings" pitchFamily="2" charset="2"/>
              <a:buChar char="Ø"/>
            </a:pPr>
            <a:r>
              <a:rPr lang="ja-JP" altLang="en-US" sz="3200" dirty="0">
                <a:latin typeface="メイリオ" pitchFamily="50" charset="-128"/>
                <a:ea typeface="メイリオ" pitchFamily="50" charset="-128"/>
                <a:cs typeface="メイリオ" pitchFamily="50" charset="-128"/>
              </a:rPr>
              <a:t>就職活動に必要な各種資料の準備や面接</a:t>
            </a:r>
            <a:r>
              <a:rPr lang="ja-JP" altLang="en-US" sz="3200" dirty="0" smtClean="0">
                <a:latin typeface="メイリオ" pitchFamily="50" charset="-128"/>
                <a:ea typeface="メイリオ" pitchFamily="50" charset="-128"/>
                <a:cs typeface="メイリオ" pitchFamily="50" charset="-128"/>
              </a:rPr>
              <a:t>対策など</a:t>
            </a:r>
            <a:r>
              <a:rPr lang="ja-JP" altLang="en-US" sz="3200" dirty="0">
                <a:latin typeface="メイリオ" pitchFamily="50" charset="-128"/>
                <a:ea typeface="メイリオ" pitchFamily="50" charset="-128"/>
                <a:cs typeface="メイリオ" pitchFamily="50" charset="-128"/>
              </a:rPr>
              <a:t>の取組状況を自己</a:t>
            </a:r>
            <a:r>
              <a:rPr lang="ja-JP" altLang="en-US" sz="3200" dirty="0" smtClean="0">
                <a:latin typeface="メイリオ" pitchFamily="50" charset="-128"/>
                <a:ea typeface="メイリオ" pitchFamily="50" charset="-128"/>
                <a:cs typeface="メイリオ" pitchFamily="50" charset="-128"/>
              </a:rPr>
              <a:t>管理</a:t>
            </a:r>
            <a:r>
              <a:rPr lang="ja-JP" altLang="en-US" sz="3200" dirty="0">
                <a:latin typeface="メイリオ" pitchFamily="50" charset="-128"/>
                <a:ea typeface="メイリオ" pitchFamily="50" charset="-128"/>
                <a:cs typeface="メイリオ" pitchFamily="50" charset="-128"/>
              </a:rPr>
              <a:t>できる</a:t>
            </a:r>
            <a:r>
              <a:rPr lang="ja-JP" altLang="en-US" sz="3200" dirty="0" smtClean="0">
                <a:latin typeface="メイリオ" pitchFamily="50" charset="-128"/>
                <a:ea typeface="メイリオ" pitchFamily="50" charset="-128"/>
                <a:cs typeface="メイリオ" pitchFamily="50" charset="-128"/>
              </a:rPr>
              <a:t>こと</a:t>
            </a:r>
            <a:endParaRPr lang="en-US" altLang="ja-JP" sz="3200" dirty="0">
              <a:latin typeface="メイリオ" pitchFamily="50" charset="-128"/>
              <a:ea typeface="メイリオ" pitchFamily="50" charset="-128"/>
              <a:cs typeface="メイリオ" pitchFamily="50" charset="-128"/>
            </a:endParaRPr>
          </a:p>
          <a:p>
            <a:pPr marL="930275" indent="-571500">
              <a:spcBef>
                <a:spcPts val="4800"/>
              </a:spcBef>
              <a:buSzPct val="100000"/>
              <a:buFont typeface="Wingdings" pitchFamily="2" charset="2"/>
              <a:buChar char="Ø"/>
            </a:pPr>
            <a:r>
              <a:rPr lang="ja-JP" altLang="en-US" sz="3200" dirty="0" smtClean="0">
                <a:latin typeface="メイリオ" pitchFamily="50" charset="-128"/>
                <a:ea typeface="メイリオ" pitchFamily="50" charset="-128"/>
                <a:cs typeface="メイリオ" pitchFamily="50" charset="-128"/>
              </a:rPr>
              <a:t>就職</a:t>
            </a:r>
            <a:r>
              <a:rPr lang="ja-JP" altLang="en-US" sz="3200" dirty="0">
                <a:latin typeface="メイリオ" pitchFamily="50" charset="-128"/>
                <a:ea typeface="メイリオ" pitchFamily="50" charset="-128"/>
                <a:cs typeface="メイリオ" pitchFamily="50" charset="-128"/>
              </a:rPr>
              <a:t>活動を進めて</a:t>
            </a:r>
            <a:r>
              <a:rPr lang="ja-JP" altLang="en-US" sz="3200" dirty="0" smtClean="0">
                <a:latin typeface="メイリオ" pitchFamily="50" charset="-128"/>
                <a:ea typeface="メイリオ" pitchFamily="50" charset="-128"/>
                <a:cs typeface="メイリオ" pitchFamily="50" charset="-128"/>
              </a:rPr>
              <a:t>いると</a:t>
            </a:r>
            <a:r>
              <a:rPr lang="ja-JP" altLang="en-US" sz="3200" dirty="0">
                <a:latin typeface="メイリオ" pitchFamily="50" charset="-128"/>
                <a:ea typeface="メイリオ" pitchFamily="50" charset="-128"/>
                <a:cs typeface="メイリオ" pitchFamily="50" charset="-128"/>
              </a:rPr>
              <a:t>いう</a:t>
            </a:r>
            <a:r>
              <a:rPr lang="ja-JP" altLang="en-US" sz="3200" dirty="0" smtClean="0">
                <a:latin typeface="メイリオ" pitchFamily="50" charset="-128"/>
                <a:ea typeface="メイリオ" pitchFamily="50" charset="-128"/>
                <a:cs typeface="メイリオ" pitchFamily="50" charset="-128"/>
              </a:rPr>
              <a:t>自覚</a:t>
            </a:r>
            <a:r>
              <a:rPr lang="ja-JP" altLang="en-US" sz="3200" dirty="0">
                <a:latin typeface="メイリオ" pitchFamily="50" charset="-128"/>
                <a:ea typeface="メイリオ" pitchFamily="50" charset="-128"/>
                <a:cs typeface="メイリオ" pitchFamily="50" charset="-128"/>
              </a:rPr>
              <a:t>が持てる</a:t>
            </a:r>
            <a:r>
              <a:rPr lang="ja-JP" altLang="en-US" sz="3200" dirty="0" smtClean="0">
                <a:latin typeface="メイリオ" pitchFamily="50" charset="-128"/>
                <a:ea typeface="メイリオ" pitchFamily="50" charset="-128"/>
                <a:cs typeface="メイリオ" pitchFamily="50" charset="-128"/>
              </a:rPr>
              <a:t>ようになること</a:t>
            </a:r>
            <a:endParaRPr lang="en-US" altLang="ja-JP" sz="3200" dirty="0">
              <a:latin typeface="メイリオ" pitchFamily="50" charset="-128"/>
              <a:ea typeface="メイリオ" pitchFamily="50" charset="-128"/>
              <a:cs typeface="メイリオ" pitchFamily="50" charset="-128"/>
            </a:endParaRPr>
          </a:p>
        </p:txBody>
      </p:sp>
      <p:sp>
        <p:nvSpPr>
          <p:cNvPr id="3" name="タイトル 2"/>
          <p:cNvSpPr>
            <a:spLocks noGrp="1"/>
          </p:cNvSpPr>
          <p:nvPr>
            <p:ph type="title"/>
          </p:nvPr>
        </p:nvSpPr>
        <p:spPr>
          <a:xfrm>
            <a:off x="457200" y="44624"/>
            <a:ext cx="8229600" cy="1143000"/>
          </a:xfrm>
        </p:spPr>
        <p:txBody>
          <a:bodyPr>
            <a:normAutofit/>
          </a:bodyPr>
          <a:lstStyle/>
          <a:p>
            <a:r>
              <a:rPr lang="ja-JP" altLang="en-US" sz="4400" dirty="0">
                <a:latin typeface="メイリオ" pitchFamily="50" charset="-128"/>
                <a:ea typeface="メイリオ" pitchFamily="50" charset="-128"/>
                <a:cs typeface="メイリオ" pitchFamily="50" charset="-128"/>
              </a:rPr>
              <a:t>１．</a:t>
            </a:r>
            <a:r>
              <a:rPr kumimoji="1" lang="ja-JP" altLang="en-US" sz="4400" dirty="0" smtClean="0">
                <a:latin typeface="メイリオ" pitchFamily="50" charset="-128"/>
                <a:ea typeface="メイリオ" pitchFamily="50" charset="-128"/>
                <a:cs typeface="メイリオ" pitchFamily="50" charset="-128"/>
              </a:rPr>
              <a:t>目的</a:t>
            </a:r>
            <a:endParaRPr kumimoji="1" lang="ja-JP" altLang="en-US" sz="44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58148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10650" y="1484785"/>
            <a:ext cx="8569085" cy="4320479"/>
          </a:xfrm>
        </p:spPr>
        <p:txBody>
          <a:bodyPr>
            <a:noAutofit/>
          </a:bodyPr>
          <a:lstStyle/>
          <a:p>
            <a:pPr indent="-288000">
              <a:lnSpc>
                <a:spcPct val="150000"/>
              </a:lnSpc>
              <a:spcBef>
                <a:spcPts val="0"/>
              </a:spcBef>
              <a:buSzPct val="100000"/>
              <a:buFont typeface="Wingdings" panose="05000000000000000000" pitchFamily="2" charset="2"/>
              <a:buChar char="l"/>
            </a:pPr>
            <a:r>
              <a:rPr lang="ja-JP" altLang="en-US" sz="3200" dirty="0" smtClean="0">
                <a:latin typeface="メイリオ" pitchFamily="50" charset="-128"/>
                <a:ea typeface="メイリオ" pitchFamily="50" charset="-128"/>
                <a:cs typeface="メイリオ" pitchFamily="50" charset="-128"/>
              </a:rPr>
              <a:t>就職活動の準備を始めると同時に記入を</a:t>
            </a:r>
            <a:r>
              <a:rPr lang="en-US" altLang="ja-JP" sz="3200" dirty="0" smtClean="0">
                <a:latin typeface="メイリオ" pitchFamily="50" charset="-128"/>
                <a:ea typeface="メイリオ" pitchFamily="50" charset="-128"/>
                <a:cs typeface="メイリオ" pitchFamily="50" charset="-128"/>
              </a:rPr>
              <a:t/>
            </a:r>
            <a:br>
              <a:rPr lang="en-US" altLang="ja-JP" sz="3200" dirty="0" smtClean="0">
                <a:latin typeface="メイリオ" pitchFamily="50" charset="-128"/>
                <a:ea typeface="メイリオ" pitchFamily="50" charset="-128"/>
                <a:cs typeface="メイリオ" pitchFamily="50" charset="-128"/>
              </a:rPr>
            </a:br>
            <a:r>
              <a:rPr lang="ja-JP" altLang="en-US" sz="3200" dirty="0" smtClean="0">
                <a:latin typeface="メイリオ" pitchFamily="50" charset="-128"/>
                <a:ea typeface="メイリオ" pitchFamily="50" charset="-128"/>
                <a:cs typeface="メイリオ" pitchFamily="50" charset="-128"/>
              </a:rPr>
              <a:t>開始します。</a:t>
            </a:r>
          </a:p>
          <a:p>
            <a:pPr indent="-288000">
              <a:lnSpc>
                <a:spcPct val="150000"/>
              </a:lnSpc>
              <a:spcBef>
                <a:spcPts val="3000"/>
              </a:spcBef>
              <a:buSzPct val="100000"/>
              <a:buFont typeface="Wingdings" panose="05000000000000000000" pitchFamily="2" charset="2"/>
              <a:buChar char="l"/>
            </a:pPr>
            <a:r>
              <a:rPr lang="ja-JP" altLang="en-US" sz="3200" dirty="0" smtClean="0">
                <a:latin typeface="メイリオ" pitchFamily="50" charset="-128"/>
                <a:ea typeface="メイリオ" pitchFamily="50" charset="-128"/>
                <a:cs typeface="メイリオ" pitchFamily="50" charset="-128"/>
              </a:rPr>
              <a:t>「就職活動進捗チェックシート」を使い始めたら、定期的にスタッフへ提出</a:t>
            </a:r>
            <a:r>
              <a:rPr lang="ja-JP" altLang="en-US" sz="3200" dirty="0">
                <a:latin typeface="メイリオ" pitchFamily="50" charset="-128"/>
                <a:ea typeface="メイリオ" pitchFamily="50" charset="-128"/>
                <a:cs typeface="メイリオ" pitchFamily="50" charset="-128"/>
              </a:rPr>
              <a:t>し</a:t>
            </a:r>
            <a:r>
              <a:rPr lang="ja-JP" altLang="en-US" sz="3200" dirty="0" smtClean="0">
                <a:latin typeface="メイリオ" pitchFamily="50" charset="-128"/>
                <a:ea typeface="メイリオ" pitchFamily="50" charset="-128"/>
                <a:cs typeface="メイリオ" pitchFamily="50" charset="-128"/>
              </a:rPr>
              <a:t>、アドバイスを</a:t>
            </a:r>
            <a:r>
              <a:rPr lang="ja-JP" altLang="en-US" sz="3200" dirty="0">
                <a:latin typeface="メイリオ" pitchFamily="50" charset="-128"/>
                <a:ea typeface="メイリオ" pitchFamily="50" charset="-128"/>
                <a:cs typeface="メイリオ" pitchFamily="50" charset="-128"/>
              </a:rPr>
              <a:t>もらいましょう</a:t>
            </a:r>
            <a:r>
              <a:rPr lang="ja-JP" altLang="en-US" sz="3200" dirty="0" smtClean="0">
                <a:latin typeface="メイリオ" pitchFamily="50" charset="-128"/>
                <a:ea typeface="メイリオ" pitchFamily="50" charset="-128"/>
                <a:cs typeface="メイリオ" pitchFamily="50" charset="-128"/>
              </a:rPr>
              <a:t>。</a:t>
            </a:r>
          </a:p>
        </p:txBody>
      </p:sp>
      <p:sp>
        <p:nvSpPr>
          <p:cNvPr id="4" name="タイトル 1"/>
          <p:cNvSpPr>
            <a:spLocks noGrp="1"/>
          </p:cNvSpPr>
          <p:nvPr>
            <p:ph type="title"/>
          </p:nvPr>
        </p:nvSpPr>
        <p:spPr/>
        <p:txBody>
          <a:bodyPr>
            <a:noAutofit/>
          </a:bodyPr>
          <a:lstStyle/>
          <a:p>
            <a:r>
              <a:rPr kumimoji="1" lang="ja-JP" altLang="en-US" sz="4400" dirty="0" smtClean="0">
                <a:latin typeface="メイリオ" pitchFamily="50" charset="-128"/>
                <a:ea typeface="メイリオ" pitchFamily="50" charset="-128"/>
                <a:cs typeface="メイリオ" pitchFamily="50" charset="-128"/>
              </a:rPr>
              <a:t>２．使用方法</a:t>
            </a:r>
            <a:endParaRPr kumimoji="1" lang="ja-JP" altLang="en-US" sz="44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822587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7910"/>
          <a:stretch/>
        </p:blipFill>
        <p:spPr bwMode="auto">
          <a:xfrm>
            <a:off x="981075" y="864416"/>
            <a:ext cx="7181850" cy="5500040"/>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53415" y="72008"/>
            <a:ext cx="8653707"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チェックシート（簡易版）</a:t>
            </a:r>
            <a:endParaRPr kumimoji="1" lang="ja-JP" altLang="en-US" sz="3000" dirty="0">
              <a:latin typeface="メイリオ" pitchFamily="50" charset="-128"/>
              <a:ea typeface="メイリオ" pitchFamily="50" charset="-128"/>
              <a:cs typeface="メイリオ" pitchFamily="50" charset="-128"/>
            </a:endParaRPr>
          </a:p>
        </p:txBody>
      </p:sp>
      <p:sp>
        <p:nvSpPr>
          <p:cNvPr id="4" name="角丸四角形 3"/>
          <p:cNvSpPr/>
          <p:nvPr/>
        </p:nvSpPr>
        <p:spPr>
          <a:xfrm>
            <a:off x="395536" y="6165304"/>
            <a:ext cx="8185803" cy="39830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50000"/>
              </a:lnSpc>
              <a:spcAft>
                <a:spcPts val="0"/>
              </a:spcAft>
            </a:pPr>
            <a:r>
              <a:rPr lang="ja-JP" altLang="en-US" sz="1600" b="1" kern="100" dirty="0" smtClean="0">
                <a:solidFill>
                  <a:srgbClr val="002060"/>
                </a:solidFill>
                <a:effectLst/>
                <a:latin typeface="メイリオ" pitchFamily="50" charset="-128"/>
                <a:ea typeface="メイリオ" pitchFamily="50" charset="-128"/>
                <a:cs typeface="メイリオ" pitchFamily="50" charset="-128"/>
              </a:rPr>
              <a:t>準備状況や活動状況の記録を取ることに主眼をおいた様式</a:t>
            </a:r>
            <a:endParaRPr lang="ja-JP" sz="1600" b="1" kern="100" dirty="0">
              <a:solidFill>
                <a:srgbClr val="002060"/>
              </a:solidFill>
              <a:effectLst/>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184106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7910"/>
          <a:stretch/>
        </p:blipFill>
        <p:spPr bwMode="auto">
          <a:xfrm>
            <a:off x="981075" y="864416"/>
            <a:ext cx="7181850" cy="5500040"/>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53415" y="72008"/>
            <a:ext cx="8653707"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チェックシート（簡易版記入例）</a:t>
            </a:r>
            <a:endParaRPr kumimoji="1" lang="ja-JP" altLang="en-US" sz="3000" dirty="0">
              <a:latin typeface="メイリオ" pitchFamily="50" charset="-128"/>
              <a:ea typeface="メイリオ" pitchFamily="50" charset="-128"/>
              <a:cs typeface="メイリオ" pitchFamily="50" charset="-128"/>
            </a:endParaRPr>
          </a:p>
        </p:txBody>
      </p:sp>
      <p:sp>
        <p:nvSpPr>
          <p:cNvPr id="3" name="テキスト ボックス 2"/>
          <p:cNvSpPr txBox="1"/>
          <p:nvPr/>
        </p:nvSpPr>
        <p:spPr>
          <a:xfrm>
            <a:off x="1236390" y="2396505"/>
            <a:ext cx="615553" cy="184666"/>
          </a:xfrm>
          <a:prstGeom prst="rect">
            <a:avLst/>
          </a:prstGeom>
          <a:noFill/>
        </p:spPr>
        <p:txBody>
          <a:bodyPr wrap="none" lIns="0" tIns="0" rIns="0" bIns="0" rtlCol="0">
            <a:spAutoFit/>
          </a:bodyPr>
          <a:lstStyle/>
          <a:p>
            <a:r>
              <a:rPr kumimoji="1" lang="ja-JP" altLang="en-US" sz="1200" dirty="0" smtClean="0"/>
              <a:t>事前準備</a:t>
            </a:r>
            <a:endParaRPr kumimoji="1" lang="ja-JP" altLang="en-US" sz="1200" dirty="0"/>
          </a:p>
        </p:txBody>
      </p:sp>
      <p:sp>
        <p:nvSpPr>
          <p:cNvPr id="6" name="テキスト ボックス 5"/>
          <p:cNvSpPr txBox="1"/>
          <p:nvPr/>
        </p:nvSpPr>
        <p:spPr>
          <a:xfrm>
            <a:off x="1236390" y="2615580"/>
            <a:ext cx="264496" cy="184666"/>
          </a:xfrm>
          <a:prstGeom prst="rect">
            <a:avLst/>
          </a:prstGeom>
          <a:noFill/>
        </p:spPr>
        <p:txBody>
          <a:bodyPr wrap="none" lIns="0" tIns="0" rIns="0" bIns="0" rtlCol="0">
            <a:spAutoFit/>
          </a:bodyPr>
          <a:lstStyle/>
          <a:p>
            <a:r>
              <a:rPr lang="ja-JP" altLang="en-US" sz="1200" dirty="0" smtClean="0"/>
              <a:t>Ａ社</a:t>
            </a:r>
            <a:endParaRPr kumimoji="1" lang="ja-JP" altLang="en-US" sz="1200" dirty="0"/>
          </a:p>
        </p:txBody>
      </p:sp>
      <p:sp>
        <p:nvSpPr>
          <p:cNvPr id="7" name="テキスト ボックス 6"/>
          <p:cNvSpPr txBox="1"/>
          <p:nvPr/>
        </p:nvSpPr>
        <p:spPr>
          <a:xfrm>
            <a:off x="1240582" y="2834655"/>
            <a:ext cx="274114" cy="184666"/>
          </a:xfrm>
          <a:prstGeom prst="rect">
            <a:avLst/>
          </a:prstGeom>
          <a:noFill/>
        </p:spPr>
        <p:txBody>
          <a:bodyPr wrap="none" lIns="0" tIns="0" rIns="0" bIns="0" rtlCol="0">
            <a:spAutoFit/>
          </a:bodyPr>
          <a:lstStyle/>
          <a:p>
            <a:r>
              <a:rPr kumimoji="1" lang="ja-JP" altLang="en-US" sz="1200" dirty="0" smtClean="0"/>
              <a:t>Ｂ社</a:t>
            </a:r>
            <a:endParaRPr kumimoji="1" lang="ja-JP" altLang="en-US" sz="1200" dirty="0"/>
          </a:p>
        </p:txBody>
      </p:sp>
      <p:sp>
        <p:nvSpPr>
          <p:cNvPr id="9" name="テキスト ボックス 8"/>
          <p:cNvSpPr txBox="1"/>
          <p:nvPr/>
        </p:nvSpPr>
        <p:spPr>
          <a:xfrm>
            <a:off x="2973364" y="2388828"/>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2" name="テキスト ボックス 11"/>
          <p:cNvSpPr txBox="1"/>
          <p:nvPr/>
        </p:nvSpPr>
        <p:spPr>
          <a:xfrm>
            <a:off x="2973538" y="2619089"/>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3" name="テキスト ボックス 12"/>
          <p:cNvSpPr txBox="1"/>
          <p:nvPr/>
        </p:nvSpPr>
        <p:spPr>
          <a:xfrm>
            <a:off x="2973554" y="2850062"/>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5" name="テキスト ボックス 14"/>
          <p:cNvSpPr txBox="1"/>
          <p:nvPr/>
        </p:nvSpPr>
        <p:spPr>
          <a:xfrm>
            <a:off x="3547201" y="2386463"/>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6" name="テキスト ボックス 15"/>
          <p:cNvSpPr txBox="1"/>
          <p:nvPr/>
        </p:nvSpPr>
        <p:spPr>
          <a:xfrm>
            <a:off x="3547375" y="2616724"/>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7" name="テキスト ボックス 16"/>
          <p:cNvSpPr txBox="1"/>
          <p:nvPr/>
        </p:nvSpPr>
        <p:spPr>
          <a:xfrm>
            <a:off x="3547391" y="2847697"/>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8" name="テキスト ボックス 17"/>
          <p:cNvSpPr txBox="1"/>
          <p:nvPr/>
        </p:nvSpPr>
        <p:spPr>
          <a:xfrm>
            <a:off x="4116849" y="2384579"/>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19" name="テキスト ボックス 18"/>
          <p:cNvSpPr txBox="1"/>
          <p:nvPr/>
        </p:nvSpPr>
        <p:spPr>
          <a:xfrm>
            <a:off x="4117023" y="2614840"/>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0" name="テキスト ボックス 19"/>
          <p:cNvSpPr txBox="1"/>
          <p:nvPr/>
        </p:nvSpPr>
        <p:spPr>
          <a:xfrm>
            <a:off x="4117039" y="2845813"/>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2" name="テキスト ボックス 21"/>
          <p:cNvSpPr txBox="1"/>
          <p:nvPr/>
        </p:nvSpPr>
        <p:spPr>
          <a:xfrm>
            <a:off x="4690860" y="2612475"/>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3" name="テキスト ボックス 22"/>
          <p:cNvSpPr txBox="1"/>
          <p:nvPr/>
        </p:nvSpPr>
        <p:spPr>
          <a:xfrm>
            <a:off x="4690876" y="2843448"/>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6" name="テキスト ボックス 25"/>
          <p:cNvSpPr txBox="1"/>
          <p:nvPr/>
        </p:nvSpPr>
        <p:spPr>
          <a:xfrm>
            <a:off x="5254000" y="2842935"/>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8" name="テキスト ボックス 27"/>
          <p:cNvSpPr txBox="1"/>
          <p:nvPr/>
        </p:nvSpPr>
        <p:spPr>
          <a:xfrm>
            <a:off x="5827821" y="2609597"/>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29" name="テキスト ボックス 28"/>
          <p:cNvSpPr txBox="1"/>
          <p:nvPr/>
        </p:nvSpPr>
        <p:spPr>
          <a:xfrm>
            <a:off x="5827837" y="2840570"/>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32" name="テキスト ボックス 31"/>
          <p:cNvSpPr txBox="1"/>
          <p:nvPr/>
        </p:nvSpPr>
        <p:spPr>
          <a:xfrm>
            <a:off x="6397485" y="2838686"/>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33" name="テキスト ボックス 32"/>
          <p:cNvSpPr txBox="1"/>
          <p:nvPr/>
        </p:nvSpPr>
        <p:spPr>
          <a:xfrm>
            <a:off x="6971132" y="2375087"/>
            <a:ext cx="292968" cy="185304"/>
          </a:xfrm>
          <a:prstGeom prst="rect">
            <a:avLst/>
          </a:prstGeom>
          <a:noFill/>
        </p:spPr>
        <p:txBody>
          <a:bodyPr wrap="none" lIns="0" tIns="0" rIns="0" bIns="0" rtlCol="0" anchor="ctr" anchorCtr="1">
            <a:noAutofit/>
          </a:bodyPr>
          <a:lstStyle/>
          <a:p>
            <a:pPr algn="ctr"/>
            <a:r>
              <a:rPr kumimoji="1" lang="ja-JP" altLang="en-US" sz="1200" b="1" dirty="0" smtClean="0"/>
              <a:t>○</a:t>
            </a:r>
            <a:endParaRPr kumimoji="1" lang="ja-JP" altLang="en-US" sz="1200" b="1" dirty="0"/>
          </a:p>
        </p:txBody>
      </p:sp>
      <p:sp>
        <p:nvSpPr>
          <p:cNvPr id="36" name="テキスト ボックス 35"/>
          <p:cNvSpPr txBox="1"/>
          <p:nvPr/>
        </p:nvSpPr>
        <p:spPr>
          <a:xfrm>
            <a:off x="1200150" y="4210918"/>
            <a:ext cx="501650" cy="184666"/>
          </a:xfrm>
          <a:prstGeom prst="rect">
            <a:avLst/>
          </a:prstGeom>
          <a:noFill/>
        </p:spPr>
        <p:txBody>
          <a:bodyPr wrap="square" lIns="0" tIns="0" rIns="0" bIns="0" rtlCol="0">
            <a:spAutoFit/>
          </a:bodyPr>
          <a:lstStyle/>
          <a:p>
            <a:pPr algn="ctr"/>
            <a:r>
              <a:rPr kumimoji="1" lang="en-US" altLang="ja-JP" sz="1200" dirty="0" smtClean="0">
                <a:latin typeface="+mn-ea"/>
              </a:rPr>
              <a:t>10/6</a:t>
            </a:r>
            <a:endParaRPr kumimoji="1" lang="ja-JP" altLang="en-US" sz="1200" dirty="0">
              <a:latin typeface="+mn-ea"/>
            </a:endParaRPr>
          </a:p>
        </p:txBody>
      </p:sp>
      <p:sp>
        <p:nvSpPr>
          <p:cNvPr id="37" name="テキスト ボックス 36"/>
          <p:cNvSpPr txBox="1"/>
          <p:nvPr/>
        </p:nvSpPr>
        <p:spPr>
          <a:xfrm>
            <a:off x="1200324" y="4439895"/>
            <a:ext cx="501650" cy="184666"/>
          </a:xfrm>
          <a:prstGeom prst="rect">
            <a:avLst/>
          </a:prstGeom>
          <a:noFill/>
        </p:spPr>
        <p:txBody>
          <a:bodyPr wrap="square" lIns="0" tIns="0" rIns="0" bIns="0" rtlCol="0">
            <a:spAutoFit/>
          </a:bodyPr>
          <a:lstStyle/>
          <a:p>
            <a:pPr algn="ctr"/>
            <a:r>
              <a:rPr kumimoji="1" lang="en-US" altLang="ja-JP" sz="1200" dirty="0" smtClean="0">
                <a:latin typeface="+mn-ea"/>
              </a:rPr>
              <a:t>10/8</a:t>
            </a:r>
            <a:endParaRPr kumimoji="1" lang="ja-JP" altLang="en-US" sz="1200" dirty="0">
              <a:latin typeface="+mn-ea"/>
            </a:endParaRPr>
          </a:p>
        </p:txBody>
      </p:sp>
      <p:sp>
        <p:nvSpPr>
          <p:cNvPr id="38" name="テキスト ボックス 37"/>
          <p:cNvSpPr txBox="1"/>
          <p:nvPr/>
        </p:nvSpPr>
        <p:spPr>
          <a:xfrm>
            <a:off x="1200324" y="4896295"/>
            <a:ext cx="501650" cy="184666"/>
          </a:xfrm>
          <a:prstGeom prst="rect">
            <a:avLst/>
          </a:prstGeom>
          <a:noFill/>
        </p:spPr>
        <p:txBody>
          <a:bodyPr wrap="square" lIns="0" tIns="0" rIns="0" bIns="0" rtlCol="0">
            <a:spAutoFit/>
          </a:bodyPr>
          <a:lstStyle/>
          <a:p>
            <a:pPr algn="ctr"/>
            <a:r>
              <a:rPr kumimoji="1" lang="en-US" altLang="ja-JP" sz="1200" dirty="0" smtClean="0">
                <a:latin typeface="+mn-ea"/>
              </a:rPr>
              <a:t>10/15</a:t>
            </a:r>
            <a:endParaRPr kumimoji="1" lang="ja-JP" altLang="en-US" sz="1200" dirty="0">
              <a:latin typeface="+mn-ea"/>
            </a:endParaRPr>
          </a:p>
        </p:txBody>
      </p:sp>
      <p:sp>
        <p:nvSpPr>
          <p:cNvPr id="39" name="テキスト ボックス 38"/>
          <p:cNvSpPr txBox="1"/>
          <p:nvPr/>
        </p:nvSpPr>
        <p:spPr>
          <a:xfrm>
            <a:off x="1200498" y="5356160"/>
            <a:ext cx="501650" cy="184666"/>
          </a:xfrm>
          <a:prstGeom prst="rect">
            <a:avLst/>
          </a:prstGeom>
          <a:noFill/>
        </p:spPr>
        <p:txBody>
          <a:bodyPr wrap="square" lIns="0" tIns="0" rIns="0" bIns="0" rtlCol="0">
            <a:spAutoFit/>
          </a:bodyPr>
          <a:lstStyle/>
          <a:p>
            <a:pPr algn="ctr"/>
            <a:r>
              <a:rPr kumimoji="1" lang="en-US" altLang="ja-JP" sz="1200" dirty="0" smtClean="0">
                <a:latin typeface="+mn-ea"/>
              </a:rPr>
              <a:t>10/29</a:t>
            </a:r>
            <a:endParaRPr kumimoji="1" lang="ja-JP" altLang="en-US" sz="1200" dirty="0">
              <a:latin typeface="+mn-ea"/>
            </a:endParaRPr>
          </a:p>
        </p:txBody>
      </p:sp>
      <p:sp>
        <p:nvSpPr>
          <p:cNvPr id="40" name="テキスト ボックス 39"/>
          <p:cNvSpPr txBox="1"/>
          <p:nvPr/>
        </p:nvSpPr>
        <p:spPr>
          <a:xfrm>
            <a:off x="1200324" y="5582101"/>
            <a:ext cx="501650" cy="184666"/>
          </a:xfrm>
          <a:prstGeom prst="rect">
            <a:avLst/>
          </a:prstGeom>
          <a:noFill/>
        </p:spPr>
        <p:txBody>
          <a:bodyPr wrap="square" lIns="0" tIns="0" rIns="0" bIns="0" rtlCol="0">
            <a:spAutoFit/>
          </a:bodyPr>
          <a:lstStyle/>
          <a:p>
            <a:pPr algn="ctr"/>
            <a:r>
              <a:rPr kumimoji="1" lang="en-US" altLang="ja-JP" sz="1200" dirty="0" smtClean="0">
                <a:latin typeface="+mn-ea"/>
              </a:rPr>
              <a:t>10/30</a:t>
            </a:r>
            <a:endParaRPr kumimoji="1" lang="ja-JP" altLang="en-US" sz="1200" dirty="0">
              <a:latin typeface="+mn-ea"/>
            </a:endParaRPr>
          </a:p>
        </p:txBody>
      </p:sp>
      <p:sp>
        <p:nvSpPr>
          <p:cNvPr id="41" name="テキスト ボックス 40"/>
          <p:cNvSpPr txBox="1"/>
          <p:nvPr/>
        </p:nvSpPr>
        <p:spPr>
          <a:xfrm>
            <a:off x="1200498" y="5811078"/>
            <a:ext cx="501650" cy="184666"/>
          </a:xfrm>
          <a:prstGeom prst="rect">
            <a:avLst/>
          </a:prstGeom>
          <a:noFill/>
        </p:spPr>
        <p:txBody>
          <a:bodyPr wrap="square" lIns="0" tIns="0" rIns="0" bIns="0" rtlCol="0">
            <a:spAutoFit/>
          </a:bodyPr>
          <a:lstStyle/>
          <a:p>
            <a:pPr algn="ctr"/>
            <a:r>
              <a:rPr kumimoji="1" lang="en-US" altLang="ja-JP" sz="1200" dirty="0" smtClean="0">
                <a:latin typeface="+mn-ea"/>
              </a:rPr>
              <a:t>1</a:t>
            </a:r>
            <a:r>
              <a:rPr lang="en-US" altLang="ja-JP" sz="1200" dirty="0" smtClean="0">
                <a:latin typeface="+mn-ea"/>
              </a:rPr>
              <a:t>1</a:t>
            </a:r>
            <a:r>
              <a:rPr kumimoji="1" lang="en-US" altLang="ja-JP" sz="1200" dirty="0" smtClean="0">
                <a:latin typeface="+mn-ea"/>
              </a:rPr>
              <a:t>/7</a:t>
            </a:r>
            <a:endParaRPr kumimoji="1" lang="ja-JP" altLang="en-US" sz="1200" dirty="0">
              <a:latin typeface="+mn-ea"/>
            </a:endParaRPr>
          </a:p>
        </p:txBody>
      </p:sp>
      <p:sp>
        <p:nvSpPr>
          <p:cNvPr id="44" name="テキスト ボックス 43"/>
          <p:cNvSpPr txBox="1"/>
          <p:nvPr/>
        </p:nvSpPr>
        <p:spPr>
          <a:xfrm>
            <a:off x="1766093" y="4210934"/>
            <a:ext cx="6118275" cy="184666"/>
          </a:xfrm>
          <a:prstGeom prst="rect">
            <a:avLst/>
          </a:prstGeom>
          <a:noFill/>
        </p:spPr>
        <p:txBody>
          <a:bodyPr wrap="square" lIns="0" tIns="0" rIns="0" bIns="0" rtlCol="0">
            <a:spAutoFit/>
          </a:bodyPr>
          <a:lstStyle/>
          <a:p>
            <a:r>
              <a:rPr lang="ja-JP" altLang="en-US" sz="1200" dirty="0">
                <a:latin typeface="+mn-ea"/>
              </a:rPr>
              <a:t>自己</a:t>
            </a:r>
            <a:r>
              <a:rPr lang="ja-JP" altLang="en-US" sz="1200" dirty="0" smtClean="0">
                <a:latin typeface="+mn-ea"/>
              </a:rPr>
              <a:t>紹介状完成</a:t>
            </a:r>
            <a:endParaRPr kumimoji="1" lang="ja-JP" altLang="en-US" sz="1200" dirty="0">
              <a:latin typeface="+mn-ea"/>
            </a:endParaRPr>
          </a:p>
        </p:txBody>
      </p:sp>
      <p:sp>
        <p:nvSpPr>
          <p:cNvPr id="45" name="テキスト ボックス 44"/>
          <p:cNvSpPr txBox="1"/>
          <p:nvPr/>
        </p:nvSpPr>
        <p:spPr>
          <a:xfrm>
            <a:off x="1766093" y="4439898"/>
            <a:ext cx="6118275" cy="184666"/>
          </a:xfrm>
          <a:prstGeom prst="rect">
            <a:avLst/>
          </a:prstGeom>
          <a:noFill/>
        </p:spPr>
        <p:txBody>
          <a:bodyPr wrap="square" lIns="0" tIns="0" rIns="0" bIns="0" rtlCol="0">
            <a:spAutoFit/>
          </a:bodyPr>
          <a:lstStyle/>
          <a:p>
            <a:r>
              <a:rPr lang="ja-JP" altLang="en-US" sz="1200" dirty="0" smtClean="0">
                <a:latin typeface="+mn-ea"/>
              </a:rPr>
              <a:t>履歴書・職務経歴書完成</a:t>
            </a:r>
            <a:endParaRPr kumimoji="1" lang="ja-JP" altLang="en-US" sz="1200" dirty="0">
              <a:latin typeface="+mn-ea"/>
            </a:endParaRPr>
          </a:p>
        </p:txBody>
      </p:sp>
      <p:sp>
        <p:nvSpPr>
          <p:cNvPr id="46" name="テキスト ボックス 45"/>
          <p:cNvSpPr txBox="1"/>
          <p:nvPr/>
        </p:nvSpPr>
        <p:spPr>
          <a:xfrm>
            <a:off x="1766069" y="4895756"/>
            <a:ext cx="6118275" cy="184666"/>
          </a:xfrm>
          <a:prstGeom prst="rect">
            <a:avLst/>
          </a:prstGeom>
          <a:noFill/>
        </p:spPr>
        <p:txBody>
          <a:bodyPr wrap="square" lIns="0" tIns="0" rIns="0" bIns="0" rtlCol="0">
            <a:spAutoFit/>
          </a:bodyPr>
          <a:lstStyle/>
          <a:p>
            <a:r>
              <a:rPr lang="ja-JP" altLang="en-US" sz="1200" dirty="0" smtClean="0">
                <a:latin typeface="+mn-ea"/>
              </a:rPr>
              <a:t>ハローワーク○○訪問、○○さんと面談、Ａ社、Ｂ社の求人票、Ｂ社の紹介状を受け取る</a:t>
            </a:r>
            <a:endParaRPr kumimoji="1" lang="ja-JP" altLang="en-US" sz="1200" dirty="0">
              <a:latin typeface="+mn-ea"/>
            </a:endParaRPr>
          </a:p>
        </p:txBody>
      </p:sp>
      <p:sp>
        <p:nvSpPr>
          <p:cNvPr id="47" name="テキスト ボックス 46"/>
          <p:cNvSpPr txBox="1"/>
          <p:nvPr/>
        </p:nvSpPr>
        <p:spPr>
          <a:xfrm>
            <a:off x="1766069" y="5354573"/>
            <a:ext cx="6118275" cy="184666"/>
          </a:xfrm>
          <a:prstGeom prst="rect">
            <a:avLst/>
          </a:prstGeom>
          <a:noFill/>
        </p:spPr>
        <p:txBody>
          <a:bodyPr wrap="square" lIns="0" tIns="0" rIns="0" bIns="0" rtlCol="0">
            <a:spAutoFit/>
          </a:bodyPr>
          <a:lstStyle/>
          <a:p>
            <a:r>
              <a:rPr kumimoji="1" lang="ja-JP" altLang="en-US" sz="1200" dirty="0" smtClean="0">
                <a:latin typeface="+mn-ea"/>
              </a:rPr>
              <a:t>休日を利用して、Ａ社、Ｂ社の通勤経路を確認、Ａ社は１時間３０分、Ｂ社は１時間かかった</a:t>
            </a:r>
            <a:endParaRPr kumimoji="1" lang="ja-JP" altLang="en-US" sz="1200" dirty="0">
              <a:latin typeface="+mn-ea"/>
            </a:endParaRPr>
          </a:p>
        </p:txBody>
      </p:sp>
      <p:sp>
        <p:nvSpPr>
          <p:cNvPr id="48" name="テキスト ボックス 47"/>
          <p:cNvSpPr txBox="1"/>
          <p:nvPr/>
        </p:nvSpPr>
        <p:spPr>
          <a:xfrm>
            <a:off x="1766069" y="5582502"/>
            <a:ext cx="6118275" cy="184666"/>
          </a:xfrm>
          <a:prstGeom prst="rect">
            <a:avLst/>
          </a:prstGeom>
          <a:noFill/>
        </p:spPr>
        <p:txBody>
          <a:bodyPr wrap="square" lIns="0" tIns="0" rIns="0" bIns="0" rtlCol="0">
            <a:spAutoFit/>
          </a:bodyPr>
          <a:lstStyle/>
          <a:p>
            <a:r>
              <a:rPr lang="ja-JP" altLang="en-US" sz="1200" dirty="0" smtClean="0">
                <a:latin typeface="+mn-ea"/>
              </a:rPr>
              <a:t>スタッフの○○さんと相談、業務内容・労働条件・通勤距離から、まずＢ社に挑戦することに</a:t>
            </a:r>
            <a:endParaRPr kumimoji="1" lang="ja-JP" altLang="en-US" sz="1200" dirty="0">
              <a:latin typeface="+mn-ea"/>
            </a:endParaRPr>
          </a:p>
        </p:txBody>
      </p:sp>
      <p:sp>
        <p:nvSpPr>
          <p:cNvPr id="49" name="テキスト ボックス 48"/>
          <p:cNvSpPr txBox="1"/>
          <p:nvPr/>
        </p:nvSpPr>
        <p:spPr>
          <a:xfrm>
            <a:off x="1766069" y="5812812"/>
            <a:ext cx="6118275" cy="184666"/>
          </a:xfrm>
          <a:prstGeom prst="rect">
            <a:avLst/>
          </a:prstGeom>
          <a:noFill/>
        </p:spPr>
        <p:txBody>
          <a:bodyPr wrap="square" lIns="0" tIns="0" rIns="0" bIns="0" rtlCol="0">
            <a:spAutoFit/>
          </a:bodyPr>
          <a:lstStyle/>
          <a:p>
            <a:r>
              <a:rPr lang="ja-JP" altLang="en-US" sz="1200" dirty="0" smtClean="0">
                <a:latin typeface="+mn-ea"/>
              </a:rPr>
              <a:t>Ｂ社の面接想定問を作成、早めに面接練習をお願いする予定</a:t>
            </a:r>
            <a:endParaRPr kumimoji="1" lang="ja-JP" altLang="en-US" sz="1200" dirty="0">
              <a:latin typeface="+mn-ea"/>
            </a:endParaRPr>
          </a:p>
        </p:txBody>
      </p:sp>
      <p:sp>
        <p:nvSpPr>
          <p:cNvPr id="55" name="テキスト ボックス 54"/>
          <p:cNvSpPr txBox="1"/>
          <p:nvPr/>
        </p:nvSpPr>
        <p:spPr>
          <a:xfrm>
            <a:off x="1206292" y="5119185"/>
            <a:ext cx="501650" cy="184666"/>
          </a:xfrm>
          <a:prstGeom prst="rect">
            <a:avLst/>
          </a:prstGeom>
          <a:noFill/>
        </p:spPr>
        <p:txBody>
          <a:bodyPr wrap="square" lIns="0" tIns="0" rIns="0" bIns="0" rtlCol="0">
            <a:spAutoFit/>
          </a:bodyPr>
          <a:lstStyle/>
          <a:p>
            <a:pPr algn="ctr"/>
            <a:r>
              <a:rPr kumimoji="1" lang="en-US" altLang="ja-JP" sz="1200" dirty="0" smtClean="0">
                <a:latin typeface="+mn-ea"/>
              </a:rPr>
              <a:t>10/22</a:t>
            </a:r>
            <a:endParaRPr kumimoji="1" lang="ja-JP" altLang="en-US" sz="1200" dirty="0">
              <a:latin typeface="+mn-ea"/>
            </a:endParaRPr>
          </a:p>
        </p:txBody>
      </p:sp>
      <p:sp>
        <p:nvSpPr>
          <p:cNvPr id="56" name="テキスト ボックス 55"/>
          <p:cNvSpPr txBox="1"/>
          <p:nvPr/>
        </p:nvSpPr>
        <p:spPr>
          <a:xfrm>
            <a:off x="1766069" y="5122633"/>
            <a:ext cx="6118275" cy="184666"/>
          </a:xfrm>
          <a:prstGeom prst="rect">
            <a:avLst/>
          </a:prstGeom>
          <a:noFill/>
        </p:spPr>
        <p:txBody>
          <a:bodyPr wrap="square" lIns="0" tIns="0" rIns="0" bIns="0" rtlCol="0">
            <a:spAutoFit/>
          </a:bodyPr>
          <a:lstStyle/>
          <a:p>
            <a:r>
              <a:rPr kumimoji="1" lang="ja-JP" altLang="en-US" sz="1200" dirty="0" smtClean="0">
                <a:latin typeface="+mn-ea"/>
              </a:rPr>
              <a:t>Ａ社、Ｂ社用の履歴書・職務経歴書・自己紹介状を用意した</a:t>
            </a:r>
            <a:endParaRPr kumimoji="1" lang="ja-JP" altLang="en-US" sz="1200" dirty="0">
              <a:latin typeface="+mn-ea"/>
            </a:endParaRPr>
          </a:p>
        </p:txBody>
      </p:sp>
      <p:sp>
        <p:nvSpPr>
          <p:cNvPr id="57" name="テキスト ボックス 56"/>
          <p:cNvSpPr txBox="1"/>
          <p:nvPr/>
        </p:nvSpPr>
        <p:spPr>
          <a:xfrm>
            <a:off x="1200328" y="4667696"/>
            <a:ext cx="501650" cy="184666"/>
          </a:xfrm>
          <a:prstGeom prst="rect">
            <a:avLst/>
          </a:prstGeom>
          <a:noFill/>
        </p:spPr>
        <p:txBody>
          <a:bodyPr wrap="square" lIns="0" tIns="0" rIns="0" bIns="0" rtlCol="0">
            <a:spAutoFit/>
          </a:bodyPr>
          <a:lstStyle/>
          <a:p>
            <a:pPr algn="ctr"/>
            <a:r>
              <a:rPr kumimoji="1" lang="en-US" altLang="ja-JP" sz="1200" dirty="0" smtClean="0">
                <a:latin typeface="+mn-ea"/>
              </a:rPr>
              <a:t>10/11</a:t>
            </a:r>
            <a:endParaRPr kumimoji="1" lang="ja-JP" altLang="en-US" sz="1200" dirty="0">
              <a:latin typeface="+mn-ea"/>
            </a:endParaRPr>
          </a:p>
        </p:txBody>
      </p:sp>
      <p:sp>
        <p:nvSpPr>
          <p:cNvPr id="58" name="テキスト ボックス 57"/>
          <p:cNvSpPr txBox="1"/>
          <p:nvPr/>
        </p:nvSpPr>
        <p:spPr>
          <a:xfrm>
            <a:off x="1766109" y="4668490"/>
            <a:ext cx="6118275" cy="184666"/>
          </a:xfrm>
          <a:prstGeom prst="rect">
            <a:avLst/>
          </a:prstGeom>
          <a:noFill/>
        </p:spPr>
        <p:txBody>
          <a:bodyPr wrap="square" lIns="0" tIns="0" rIns="0" bIns="0" rtlCol="0">
            <a:spAutoFit/>
          </a:bodyPr>
          <a:lstStyle/>
          <a:p>
            <a:r>
              <a:rPr kumimoji="1" lang="ja-JP" altLang="en-US" sz="1200" dirty="0" smtClean="0">
                <a:latin typeface="+mn-ea"/>
              </a:rPr>
              <a:t>スタッフの○○さんと面接練習を行った</a:t>
            </a:r>
            <a:endParaRPr kumimoji="1" lang="ja-JP" altLang="en-US" sz="1200" dirty="0">
              <a:latin typeface="+mn-ea"/>
            </a:endParaRPr>
          </a:p>
        </p:txBody>
      </p:sp>
      <p:sp>
        <p:nvSpPr>
          <p:cNvPr id="59" name="角丸四角形 58"/>
          <p:cNvSpPr/>
          <p:nvPr/>
        </p:nvSpPr>
        <p:spPr>
          <a:xfrm>
            <a:off x="5546968" y="3088852"/>
            <a:ext cx="2123844" cy="70018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600" dirty="0" smtClean="0">
                <a:latin typeface="HG丸ｺﾞｼｯｸM-PRO" pitchFamily="50" charset="-128"/>
                <a:ea typeface="HG丸ｺﾞｼｯｸM-PRO" pitchFamily="50" charset="-128"/>
              </a:rPr>
              <a:t>準備ができたものに</a:t>
            </a:r>
            <a:endParaRPr kumimoji="1" lang="en-US" altLang="ja-JP" sz="1600" dirty="0" smtClean="0">
              <a:latin typeface="HG丸ｺﾞｼｯｸM-PRO" pitchFamily="50" charset="-128"/>
              <a:ea typeface="HG丸ｺﾞｼｯｸM-PRO" pitchFamily="50" charset="-128"/>
            </a:endParaRPr>
          </a:p>
          <a:p>
            <a:pPr algn="ctr"/>
            <a:r>
              <a:rPr kumimoji="1" lang="ja-JP" altLang="en-US" sz="1600" dirty="0" smtClean="0">
                <a:latin typeface="HG丸ｺﾞｼｯｸM-PRO" pitchFamily="50" charset="-128"/>
                <a:ea typeface="HG丸ｺﾞｼｯｸM-PRO" pitchFamily="50" charset="-128"/>
              </a:rPr>
              <a:t>○を記入</a:t>
            </a:r>
            <a:endParaRPr kumimoji="1" lang="ja-JP" altLang="en-US" sz="1600" dirty="0">
              <a:latin typeface="HG丸ｺﾞｼｯｸM-PRO" pitchFamily="50" charset="-128"/>
              <a:ea typeface="HG丸ｺﾞｼｯｸM-PRO" pitchFamily="50" charset="-128"/>
            </a:endParaRPr>
          </a:p>
        </p:txBody>
      </p:sp>
      <p:sp>
        <p:nvSpPr>
          <p:cNvPr id="61" name="角丸四角形 60"/>
          <p:cNvSpPr/>
          <p:nvPr/>
        </p:nvSpPr>
        <p:spPr>
          <a:xfrm>
            <a:off x="5760540" y="5905145"/>
            <a:ext cx="2123844" cy="70018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600" dirty="0" smtClean="0">
                <a:latin typeface="HG丸ｺﾞｼｯｸM-PRO" pitchFamily="50" charset="-128"/>
                <a:ea typeface="HG丸ｺﾞｼｯｸM-PRO" pitchFamily="50" charset="-128"/>
              </a:rPr>
              <a:t>時系列で</a:t>
            </a:r>
            <a:endParaRPr kumimoji="1" lang="en-US" altLang="ja-JP" sz="1600" dirty="0" smtClean="0">
              <a:latin typeface="HG丸ｺﾞｼｯｸM-PRO" pitchFamily="50" charset="-128"/>
              <a:ea typeface="HG丸ｺﾞｼｯｸM-PRO" pitchFamily="50" charset="-128"/>
            </a:endParaRPr>
          </a:p>
          <a:p>
            <a:pPr algn="ctr"/>
            <a:r>
              <a:rPr lang="ja-JP" altLang="en-US" sz="1600" dirty="0">
                <a:latin typeface="HG丸ｺﾞｼｯｸM-PRO" pitchFamily="50" charset="-128"/>
                <a:ea typeface="HG丸ｺﾞｼｯｸM-PRO" pitchFamily="50" charset="-128"/>
              </a:rPr>
              <a:t>活動</a:t>
            </a:r>
            <a:r>
              <a:rPr lang="ja-JP" altLang="en-US" sz="1600" dirty="0" smtClean="0">
                <a:latin typeface="HG丸ｺﾞｼｯｸM-PRO" pitchFamily="50" charset="-128"/>
                <a:ea typeface="HG丸ｺﾞｼｯｸM-PRO" pitchFamily="50" charset="-128"/>
              </a:rPr>
              <a:t>状況を記入</a:t>
            </a:r>
            <a:endParaRPr kumimoji="1" lang="ja-JP" altLang="en-US" sz="1600" dirty="0">
              <a:latin typeface="HG丸ｺﾞｼｯｸM-PRO" pitchFamily="50" charset="-128"/>
              <a:ea typeface="HG丸ｺﾞｼｯｸM-PRO" pitchFamily="50" charset="-128"/>
            </a:endParaRPr>
          </a:p>
        </p:txBody>
      </p:sp>
    </p:spTree>
    <p:extLst>
      <p:ext uri="{BB962C8B-B14F-4D97-AF65-F5344CB8AC3E}">
        <p14:creationId xmlns:p14="http://schemas.microsoft.com/office/powerpoint/2010/main" val="371837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1000"/>
                            </p:stCondLst>
                            <p:childTnLst>
                              <p:par>
                                <p:cTn id="73" presetID="10" presetClass="entr" presetSubtype="0"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childTnLst>
                          </p:cTn>
                        </p:par>
                        <p:par>
                          <p:cTn id="80" fill="hold">
                            <p:stCondLst>
                              <p:cond delay="2000"/>
                            </p:stCondLst>
                            <p:childTnLst>
                              <p:par>
                                <p:cTn id="81" presetID="10" presetClass="entr" presetSubtype="0"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fade">
                                      <p:cBhvr>
                                        <p:cTn id="88" dur="500"/>
                                        <p:tgtEl>
                                          <p:spTgt spid="55"/>
                                        </p:tgtEl>
                                      </p:cBhvr>
                                    </p:animEffec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fade">
                                      <p:cBhvr>
                                        <p:cTn id="92" dur="500"/>
                                        <p:tgtEl>
                                          <p:spTgt spid="56"/>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childTnLst>
                                </p:cTn>
                              </p:par>
                            </p:childTnLst>
                          </p:cTn>
                        </p:par>
                        <p:par>
                          <p:cTn id="98" fill="hold">
                            <p:stCondLst>
                              <p:cond delay="500"/>
                            </p:stCondLst>
                            <p:childTnLst>
                              <p:par>
                                <p:cTn id="99" presetID="10" presetClass="entr" presetSubtype="0" fill="hold" grpId="0" nodeType="after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childTnLst>
                          </p:cTn>
                        </p:par>
                        <p:par>
                          <p:cTn id="102" fill="hold">
                            <p:stCondLst>
                              <p:cond delay="1000"/>
                            </p:stCondLst>
                            <p:childTnLst>
                              <p:par>
                                <p:cTn id="103" presetID="10" presetClass="entr" presetSubtype="0" fill="hold" grpId="0" nodeType="after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fade">
                                      <p:cBhvr>
                                        <p:cTn id="105" dur="500"/>
                                        <p:tgtEl>
                                          <p:spTgt spid="19"/>
                                        </p:tgtEl>
                                      </p:cBhvr>
                                    </p:animEffect>
                                  </p:childTnLst>
                                </p:cTn>
                              </p:par>
                            </p:childTnLst>
                          </p:cTn>
                        </p:par>
                        <p:par>
                          <p:cTn id="106" fill="hold">
                            <p:stCondLst>
                              <p:cond delay="1500"/>
                            </p:stCondLst>
                            <p:childTnLst>
                              <p:par>
                                <p:cTn id="107" presetID="10" presetClass="entr" presetSubtype="0" fill="hold" grpId="0" nodeType="after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fade">
                                      <p:cBhvr>
                                        <p:cTn id="109" dur="500"/>
                                        <p:tgtEl>
                                          <p:spTgt spid="13"/>
                                        </p:tgtEl>
                                      </p:cBhvr>
                                    </p:animEffect>
                                  </p:childTnLst>
                                </p:cTn>
                              </p:par>
                            </p:childTnLst>
                          </p:cTn>
                        </p:par>
                        <p:par>
                          <p:cTn id="110" fill="hold">
                            <p:stCondLst>
                              <p:cond delay="2000"/>
                            </p:stCondLst>
                            <p:childTnLst>
                              <p:par>
                                <p:cTn id="111" presetID="10" presetClass="entr" presetSubtype="0" fill="hold" grpId="0"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fade">
                                      <p:cBhvr>
                                        <p:cTn id="113" dur="500"/>
                                        <p:tgtEl>
                                          <p:spTgt spid="17"/>
                                        </p:tgtEl>
                                      </p:cBhvr>
                                    </p:animEffect>
                                  </p:childTnLst>
                                </p:cTn>
                              </p:par>
                            </p:childTnLst>
                          </p:cTn>
                        </p:par>
                        <p:par>
                          <p:cTn id="114" fill="hold">
                            <p:stCondLst>
                              <p:cond delay="2500"/>
                            </p:stCondLst>
                            <p:childTnLst>
                              <p:par>
                                <p:cTn id="115" presetID="10" presetClass="entr" presetSubtype="0"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fade">
                                      <p:cBhvr>
                                        <p:cTn id="117" dur="500"/>
                                        <p:tgtEl>
                                          <p:spTgt spid="20"/>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childTnLst>
                                </p:cTn>
                              </p:par>
                            </p:childTnLst>
                          </p:cTn>
                        </p:par>
                        <p:par>
                          <p:cTn id="123" fill="hold">
                            <p:stCondLst>
                              <p:cond delay="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childTnLst>
                          </p:cTn>
                        </p:par>
                        <p:par>
                          <p:cTn id="132" fill="hold">
                            <p:stCondLst>
                              <p:cond delay="500"/>
                            </p:stCondLst>
                            <p:childTnLst>
                              <p:par>
                                <p:cTn id="133" presetID="10" presetClass="entr" presetSubtype="0" fill="hold" grpId="0" nodeType="after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fade">
                                      <p:cBhvr>
                                        <p:cTn id="135" dur="500"/>
                                        <p:tgtEl>
                                          <p:spTgt spid="29"/>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40"/>
                                        </p:tgtEl>
                                        <p:attrNameLst>
                                          <p:attrName>style.visibility</p:attrName>
                                        </p:attrNameLst>
                                      </p:cBhvr>
                                      <p:to>
                                        <p:strVal val="visible"/>
                                      </p:to>
                                    </p:set>
                                    <p:animEffect transition="in" filter="fade">
                                      <p:cBhvr>
                                        <p:cTn id="140" dur="500"/>
                                        <p:tgtEl>
                                          <p:spTgt spid="40"/>
                                        </p:tgtEl>
                                      </p:cBhvr>
                                    </p:animEffect>
                                  </p:childTnLst>
                                </p:cTn>
                              </p:par>
                            </p:childTnLst>
                          </p:cTn>
                        </p:par>
                        <p:par>
                          <p:cTn id="141" fill="hold">
                            <p:stCondLst>
                              <p:cond delay="500"/>
                            </p:stCondLst>
                            <p:childTnLst>
                              <p:par>
                                <p:cTn id="142" presetID="10" presetClass="entr" presetSubtype="0" fill="hold" grpId="0" nodeType="after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fade">
                                      <p:cBhvr>
                                        <p:cTn id="144" dur="500"/>
                                        <p:tgtEl>
                                          <p:spTgt spid="48"/>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grpId="0" nodeType="clickEffect">
                                  <p:stCondLst>
                                    <p:cond delay="0"/>
                                  </p:stCondLst>
                                  <p:childTnLst>
                                    <p:set>
                                      <p:cBhvr>
                                        <p:cTn id="148" dur="1" fill="hold">
                                          <p:stCondLst>
                                            <p:cond delay="0"/>
                                          </p:stCondLst>
                                        </p:cTn>
                                        <p:tgtEl>
                                          <p:spTgt spid="41"/>
                                        </p:tgtEl>
                                        <p:attrNameLst>
                                          <p:attrName>style.visibility</p:attrName>
                                        </p:attrNameLst>
                                      </p:cBhvr>
                                      <p:to>
                                        <p:strVal val="visible"/>
                                      </p:to>
                                    </p:set>
                                    <p:animEffect transition="in" filter="fade">
                                      <p:cBhvr>
                                        <p:cTn id="149" dur="500"/>
                                        <p:tgtEl>
                                          <p:spTgt spid="41"/>
                                        </p:tgtEl>
                                      </p:cBhvr>
                                    </p:animEffect>
                                  </p:childTnLst>
                                </p:cTn>
                              </p:par>
                            </p:childTnLst>
                          </p:cTn>
                        </p:par>
                        <p:par>
                          <p:cTn id="150" fill="hold">
                            <p:stCondLst>
                              <p:cond delay="500"/>
                            </p:stCondLst>
                            <p:childTnLst>
                              <p:par>
                                <p:cTn id="151" presetID="10" presetClass="entr" presetSubtype="0" fill="hold" grpId="0" nodeType="afterEffect">
                                  <p:stCondLst>
                                    <p:cond delay="0"/>
                                  </p:stCondLst>
                                  <p:childTnLst>
                                    <p:set>
                                      <p:cBhvr>
                                        <p:cTn id="152" dur="1" fill="hold">
                                          <p:stCondLst>
                                            <p:cond delay="0"/>
                                          </p:stCondLst>
                                        </p:cTn>
                                        <p:tgtEl>
                                          <p:spTgt spid="49"/>
                                        </p:tgtEl>
                                        <p:attrNameLst>
                                          <p:attrName>style.visibility</p:attrName>
                                        </p:attrNameLst>
                                      </p:cBhvr>
                                      <p:to>
                                        <p:strVal val="visible"/>
                                      </p:to>
                                    </p:set>
                                    <p:animEffect transition="in" filter="fade">
                                      <p:cBhvr>
                                        <p:cTn id="153" dur="500"/>
                                        <p:tgtEl>
                                          <p:spTgt spid="49"/>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32"/>
                                        </p:tgtEl>
                                        <p:attrNameLst>
                                          <p:attrName>style.visibility</p:attrName>
                                        </p:attrNameLst>
                                      </p:cBhvr>
                                      <p:to>
                                        <p:strVal val="visible"/>
                                      </p:to>
                                    </p:set>
                                    <p:animEffect transition="in" filter="fade">
                                      <p:cBhvr>
                                        <p:cTn id="158" dur="500"/>
                                        <p:tgtEl>
                                          <p:spTgt spid="32"/>
                                        </p:tgtEl>
                                      </p:cBhvr>
                                    </p:animEffect>
                                  </p:childTnLst>
                                </p:cTn>
                              </p:par>
                            </p:childTnLst>
                          </p:cTn>
                        </p:par>
                      </p:childTnLst>
                    </p:cTn>
                  </p:par>
                  <p:par>
                    <p:cTn id="159" fill="hold">
                      <p:stCondLst>
                        <p:cond delay="indefinite"/>
                      </p:stCondLst>
                      <p:childTnLst>
                        <p:par>
                          <p:cTn id="160" fill="hold">
                            <p:stCondLst>
                              <p:cond delay="0"/>
                            </p:stCondLst>
                            <p:childTnLst>
                              <p:par>
                                <p:cTn id="161" presetID="16" presetClass="entr" presetSubtype="21" fill="hold" grpId="0" nodeType="clickEffect">
                                  <p:stCondLst>
                                    <p:cond delay="0"/>
                                  </p:stCondLst>
                                  <p:childTnLst>
                                    <p:set>
                                      <p:cBhvr>
                                        <p:cTn id="162" dur="1" fill="hold">
                                          <p:stCondLst>
                                            <p:cond delay="0"/>
                                          </p:stCondLst>
                                        </p:cTn>
                                        <p:tgtEl>
                                          <p:spTgt spid="59"/>
                                        </p:tgtEl>
                                        <p:attrNameLst>
                                          <p:attrName>style.visibility</p:attrName>
                                        </p:attrNameLst>
                                      </p:cBhvr>
                                      <p:to>
                                        <p:strVal val="visible"/>
                                      </p:to>
                                    </p:set>
                                    <p:animEffect transition="in" filter="barn(inVertical)">
                                      <p:cBhvr>
                                        <p:cTn id="163" dur="500"/>
                                        <p:tgtEl>
                                          <p:spTgt spid="59"/>
                                        </p:tgtEl>
                                      </p:cBhvr>
                                    </p:animEffect>
                                  </p:childTnLst>
                                </p:cTn>
                              </p:par>
                              <p:par>
                                <p:cTn id="164" presetID="16" presetClass="entr" presetSubtype="21" fill="hold" grpId="0" nodeType="withEffect">
                                  <p:stCondLst>
                                    <p:cond delay="0"/>
                                  </p:stCondLst>
                                  <p:childTnLst>
                                    <p:set>
                                      <p:cBhvr>
                                        <p:cTn id="165" dur="1" fill="hold">
                                          <p:stCondLst>
                                            <p:cond delay="0"/>
                                          </p:stCondLst>
                                        </p:cTn>
                                        <p:tgtEl>
                                          <p:spTgt spid="61"/>
                                        </p:tgtEl>
                                        <p:attrNameLst>
                                          <p:attrName>style.visibility</p:attrName>
                                        </p:attrNameLst>
                                      </p:cBhvr>
                                      <p:to>
                                        <p:strVal val="visible"/>
                                      </p:to>
                                    </p:set>
                                    <p:animEffect transition="in" filter="barn(inVertical)">
                                      <p:cBhvr>
                                        <p:cTn id="16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P spid="12" grpId="0"/>
      <p:bldP spid="13" grpId="0"/>
      <p:bldP spid="15" grpId="0"/>
      <p:bldP spid="16" grpId="0"/>
      <p:bldP spid="17" grpId="0"/>
      <p:bldP spid="18" grpId="0"/>
      <p:bldP spid="19" grpId="0"/>
      <p:bldP spid="20" grpId="0"/>
      <p:bldP spid="22" grpId="0"/>
      <p:bldP spid="23" grpId="0"/>
      <p:bldP spid="26" grpId="0"/>
      <p:bldP spid="28" grpId="0"/>
      <p:bldP spid="29" grpId="0"/>
      <p:bldP spid="32" grpId="0"/>
      <p:bldP spid="33" grpId="0"/>
      <p:bldP spid="36" grpId="0"/>
      <p:bldP spid="37" grpId="0"/>
      <p:bldP spid="38" grpId="0"/>
      <p:bldP spid="39" grpId="0"/>
      <p:bldP spid="40" grpId="0"/>
      <p:bldP spid="41" grpId="0"/>
      <p:bldP spid="44" grpId="0"/>
      <p:bldP spid="45" grpId="0"/>
      <p:bldP spid="46" grpId="0"/>
      <p:bldP spid="47" grpId="0"/>
      <p:bldP spid="48" grpId="0"/>
      <p:bldP spid="49" grpId="0"/>
      <p:bldP spid="55" grpId="0"/>
      <p:bldP spid="56" grpId="0"/>
      <p:bldP spid="57" grpId="0"/>
      <p:bldP spid="58" grpId="0"/>
      <p:bldP spid="59" grpId="0" animBg="1"/>
      <p:bldP spid="61"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7182" y="717080"/>
            <a:ext cx="3831282" cy="5349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39" y="726604"/>
            <a:ext cx="3769182" cy="5301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53415" y="72008"/>
            <a:ext cx="8653707"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a:t>
            </a:r>
            <a:endParaRPr kumimoji="1" lang="ja-JP" altLang="en-US" sz="3000" dirty="0">
              <a:latin typeface="メイリオ" pitchFamily="50" charset="-128"/>
              <a:ea typeface="メイリオ" pitchFamily="50" charset="-128"/>
              <a:cs typeface="メイリオ" pitchFamily="50" charset="-128"/>
            </a:endParaRPr>
          </a:p>
        </p:txBody>
      </p:sp>
      <p:sp>
        <p:nvSpPr>
          <p:cNvPr id="4" name="角丸四角形 3"/>
          <p:cNvSpPr/>
          <p:nvPr/>
        </p:nvSpPr>
        <p:spPr>
          <a:xfrm>
            <a:off x="395536" y="6165304"/>
            <a:ext cx="8352928" cy="39830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50000"/>
              </a:lnSpc>
              <a:spcAft>
                <a:spcPts val="0"/>
              </a:spcAft>
            </a:pPr>
            <a:r>
              <a:rPr lang="ja-JP" altLang="en-US" sz="1600" b="1" kern="100" dirty="0">
                <a:solidFill>
                  <a:srgbClr val="002060"/>
                </a:solidFill>
                <a:latin typeface="メイリオ" pitchFamily="50" charset="-128"/>
                <a:ea typeface="メイリオ" pitchFamily="50" charset="-128"/>
                <a:cs typeface="メイリオ" pitchFamily="50" charset="-128"/>
              </a:rPr>
              <a:t>就職活動のスケジュールを立て、取り組み状況を管理しながら進めることを想定した様式</a:t>
            </a:r>
            <a:endParaRPr lang="ja-JP" sz="1600" b="1" kern="100" dirty="0">
              <a:solidFill>
                <a:srgbClr val="002060"/>
              </a:solidFill>
              <a:effectLst/>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45824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5" name="テキスト ボックス 4"/>
          <p:cNvSpPr txBox="1"/>
          <p:nvPr/>
        </p:nvSpPr>
        <p:spPr>
          <a:xfrm>
            <a:off x="575556" y="1196752"/>
            <a:ext cx="7992888" cy="4752528"/>
          </a:xfrm>
          <a:prstGeom prst="rect">
            <a:avLst/>
          </a:prstGeom>
          <a:noFill/>
        </p:spPr>
        <p:txBody>
          <a:bodyPr wrap="square" rtlCol="0">
            <a:noAutofit/>
          </a:bodyPr>
          <a:lstStyle/>
          <a:p>
            <a:pPr>
              <a:lnSpc>
                <a:spcPts val="4000"/>
              </a:lnSpc>
            </a:pPr>
            <a:r>
              <a:rPr lang="ja-JP" altLang="en-US" sz="2400" dirty="0" smtClean="0">
                <a:latin typeface="メイリオ" pitchFamily="50" charset="-128"/>
                <a:ea typeface="メイリオ" pitchFamily="50" charset="-128"/>
                <a:cs typeface="メイリオ" pitchFamily="50" charset="-128"/>
              </a:rPr>
              <a:t>「就職活動進捗チェックシート（詳細版）」は</a:t>
            </a:r>
            <a:endParaRPr lang="en-US" altLang="ja-JP" sz="2400" dirty="0">
              <a:latin typeface="メイリオ" pitchFamily="50" charset="-128"/>
              <a:ea typeface="メイリオ" pitchFamily="50" charset="-128"/>
              <a:cs typeface="メイリオ" pitchFamily="50" charset="-128"/>
            </a:endParaRPr>
          </a:p>
          <a:p>
            <a:pPr lvl="1">
              <a:lnSpc>
                <a:spcPts val="4000"/>
              </a:lnSpc>
              <a:spcBef>
                <a:spcPts val="1200"/>
              </a:spcBef>
            </a:pPr>
            <a:r>
              <a:rPr lang="ja-JP" altLang="en-US" sz="2400" dirty="0" smtClean="0">
                <a:latin typeface="メイリオ" pitchFamily="50" charset="-128"/>
                <a:ea typeface="メイリオ" pitchFamily="50" charset="-128"/>
                <a:cs typeface="メイリオ" pitchFamily="50" charset="-128"/>
              </a:rPr>
              <a:t>就職</a:t>
            </a:r>
            <a:r>
              <a:rPr lang="ja-JP" altLang="en-US" sz="2400" dirty="0">
                <a:latin typeface="メイリオ" pitchFamily="50" charset="-128"/>
                <a:ea typeface="メイリオ" pitchFamily="50" charset="-128"/>
                <a:cs typeface="メイリオ" pitchFamily="50" charset="-128"/>
              </a:rPr>
              <a:t>活動</a:t>
            </a:r>
            <a:r>
              <a:rPr lang="ja-JP" altLang="en-US" sz="2400" dirty="0" smtClean="0">
                <a:latin typeface="メイリオ" pitchFamily="50" charset="-128"/>
                <a:ea typeface="メイリオ" pitchFamily="50" charset="-128"/>
                <a:cs typeface="メイリオ" pitchFamily="50" charset="-128"/>
              </a:rPr>
              <a:t>を</a:t>
            </a:r>
            <a:endParaRPr lang="en-US" altLang="ja-JP" sz="2400" dirty="0" smtClean="0">
              <a:latin typeface="メイリオ" pitchFamily="50" charset="-128"/>
              <a:ea typeface="メイリオ" pitchFamily="50" charset="-128"/>
              <a:cs typeface="メイリオ" pitchFamily="50" charset="-128"/>
            </a:endParaRPr>
          </a:p>
          <a:p>
            <a:pPr lvl="1">
              <a:lnSpc>
                <a:spcPts val="4000"/>
              </a:lnSpc>
            </a:pPr>
            <a:r>
              <a:rPr lang="ja-JP" altLang="en-US" sz="2400" dirty="0" smtClean="0">
                <a:latin typeface="メイリオ" pitchFamily="50" charset="-128"/>
                <a:ea typeface="メイリオ" pitchFamily="50" charset="-128"/>
                <a:cs typeface="メイリオ" pitchFamily="50" charset="-128"/>
              </a:rPr>
              <a:t>「</a:t>
            </a:r>
            <a:r>
              <a:rPr lang="ja-JP" altLang="en-US" sz="2400" dirty="0">
                <a:latin typeface="メイリオ" pitchFamily="50" charset="-128"/>
                <a:ea typeface="メイリオ" pitchFamily="50" charset="-128"/>
                <a:cs typeface="メイリオ" pitchFamily="50" charset="-128"/>
              </a:rPr>
              <a:t>自己分析期</a:t>
            </a:r>
            <a:r>
              <a:rPr lang="ja-JP" altLang="en-US" sz="2400" dirty="0" smtClean="0">
                <a:latin typeface="メイリオ" pitchFamily="50" charset="-128"/>
                <a:ea typeface="メイリオ" pitchFamily="50" charset="-128"/>
                <a:cs typeface="メイリオ" pitchFamily="50" charset="-128"/>
              </a:rPr>
              <a:t>」</a:t>
            </a:r>
            <a:endParaRPr lang="en-US" altLang="ja-JP" sz="2400" dirty="0" smtClean="0">
              <a:latin typeface="メイリオ" pitchFamily="50" charset="-128"/>
              <a:ea typeface="メイリオ" pitchFamily="50" charset="-128"/>
              <a:cs typeface="メイリオ" pitchFamily="50" charset="-128"/>
            </a:endParaRPr>
          </a:p>
          <a:p>
            <a:pPr lvl="1">
              <a:lnSpc>
                <a:spcPts val="4000"/>
              </a:lnSpc>
            </a:pPr>
            <a:r>
              <a:rPr lang="ja-JP" altLang="en-US" sz="2400" dirty="0" smtClean="0">
                <a:latin typeface="メイリオ" pitchFamily="50" charset="-128"/>
                <a:ea typeface="メイリオ" pitchFamily="50" charset="-128"/>
                <a:cs typeface="メイリオ" pitchFamily="50" charset="-128"/>
              </a:rPr>
              <a:t>「</a:t>
            </a:r>
            <a:r>
              <a:rPr lang="ja-JP" altLang="en-US" sz="2400" dirty="0">
                <a:latin typeface="メイリオ" pitchFamily="50" charset="-128"/>
                <a:ea typeface="メイリオ" pitchFamily="50" charset="-128"/>
                <a:cs typeface="メイリオ" pitchFamily="50" charset="-128"/>
              </a:rPr>
              <a:t>就職活動準備期</a:t>
            </a:r>
            <a:r>
              <a:rPr lang="ja-JP" altLang="en-US" sz="2400" dirty="0" smtClean="0">
                <a:latin typeface="メイリオ" pitchFamily="50" charset="-128"/>
                <a:ea typeface="メイリオ" pitchFamily="50" charset="-128"/>
                <a:cs typeface="メイリオ" pitchFamily="50" charset="-128"/>
              </a:rPr>
              <a:t>」</a:t>
            </a:r>
            <a:endParaRPr lang="en-US" altLang="ja-JP" sz="2400" dirty="0" smtClean="0">
              <a:latin typeface="メイリオ" pitchFamily="50" charset="-128"/>
              <a:ea typeface="メイリオ" pitchFamily="50" charset="-128"/>
              <a:cs typeface="メイリオ" pitchFamily="50" charset="-128"/>
            </a:endParaRPr>
          </a:p>
          <a:p>
            <a:pPr lvl="1">
              <a:lnSpc>
                <a:spcPts val="4000"/>
              </a:lnSpc>
            </a:pPr>
            <a:r>
              <a:rPr lang="ja-JP" altLang="en-US" sz="2400" dirty="0" smtClean="0">
                <a:latin typeface="メイリオ" pitchFamily="50" charset="-128"/>
                <a:ea typeface="メイリオ" pitchFamily="50" charset="-128"/>
                <a:cs typeface="メイリオ" pitchFamily="50" charset="-128"/>
              </a:rPr>
              <a:t>「</a:t>
            </a:r>
            <a:r>
              <a:rPr lang="ja-JP" altLang="en-US" sz="2400" dirty="0">
                <a:latin typeface="メイリオ" pitchFamily="50" charset="-128"/>
                <a:ea typeface="メイリオ" pitchFamily="50" charset="-128"/>
                <a:cs typeface="メイリオ" pitchFamily="50" charset="-128"/>
              </a:rPr>
              <a:t>就職活動期</a:t>
            </a:r>
            <a:r>
              <a:rPr lang="ja-JP" altLang="en-US" sz="2400" dirty="0" smtClean="0">
                <a:latin typeface="メイリオ" pitchFamily="50" charset="-128"/>
                <a:ea typeface="メイリオ" pitchFamily="50" charset="-128"/>
                <a:cs typeface="メイリオ" pitchFamily="50" charset="-128"/>
              </a:rPr>
              <a:t>」</a:t>
            </a:r>
            <a:endParaRPr lang="en-US" altLang="ja-JP" sz="2400" dirty="0" smtClean="0">
              <a:latin typeface="メイリオ" pitchFamily="50" charset="-128"/>
              <a:ea typeface="メイリオ" pitchFamily="50" charset="-128"/>
              <a:cs typeface="メイリオ" pitchFamily="50" charset="-128"/>
            </a:endParaRPr>
          </a:p>
          <a:p>
            <a:pPr lvl="1">
              <a:lnSpc>
                <a:spcPts val="4000"/>
              </a:lnSpc>
            </a:pPr>
            <a:r>
              <a:rPr lang="ja-JP" altLang="en-US" sz="2400" dirty="0" smtClean="0">
                <a:latin typeface="メイリオ" pitchFamily="50" charset="-128"/>
                <a:ea typeface="メイリオ" pitchFamily="50" charset="-128"/>
                <a:cs typeface="メイリオ" pitchFamily="50" charset="-128"/>
              </a:rPr>
              <a:t>の</a:t>
            </a:r>
            <a:r>
              <a:rPr lang="ja-JP" altLang="en-US" sz="2400" dirty="0">
                <a:latin typeface="メイリオ" pitchFamily="50" charset="-128"/>
                <a:ea typeface="メイリオ" pitchFamily="50" charset="-128"/>
                <a:cs typeface="メイリオ" pitchFamily="50" charset="-128"/>
              </a:rPr>
              <a:t>３期に分けて捉え</a:t>
            </a:r>
            <a:r>
              <a:rPr lang="ja-JP" altLang="en-US" sz="2400" dirty="0" smtClean="0">
                <a:latin typeface="メイリオ" pitchFamily="50" charset="-128"/>
                <a:ea typeface="メイリオ" pitchFamily="50" charset="-128"/>
                <a:cs typeface="メイリオ" pitchFamily="50" charset="-128"/>
              </a:rPr>
              <a:t>、</a:t>
            </a:r>
            <a:endParaRPr lang="en-US" altLang="ja-JP" sz="2400" dirty="0" smtClean="0">
              <a:latin typeface="メイリオ" pitchFamily="50" charset="-128"/>
              <a:ea typeface="メイリオ" pitchFamily="50" charset="-128"/>
              <a:cs typeface="メイリオ" pitchFamily="50" charset="-128"/>
            </a:endParaRPr>
          </a:p>
          <a:p>
            <a:pPr lvl="1">
              <a:lnSpc>
                <a:spcPts val="4000"/>
              </a:lnSpc>
            </a:pPr>
            <a:r>
              <a:rPr lang="ja-JP" altLang="en-US" sz="2400" dirty="0" smtClean="0">
                <a:latin typeface="メイリオ" pitchFamily="50" charset="-128"/>
                <a:ea typeface="メイリオ" pitchFamily="50" charset="-128"/>
                <a:cs typeface="メイリオ" pitchFamily="50" charset="-128"/>
              </a:rPr>
              <a:t>それぞれ</a:t>
            </a:r>
            <a:r>
              <a:rPr lang="ja-JP" altLang="en-US" sz="2400" dirty="0">
                <a:latin typeface="メイリオ" pitchFamily="50" charset="-128"/>
                <a:ea typeface="メイリオ" pitchFamily="50" charset="-128"/>
                <a:cs typeface="メイリオ" pitchFamily="50" charset="-128"/>
              </a:rPr>
              <a:t>の時期に取り組むべき項目の確認と進捗状況を記入して、就職活動を計画的に</a:t>
            </a:r>
            <a:r>
              <a:rPr lang="ja-JP" altLang="en-US" sz="2400" dirty="0" smtClean="0">
                <a:latin typeface="メイリオ" pitchFamily="50" charset="-128"/>
                <a:ea typeface="メイリオ" pitchFamily="50" charset="-128"/>
                <a:cs typeface="メイリオ" pitchFamily="50" charset="-128"/>
              </a:rPr>
              <a:t>行うためのものです。</a:t>
            </a:r>
            <a:endParaRPr lang="ja-JP" altLang="en-US" sz="2400" dirty="0">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a:solidFill>
                  <a:srgbClr val="0070C0"/>
                </a:solidFill>
                <a:latin typeface="メイリオ" pitchFamily="50" charset="-128"/>
                <a:ea typeface="メイリオ" pitchFamily="50" charset="-128"/>
                <a:cs typeface="メイリオ" pitchFamily="50" charset="-128"/>
              </a:rPr>
              <a:t>全体</a:t>
            </a:r>
            <a:r>
              <a:rPr lang="ja-JP" altLang="en-US" sz="2400" b="1" dirty="0" smtClean="0">
                <a:solidFill>
                  <a:srgbClr val="0070C0"/>
                </a:solidFill>
                <a:latin typeface="メイリオ" pitchFamily="50" charset="-128"/>
                <a:ea typeface="メイリオ" pitchFamily="50" charset="-128"/>
                <a:cs typeface="メイリオ" pitchFamily="50" charset="-128"/>
              </a:rPr>
              <a:t>のポイント</a:t>
            </a:r>
            <a:endParaRPr lang="ja-JP" altLang="en-US" sz="2400" b="1" dirty="0">
              <a:solidFill>
                <a:srgbClr val="0070C0"/>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073121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513" y="1331987"/>
            <a:ext cx="7356871" cy="3925461"/>
          </a:xfrm>
          <a:prstGeom prst="rect">
            <a:avLst/>
          </a:prstGeom>
          <a:solidFill>
            <a:schemeClr val="bg1"/>
          </a:solidFill>
          <a:ln>
            <a:solidFill>
              <a:schemeClr val="tx1"/>
            </a:solidFill>
          </a:ln>
          <a:effectLst/>
        </p:spPr>
      </p:pic>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smtClean="0">
                <a:solidFill>
                  <a:srgbClr val="0070C0"/>
                </a:solidFill>
                <a:latin typeface="メイリオ" pitchFamily="50" charset="-128"/>
                <a:ea typeface="メイリオ" pitchFamily="50" charset="-128"/>
                <a:cs typeface="メイリオ" pitchFamily="50" charset="-128"/>
              </a:rPr>
              <a:t>訓練受講開始から就職までのスケジュール</a:t>
            </a:r>
            <a:endParaRPr lang="ja-JP" altLang="en-US" sz="2400" b="1" dirty="0">
              <a:solidFill>
                <a:srgbClr val="0070C0"/>
              </a:solidFill>
              <a:latin typeface="メイリオ" pitchFamily="50" charset="-128"/>
              <a:ea typeface="メイリオ" pitchFamily="50" charset="-128"/>
              <a:cs typeface="メイリオ" pitchFamily="50" charset="-128"/>
            </a:endParaRPr>
          </a:p>
        </p:txBody>
      </p:sp>
      <p:sp>
        <p:nvSpPr>
          <p:cNvPr id="3" name="角丸四角形 2"/>
          <p:cNvSpPr/>
          <p:nvPr/>
        </p:nvSpPr>
        <p:spPr>
          <a:xfrm>
            <a:off x="841301" y="2060848"/>
            <a:ext cx="7009159" cy="263252"/>
          </a:xfrm>
          <a:prstGeom prst="roundRect">
            <a:avLst/>
          </a:prstGeom>
          <a:noFill/>
          <a:ln w="22225">
            <a:solidFill>
              <a:schemeClr val="accent2"/>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 name="角丸四角形吹き出し 3"/>
          <p:cNvSpPr/>
          <p:nvPr/>
        </p:nvSpPr>
        <p:spPr>
          <a:xfrm>
            <a:off x="6050260" y="1052736"/>
            <a:ext cx="1800200" cy="576064"/>
          </a:xfrm>
          <a:prstGeom prst="wedgeRoundRectCallout">
            <a:avLst>
              <a:gd name="adj1" fmla="val -24008"/>
              <a:gd name="adj2" fmla="val 115411"/>
              <a:gd name="adj3" fmla="val 16667"/>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lang="ja-JP" altLang="en-US" sz="1400" dirty="0" smtClean="0">
                <a:latin typeface="HG丸ｺﾞｼｯｸM-PRO" pitchFamily="50" charset="-128"/>
                <a:ea typeface="HG丸ｺﾞｼｯｸM-PRO" pitchFamily="50" charset="-128"/>
              </a:rPr>
              <a:t>まず、訓練期間を</a:t>
            </a:r>
            <a:endParaRPr lang="en-US" altLang="ja-JP" sz="1400" dirty="0" smtClean="0">
              <a:latin typeface="HG丸ｺﾞｼｯｸM-PRO" pitchFamily="50" charset="-128"/>
              <a:ea typeface="HG丸ｺﾞｼｯｸM-PRO" pitchFamily="50" charset="-128"/>
            </a:endParaRPr>
          </a:p>
          <a:p>
            <a:pPr algn="ctr"/>
            <a:r>
              <a:rPr lang="ja-JP" altLang="en-US" sz="1400" dirty="0" smtClean="0">
                <a:latin typeface="HG丸ｺﾞｼｯｸM-PRO" pitchFamily="50" charset="-128"/>
                <a:ea typeface="HG丸ｺﾞｼｯｸM-PRO" pitchFamily="50" charset="-128"/>
              </a:rPr>
              <a:t>入力します</a:t>
            </a:r>
            <a:endParaRPr kumimoji="1" lang="ja-JP" altLang="en-US" sz="1400" dirty="0">
              <a:latin typeface="HG丸ｺﾞｼｯｸM-PRO" pitchFamily="50" charset="-128"/>
              <a:ea typeface="HG丸ｺﾞｼｯｸM-PRO" pitchFamily="50" charset="-128"/>
            </a:endParaRPr>
          </a:p>
        </p:txBody>
      </p:sp>
      <p:sp>
        <p:nvSpPr>
          <p:cNvPr id="10" name="角丸四角形 9"/>
          <p:cNvSpPr/>
          <p:nvPr/>
        </p:nvSpPr>
        <p:spPr>
          <a:xfrm>
            <a:off x="834681" y="2367717"/>
            <a:ext cx="5609528" cy="1299309"/>
          </a:xfrm>
          <a:prstGeom prst="roundRect">
            <a:avLst>
              <a:gd name="adj" fmla="val 7235"/>
            </a:avLst>
          </a:prstGeom>
          <a:noFill/>
          <a:ln w="22225">
            <a:solidFill>
              <a:schemeClr val="accent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2" name="角丸四角形吹き出し 11"/>
          <p:cNvSpPr/>
          <p:nvPr/>
        </p:nvSpPr>
        <p:spPr>
          <a:xfrm>
            <a:off x="6698071" y="2852936"/>
            <a:ext cx="2103887" cy="576064"/>
          </a:xfrm>
          <a:prstGeom prst="wedgeRoundRectCallout">
            <a:avLst>
              <a:gd name="adj1" fmla="val -59621"/>
              <a:gd name="adj2" fmla="val -33503"/>
              <a:gd name="adj3" fmla="val 16667"/>
            </a:avLst>
          </a:prstGeom>
        </p:spPr>
        <p:style>
          <a:lnRef idx="1">
            <a:schemeClr val="accent1"/>
          </a:lnRef>
          <a:fillRef idx="2">
            <a:schemeClr val="accent1"/>
          </a:fillRef>
          <a:effectRef idx="1">
            <a:schemeClr val="accent1"/>
          </a:effectRef>
          <a:fontRef idx="minor">
            <a:schemeClr val="dk1"/>
          </a:fontRef>
        </p:style>
        <p:txBody>
          <a:bodyPr wrap="none" lIns="0" tIns="0" rIns="0" bIns="0" rtlCol="0" anchor="ctr"/>
          <a:lstStyle/>
          <a:p>
            <a:pPr algn="ctr"/>
            <a:r>
              <a:rPr kumimoji="1" lang="ja-JP" altLang="en-US" sz="1400" dirty="0" smtClean="0">
                <a:latin typeface="HG丸ｺﾞｼｯｸM-PRO" pitchFamily="50" charset="-128"/>
                <a:ea typeface="HG丸ｺﾞｼｯｸM-PRO" pitchFamily="50" charset="-128"/>
              </a:rPr>
              <a:t>モデルプランを</a:t>
            </a:r>
            <a:r>
              <a:rPr lang="ja-JP" altLang="en-US" sz="1400" dirty="0" smtClean="0">
                <a:latin typeface="HG丸ｺﾞｼｯｸM-PRO" pitchFamily="50" charset="-128"/>
                <a:ea typeface="HG丸ｺﾞｼｯｸM-PRO" pitchFamily="50" charset="-128"/>
              </a:rPr>
              <a:t>参考に</a:t>
            </a:r>
            <a:endParaRPr lang="en-US" altLang="ja-JP" sz="1400" dirty="0" smtClean="0">
              <a:latin typeface="HG丸ｺﾞｼｯｸM-PRO" pitchFamily="50" charset="-128"/>
              <a:ea typeface="HG丸ｺﾞｼｯｸM-PRO" pitchFamily="50" charset="-128"/>
            </a:endParaRPr>
          </a:p>
          <a:p>
            <a:pPr algn="ctr"/>
            <a:r>
              <a:rPr kumimoji="1" lang="ja-JP" altLang="en-US" sz="1400" dirty="0" smtClean="0">
                <a:latin typeface="HG丸ｺﾞｼｯｸM-PRO" pitchFamily="50" charset="-128"/>
                <a:ea typeface="HG丸ｺﾞｼｯｸM-PRO" pitchFamily="50" charset="-128"/>
              </a:rPr>
              <a:t>マイプランを考えます</a:t>
            </a:r>
            <a:endParaRPr kumimoji="1" lang="ja-JP" altLang="en-US" sz="1400" dirty="0">
              <a:latin typeface="HG丸ｺﾞｼｯｸM-PRO" pitchFamily="50" charset="-128"/>
              <a:ea typeface="HG丸ｺﾞｼｯｸM-PRO" pitchFamily="50" charset="-128"/>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230" y="3703236"/>
            <a:ext cx="7013134" cy="1517567"/>
          </a:xfrm>
          <a:prstGeom prst="rect">
            <a:avLst/>
          </a:prstGeom>
          <a:solidFill>
            <a:schemeClr val="bg1"/>
          </a:solidFill>
          <a:ln>
            <a:noFill/>
          </a:ln>
          <a:effectLst/>
        </p:spPr>
      </p:pic>
      <p:sp>
        <p:nvSpPr>
          <p:cNvPr id="15" name="角丸四角形 14"/>
          <p:cNvSpPr/>
          <p:nvPr/>
        </p:nvSpPr>
        <p:spPr>
          <a:xfrm>
            <a:off x="1067991" y="3933056"/>
            <a:ext cx="6737748" cy="105792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dirty="0" smtClean="0">
                <a:latin typeface="メイリオ" pitchFamily="50" charset="-128"/>
                <a:ea typeface="メイリオ" pitchFamily="50" charset="-128"/>
                <a:cs typeface="メイリオ" pitchFamily="50" charset="-128"/>
              </a:rPr>
              <a:t>マイプランは、これまでの就業経験の有無や就職活動の状況により、個々に違いが出るため、就職に関する相談において</a:t>
            </a:r>
            <a:endParaRPr kumimoji="1" lang="en-US" altLang="ja-JP" sz="1600" dirty="0" smtClean="0">
              <a:latin typeface="メイリオ" pitchFamily="50" charset="-128"/>
              <a:ea typeface="メイリオ" pitchFamily="50" charset="-128"/>
              <a:cs typeface="メイリオ" pitchFamily="50" charset="-128"/>
            </a:endParaRPr>
          </a:p>
          <a:p>
            <a:pPr algn="ctr"/>
            <a:r>
              <a:rPr lang="ja-JP" altLang="en-US" sz="1600" dirty="0">
                <a:latin typeface="メイリオ" pitchFamily="50" charset="-128"/>
                <a:ea typeface="メイリオ" pitchFamily="50" charset="-128"/>
                <a:cs typeface="メイリオ" pitchFamily="50" charset="-128"/>
              </a:rPr>
              <a:t>自分</a:t>
            </a:r>
            <a:r>
              <a:rPr lang="ja-JP" altLang="en-US" sz="1600" dirty="0" smtClean="0">
                <a:latin typeface="メイリオ" pitchFamily="50" charset="-128"/>
                <a:ea typeface="メイリオ" pitchFamily="50" charset="-128"/>
                <a:cs typeface="メイリオ" pitchFamily="50" charset="-128"/>
              </a:rPr>
              <a:t>の現在の状況に応じた計画を立ててから書き込みましょう。</a:t>
            </a:r>
            <a:endParaRPr kumimoji="1" lang="ja-JP" altLang="en-US" sz="16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0156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0" nodeType="clickEffect">
                                  <p:stCondLst>
                                    <p:cond delay="0"/>
                                  </p:stCondLst>
                                  <p:childTnLst>
                                    <p:animMotion origin="layout" path="M -2.22222E-6 -3.33333E-6 L -2.22222E-6 0.21551 " pathEditMode="relative" rAng="0" ptsTypes="AA">
                                      <p:cBhvr>
                                        <p:cTn id="29" dur="2000" fill="hold"/>
                                        <p:tgtEl>
                                          <p:spTgt spid="15"/>
                                        </p:tgtEl>
                                        <p:attrNameLst>
                                          <p:attrName>ppt_x</p:attrName>
                                          <p:attrName>ppt_y</p:attrName>
                                        </p:attrNameLst>
                                      </p:cBhvr>
                                      <p:rCtr x="0" y="10764"/>
                                    </p:animMotion>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098"/>
                                        </p:tgtEl>
                                        <p:attrNameLst>
                                          <p:attrName>style.visibility</p:attrName>
                                        </p:attrNameLst>
                                      </p:cBhvr>
                                      <p:to>
                                        <p:strVal val="visible"/>
                                      </p:to>
                                    </p:set>
                                    <p:animEffect transition="in" filter="fade">
                                      <p:cBhvr>
                                        <p:cTn id="34"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animBg="1"/>
      <p:bldP spid="12" grpId="0" animBg="1"/>
      <p:bldP spid="15" grpId="0" animBg="1"/>
      <p:bldP spid="15"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60" b="3860"/>
          <a:stretch/>
        </p:blipFill>
        <p:spPr bwMode="auto">
          <a:xfrm>
            <a:off x="671513" y="2633793"/>
            <a:ext cx="7800975" cy="1872208"/>
          </a:xfrm>
          <a:prstGeom prst="rect">
            <a:avLst/>
          </a:prstGeom>
          <a:solidFill>
            <a:schemeClr val="bg1"/>
          </a:solidFill>
          <a:ln w="3175">
            <a:solidFill>
              <a:schemeClr val="tx1"/>
            </a:solidFill>
          </a:ln>
          <a:effectLst/>
        </p:spPr>
      </p:pic>
      <p:sp>
        <p:nvSpPr>
          <p:cNvPr id="2" name="タイトル 1"/>
          <p:cNvSpPr>
            <a:spLocks noGrp="1"/>
          </p:cNvSpPr>
          <p:nvPr>
            <p:ph type="title"/>
          </p:nvPr>
        </p:nvSpPr>
        <p:spPr>
          <a:xfrm>
            <a:off x="353415" y="72008"/>
            <a:ext cx="8683081" cy="764704"/>
          </a:xfrm>
        </p:spPr>
        <p:txBody>
          <a:bodyPr>
            <a:noAutofit/>
          </a:bodyPr>
          <a:lstStyle/>
          <a:p>
            <a:r>
              <a:rPr lang="ja-JP" altLang="en-US" sz="3000" dirty="0">
                <a:latin typeface="メイリオ" pitchFamily="50" charset="-128"/>
                <a:ea typeface="メイリオ" pitchFamily="50" charset="-128"/>
                <a:cs typeface="メイリオ" pitchFamily="50" charset="-128"/>
              </a:rPr>
              <a:t>●就職活動進捗</a:t>
            </a:r>
            <a:r>
              <a:rPr lang="ja-JP" altLang="en-US" sz="3000" dirty="0" smtClean="0">
                <a:latin typeface="メイリオ" pitchFamily="50" charset="-128"/>
                <a:ea typeface="メイリオ" pitchFamily="50" charset="-128"/>
                <a:cs typeface="メイリオ" pitchFamily="50" charset="-128"/>
              </a:rPr>
              <a:t>チェックシート（詳細版使用法）</a:t>
            </a:r>
            <a:endParaRPr kumimoji="1" lang="ja-JP" altLang="en-US" sz="3000" dirty="0">
              <a:latin typeface="メイリオ" pitchFamily="50" charset="-128"/>
              <a:ea typeface="メイリオ" pitchFamily="50" charset="-128"/>
              <a:cs typeface="メイリオ" pitchFamily="50" charset="-128"/>
            </a:endParaRPr>
          </a:p>
        </p:txBody>
      </p:sp>
      <p:sp>
        <p:nvSpPr>
          <p:cNvPr id="7" name="テキスト ボックス 6"/>
          <p:cNvSpPr txBox="1"/>
          <p:nvPr/>
        </p:nvSpPr>
        <p:spPr>
          <a:xfrm>
            <a:off x="577652" y="692696"/>
            <a:ext cx="7992888" cy="504056"/>
          </a:xfrm>
          <a:prstGeom prst="rect">
            <a:avLst/>
          </a:prstGeom>
          <a:noFill/>
        </p:spPr>
        <p:txBody>
          <a:bodyPr wrap="square" lIns="0" tIns="0" rIns="0" bIns="0" rtlCol="0">
            <a:noAutofit/>
          </a:bodyPr>
          <a:lstStyle/>
          <a:p>
            <a:pPr marL="342900" indent="-342900">
              <a:lnSpc>
                <a:spcPts val="4000"/>
              </a:lnSpc>
              <a:buFont typeface="Wingdings" pitchFamily="2" charset="2"/>
              <a:buChar char="u"/>
            </a:pPr>
            <a:r>
              <a:rPr lang="ja-JP" altLang="en-US" sz="2400" b="1" dirty="0" smtClean="0">
                <a:solidFill>
                  <a:srgbClr val="0070C0"/>
                </a:solidFill>
                <a:latin typeface="メイリオ" pitchFamily="50" charset="-128"/>
                <a:ea typeface="メイリオ" pitchFamily="50" charset="-128"/>
                <a:cs typeface="メイリオ" pitchFamily="50" charset="-128"/>
              </a:rPr>
              <a:t>自己分析期の活動状況</a:t>
            </a:r>
            <a:endParaRPr lang="ja-JP" altLang="en-US" sz="2400" b="1" dirty="0">
              <a:solidFill>
                <a:srgbClr val="0070C0"/>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671514" y="1196752"/>
            <a:ext cx="7899026" cy="105792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600" dirty="0" smtClean="0">
                <a:latin typeface="メイリオ" pitchFamily="50" charset="-128"/>
                <a:ea typeface="メイリオ" pitchFamily="50" charset="-128"/>
                <a:cs typeface="メイリオ" pitchFamily="50" charset="-128"/>
              </a:rPr>
              <a:t>自己分析期には、これまで学校などで学んだことで、将来の就職に役立つと思われる内容を整理します。また職業経験のある方は、経験した仕事の内容を時系列に整理します。それぞれ取組んだ際は、シートに記録しましょう。</a:t>
            </a:r>
            <a:endParaRPr kumimoji="1" lang="ja-JP" altLang="en-US" sz="1600" dirty="0">
              <a:latin typeface="メイリオ" pitchFamily="50" charset="-128"/>
              <a:ea typeface="メイリオ" pitchFamily="50" charset="-128"/>
              <a:cs typeface="メイリオ" pitchFamily="50" charset="-128"/>
            </a:endParaRPr>
          </a:p>
        </p:txBody>
      </p:sp>
      <p:sp>
        <p:nvSpPr>
          <p:cNvPr id="5" name="角丸四角形 4"/>
          <p:cNvSpPr/>
          <p:nvPr/>
        </p:nvSpPr>
        <p:spPr>
          <a:xfrm>
            <a:off x="1043608" y="3353873"/>
            <a:ext cx="2592288" cy="1008112"/>
          </a:xfrm>
          <a:prstGeom prst="roundRect">
            <a:avLst>
              <a:gd name="adj" fmla="val 9612"/>
            </a:avLst>
          </a:prstGeom>
          <a:noFill/>
          <a:ln w="19050">
            <a:solidFill>
              <a:schemeClr val="accent2"/>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3" name="角丸四角形吹き出し 12"/>
          <p:cNvSpPr/>
          <p:nvPr/>
        </p:nvSpPr>
        <p:spPr>
          <a:xfrm>
            <a:off x="2699792" y="2564904"/>
            <a:ext cx="2327237" cy="500937"/>
          </a:xfrm>
          <a:prstGeom prst="wedgeRoundRectCallout">
            <a:avLst>
              <a:gd name="adj1" fmla="val -24417"/>
              <a:gd name="adj2" fmla="val 102101"/>
              <a:gd name="adj3" fmla="val 16667"/>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1400" dirty="0" smtClean="0">
                <a:latin typeface="HG丸ｺﾞｼｯｸM-PRO" pitchFamily="50" charset="-128"/>
                <a:ea typeface="HG丸ｺﾞｼｯｸM-PRO" pitchFamily="50" charset="-128"/>
              </a:rPr>
              <a:t>これらの整理は応募書類を</a:t>
            </a:r>
            <a:endParaRPr kumimoji="1" lang="en-US" altLang="ja-JP" sz="1400" dirty="0" smtClean="0">
              <a:latin typeface="HG丸ｺﾞｼｯｸM-PRO" pitchFamily="50" charset="-128"/>
              <a:ea typeface="HG丸ｺﾞｼｯｸM-PRO" pitchFamily="50" charset="-128"/>
            </a:endParaRPr>
          </a:p>
          <a:p>
            <a:pPr algn="ctr"/>
            <a:r>
              <a:rPr lang="ja-JP" altLang="en-US" sz="1400" dirty="0" smtClean="0">
                <a:latin typeface="HG丸ｺﾞｼｯｸM-PRO" pitchFamily="50" charset="-128"/>
                <a:ea typeface="HG丸ｺﾞｼｯｸM-PRO" pitchFamily="50" charset="-128"/>
              </a:rPr>
              <a:t>作る準備になります</a:t>
            </a:r>
            <a:endParaRPr kumimoji="1" lang="ja-JP" altLang="en-US" sz="1400" dirty="0">
              <a:latin typeface="HG丸ｺﾞｼｯｸM-PRO" pitchFamily="50" charset="-128"/>
              <a:ea typeface="HG丸ｺﾞｼｯｸM-PRO" pitchFamily="50" charset="-128"/>
            </a:endParaRPr>
          </a:p>
        </p:txBody>
      </p:sp>
      <p:sp>
        <p:nvSpPr>
          <p:cNvPr id="14" name="角丸四角形 13"/>
          <p:cNvSpPr/>
          <p:nvPr/>
        </p:nvSpPr>
        <p:spPr>
          <a:xfrm>
            <a:off x="5253980" y="3353873"/>
            <a:ext cx="326132" cy="1008112"/>
          </a:xfrm>
          <a:prstGeom prst="roundRect">
            <a:avLst>
              <a:gd name="adj" fmla="val 24215"/>
            </a:avLst>
          </a:prstGeom>
          <a:noFill/>
          <a:ln w="19050">
            <a:solidFill>
              <a:schemeClr val="accent2"/>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6" name="角丸四角形吹き出し 15"/>
          <p:cNvSpPr/>
          <p:nvPr/>
        </p:nvSpPr>
        <p:spPr>
          <a:xfrm>
            <a:off x="5179429" y="2564904"/>
            <a:ext cx="3293059" cy="500937"/>
          </a:xfrm>
          <a:prstGeom prst="wedgeRoundRectCallout">
            <a:avLst>
              <a:gd name="adj1" fmla="val -38360"/>
              <a:gd name="adj2" fmla="val 107805"/>
              <a:gd name="adj3" fmla="val 16667"/>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1400" dirty="0" smtClean="0">
                <a:latin typeface="HG丸ｺﾞｼｯｸM-PRO" pitchFamily="50" charset="-128"/>
                <a:ea typeface="HG丸ｺﾞｼｯｸM-PRO" pitchFamily="50" charset="-128"/>
              </a:rPr>
              <a:t>自己分析を行う際は</a:t>
            </a:r>
            <a:r>
              <a:rPr lang="ja-JP" altLang="en-US" sz="1400" dirty="0" smtClean="0">
                <a:latin typeface="HG丸ｺﾞｼｯｸM-PRO" pitchFamily="50" charset="-128"/>
                <a:ea typeface="HG丸ｺﾞｼｯｸM-PRO" pitchFamily="50" charset="-128"/>
              </a:rPr>
              <a:t>スタッフから</a:t>
            </a:r>
            <a:endParaRPr lang="en-US" altLang="ja-JP" sz="1400" dirty="0" smtClean="0">
              <a:latin typeface="HG丸ｺﾞｼｯｸM-PRO" pitchFamily="50" charset="-128"/>
              <a:ea typeface="HG丸ｺﾞｼｯｸM-PRO" pitchFamily="50" charset="-128"/>
            </a:endParaRPr>
          </a:p>
          <a:p>
            <a:pPr algn="ctr"/>
            <a:r>
              <a:rPr lang="ja-JP" altLang="en-US" sz="1400" dirty="0" smtClean="0">
                <a:latin typeface="HG丸ｺﾞｼｯｸM-PRO" pitchFamily="50" charset="-128"/>
                <a:ea typeface="HG丸ｺﾞｼｯｸM-PRO" pitchFamily="50" charset="-128"/>
              </a:rPr>
              <a:t>アドバイスを受けましょう</a:t>
            </a:r>
            <a:endParaRPr kumimoji="1" lang="ja-JP" altLang="en-US" sz="1400" dirty="0">
              <a:latin typeface="HG丸ｺﾞｼｯｸM-PRO" pitchFamily="50" charset="-128"/>
              <a:ea typeface="HG丸ｺﾞｼｯｸM-PRO" pitchFamily="50" charset="-128"/>
            </a:endParaRPr>
          </a:p>
        </p:txBody>
      </p:sp>
      <p:sp>
        <p:nvSpPr>
          <p:cNvPr id="17" name="角丸四角形 16"/>
          <p:cNvSpPr/>
          <p:nvPr/>
        </p:nvSpPr>
        <p:spPr>
          <a:xfrm>
            <a:off x="661244" y="4797152"/>
            <a:ext cx="7909296" cy="1728192"/>
          </a:xfrm>
          <a:prstGeom prst="roundRect">
            <a:avLst>
              <a:gd name="adj" fmla="val 9318"/>
            </a:avLst>
          </a:prstGeom>
        </p:spPr>
        <p:style>
          <a:lnRef idx="1">
            <a:schemeClr val="accent3"/>
          </a:lnRef>
          <a:fillRef idx="2">
            <a:schemeClr val="accent3"/>
          </a:fillRef>
          <a:effectRef idx="1">
            <a:schemeClr val="accent3"/>
          </a:effectRef>
          <a:fontRef idx="minor">
            <a:schemeClr val="dk1"/>
          </a:fontRef>
        </p:style>
        <p:txBody>
          <a:bodyPr rtlCol="0" anchor="ctr"/>
          <a:lstStyle/>
          <a:p>
            <a:r>
              <a:rPr kumimoji="1" lang="ja-JP" altLang="en-US" sz="1600" dirty="0" smtClean="0">
                <a:latin typeface="メイリオ" pitchFamily="50" charset="-128"/>
                <a:ea typeface="メイリオ" pitchFamily="50" charset="-128"/>
                <a:cs typeface="メイリオ" pitchFamily="50" charset="-128"/>
              </a:rPr>
              <a:t>自己分析の目的は、職務経歴、学習歴、取得資格等から就職活動における自分の強みを整理する（棚卸しする）ことです。</a:t>
            </a:r>
            <a:endParaRPr kumimoji="1" lang="en-US" altLang="ja-JP" sz="1600" dirty="0" smtClean="0">
              <a:latin typeface="メイリオ" pitchFamily="50" charset="-128"/>
              <a:ea typeface="メイリオ" pitchFamily="50" charset="-128"/>
              <a:cs typeface="メイリオ" pitchFamily="50" charset="-128"/>
            </a:endParaRPr>
          </a:p>
          <a:p>
            <a:pPr>
              <a:spcBef>
                <a:spcPts val="1800"/>
              </a:spcBef>
            </a:pPr>
            <a:r>
              <a:rPr lang="ja-JP" altLang="en-US" sz="1600" dirty="0">
                <a:latin typeface="メイリオ" pitchFamily="50" charset="-128"/>
                <a:ea typeface="メイリオ" pitchFamily="50" charset="-128"/>
                <a:cs typeface="メイリオ" pitchFamily="50" charset="-128"/>
              </a:rPr>
              <a:t>今</a:t>
            </a:r>
            <a:r>
              <a:rPr lang="ja-JP" altLang="en-US" sz="1600" dirty="0" smtClean="0">
                <a:latin typeface="メイリオ" pitchFamily="50" charset="-128"/>
                <a:ea typeface="メイリオ" pitchFamily="50" charset="-128"/>
                <a:cs typeface="メイリオ" pitchFamily="50" charset="-128"/>
              </a:rPr>
              <a:t>ある知識・技能でどのような職務に対応できるのか、これからの訓練受講により習得する知識・技能と組み合わせて、就職の可能性や方向性を検討します。</a:t>
            </a:r>
            <a:endParaRPr kumimoji="1" lang="ja-JP" altLang="en-US" sz="16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29120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arn(inVertical)">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6" grpId="0" animBg="1"/>
      <p:bldP spid="1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1721</TotalTime>
  <Words>953</Words>
  <Application>Microsoft Office PowerPoint</Application>
  <PresentationFormat>画面に合わせる (4:3)</PresentationFormat>
  <Paragraphs>117</Paragraphs>
  <Slides>13</Slides>
  <Notes>1</Notes>
  <HiddenSlides>0</HiddenSlides>
  <MMClips>0</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ビジネス</vt:lpstr>
      <vt:lpstr>就職活動進捗チェック シートの使い方</vt:lpstr>
      <vt:lpstr>１．目的</vt:lpstr>
      <vt:lpstr>２．使用方法</vt:lpstr>
      <vt:lpstr>●就職活動進捗チェックシート（簡易版）</vt:lpstr>
      <vt:lpstr>●就職活動進捗チェックシート（簡易版記入例）</vt:lpstr>
      <vt:lpstr>●就職活動進捗チェックシート（詳細版）</vt:lpstr>
      <vt:lpstr>●就職活動進捗チェックシート（詳細版使用法）</vt:lpstr>
      <vt:lpstr>●就職活動進捗チェックシート（詳細版使用法）</vt:lpstr>
      <vt:lpstr>●就職活動進捗チェックシート（詳細版使用法）</vt:lpstr>
      <vt:lpstr>●就職活動進捗チェックシート（詳細版使用法）</vt:lpstr>
      <vt:lpstr>●就職活動進捗チェックシート（詳細版使用法）</vt:lpstr>
      <vt:lpstr>●就職活動進捗チェックシート（詳細版使用法）</vt:lpstr>
      <vt:lpstr>●就職活動進捗チェックシート（詳細版使用法）</vt:lpstr>
    </vt:vector>
  </TitlesOfParts>
  <Company>独立行政法人 高齢・障害・求職者雇用支援機構</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技能訓練進捗・理解度 チェックシートの使い方</dc:title>
  <dc:creator>独立行政法人 高齢・障害・求職者雇用支援機構</dc:creator>
  <cp:lastModifiedBy>広域係0202</cp:lastModifiedBy>
  <cp:revision>141</cp:revision>
  <cp:lastPrinted>2016-01-12T10:08:52Z</cp:lastPrinted>
  <dcterms:created xsi:type="dcterms:W3CDTF">2015-10-19T00:09:16Z</dcterms:created>
  <dcterms:modified xsi:type="dcterms:W3CDTF">2016-02-08T10:07:43Z</dcterms:modified>
</cp:coreProperties>
</file>