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8" r:id="rId3"/>
  </p:sldIdLst>
  <p:sldSz cx="7200900" cy="10080625"/>
  <p:notesSz cx="6735763" cy="9866313"/>
  <p:defaultTextStyle>
    <a:defPPr>
      <a:defRPr lang="ja-JP"/>
    </a:defPPr>
    <a:lvl1pPr marL="0" algn="l" defTabSz="942389" rtl="0" eaLnBrk="1" latinLnBrk="0" hangingPunct="1">
      <a:defRPr kumimoji="1" sz="1900" kern="1200">
        <a:solidFill>
          <a:schemeClr val="tx1"/>
        </a:solidFill>
        <a:latin typeface="+mn-lt"/>
        <a:ea typeface="+mn-ea"/>
        <a:cs typeface="+mn-cs"/>
      </a:defRPr>
    </a:lvl1pPr>
    <a:lvl2pPr marL="471195" algn="l" defTabSz="942389" rtl="0" eaLnBrk="1" latinLnBrk="0" hangingPunct="1">
      <a:defRPr kumimoji="1" sz="1900" kern="1200">
        <a:solidFill>
          <a:schemeClr val="tx1"/>
        </a:solidFill>
        <a:latin typeface="+mn-lt"/>
        <a:ea typeface="+mn-ea"/>
        <a:cs typeface="+mn-cs"/>
      </a:defRPr>
    </a:lvl2pPr>
    <a:lvl3pPr marL="942389" algn="l" defTabSz="942389" rtl="0" eaLnBrk="1" latinLnBrk="0" hangingPunct="1">
      <a:defRPr kumimoji="1" sz="1900" kern="1200">
        <a:solidFill>
          <a:schemeClr val="tx1"/>
        </a:solidFill>
        <a:latin typeface="+mn-lt"/>
        <a:ea typeface="+mn-ea"/>
        <a:cs typeface="+mn-cs"/>
      </a:defRPr>
    </a:lvl3pPr>
    <a:lvl4pPr marL="1413583" algn="l" defTabSz="942389" rtl="0" eaLnBrk="1" latinLnBrk="0" hangingPunct="1">
      <a:defRPr kumimoji="1" sz="1900" kern="1200">
        <a:solidFill>
          <a:schemeClr val="tx1"/>
        </a:solidFill>
        <a:latin typeface="+mn-lt"/>
        <a:ea typeface="+mn-ea"/>
        <a:cs typeface="+mn-cs"/>
      </a:defRPr>
    </a:lvl4pPr>
    <a:lvl5pPr marL="1884779" algn="l" defTabSz="942389" rtl="0" eaLnBrk="1" latinLnBrk="0" hangingPunct="1">
      <a:defRPr kumimoji="1" sz="1900" kern="1200">
        <a:solidFill>
          <a:schemeClr val="tx1"/>
        </a:solidFill>
        <a:latin typeface="+mn-lt"/>
        <a:ea typeface="+mn-ea"/>
        <a:cs typeface="+mn-cs"/>
      </a:defRPr>
    </a:lvl5pPr>
    <a:lvl6pPr marL="2355974" algn="l" defTabSz="942389" rtl="0" eaLnBrk="1" latinLnBrk="0" hangingPunct="1">
      <a:defRPr kumimoji="1" sz="1900" kern="1200">
        <a:solidFill>
          <a:schemeClr val="tx1"/>
        </a:solidFill>
        <a:latin typeface="+mn-lt"/>
        <a:ea typeface="+mn-ea"/>
        <a:cs typeface="+mn-cs"/>
      </a:defRPr>
    </a:lvl6pPr>
    <a:lvl7pPr marL="2827169" algn="l" defTabSz="942389" rtl="0" eaLnBrk="1" latinLnBrk="0" hangingPunct="1">
      <a:defRPr kumimoji="1" sz="1900" kern="1200">
        <a:solidFill>
          <a:schemeClr val="tx1"/>
        </a:solidFill>
        <a:latin typeface="+mn-lt"/>
        <a:ea typeface="+mn-ea"/>
        <a:cs typeface="+mn-cs"/>
      </a:defRPr>
    </a:lvl7pPr>
    <a:lvl8pPr marL="3298362" algn="l" defTabSz="942389" rtl="0" eaLnBrk="1" latinLnBrk="0" hangingPunct="1">
      <a:defRPr kumimoji="1" sz="1900" kern="1200">
        <a:solidFill>
          <a:schemeClr val="tx1"/>
        </a:solidFill>
        <a:latin typeface="+mn-lt"/>
        <a:ea typeface="+mn-ea"/>
        <a:cs typeface="+mn-cs"/>
      </a:defRPr>
    </a:lvl8pPr>
    <a:lvl9pPr marL="3769557" algn="l" defTabSz="942389"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268">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4F81BD"/>
    <a:srgbClr val="CCECFF"/>
    <a:srgbClr val="99CC00"/>
    <a:srgbClr val="EAFFD5"/>
    <a:srgbClr val="CC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096" y="84"/>
      </p:cViewPr>
      <p:guideLst>
        <p:guide orient="horz" pos="3175"/>
        <p:guide pos="2268"/>
      </p:guideLst>
    </p:cSldViewPr>
  </p:slideViewPr>
  <p:notesTextViewPr>
    <p:cViewPr>
      <p:scale>
        <a:sx n="1" d="1"/>
        <a:sy n="1" d="1"/>
      </p:scale>
      <p:origin x="0" y="0"/>
    </p:cViewPr>
  </p:notesTextViewPr>
  <p:notesViewPr>
    <p:cSldViewPr>
      <p:cViewPr varScale="1">
        <p:scale>
          <a:sx n="51" d="100"/>
          <a:sy n="51" d="100"/>
        </p:scale>
        <p:origin x="-3018" y="-10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1713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3713"/>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26" tIns="45713" rIns="91426" bIns="45713" rtlCol="0"/>
          <a:lstStyle>
            <a:lvl1pPr algn="r">
              <a:defRPr sz="1200"/>
            </a:lvl1pPr>
          </a:lstStyle>
          <a:p>
            <a:fld id="{D24D0588-18F8-4FC3-904B-AA84BF97D8B8}" type="datetimeFigureOut">
              <a:rPr kumimoji="1" lang="ja-JP" altLang="en-US" smtClean="0"/>
              <a:t>2022/7/22</a:t>
            </a:fld>
            <a:endParaRPr kumimoji="1" lang="ja-JP" altLang="en-US"/>
          </a:p>
        </p:txBody>
      </p:sp>
      <p:sp>
        <p:nvSpPr>
          <p:cNvPr id="4" name="スライド イメージ プレースホルダー 3"/>
          <p:cNvSpPr>
            <a:spLocks noGrp="1" noRot="1" noChangeAspect="1"/>
          </p:cNvSpPr>
          <p:nvPr>
            <p:ph type="sldImg" idx="2"/>
          </p:nvPr>
        </p:nvSpPr>
        <p:spPr>
          <a:xfrm>
            <a:off x="2046288" y="739775"/>
            <a:ext cx="2643187" cy="3700463"/>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2" y="4686300"/>
            <a:ext cx="5389563" cy="4440238"/>
          </a:xfrm>
          <a:prstGeom prst="rect">
            <a:avLst/>
          </a:prstGeom>
        </p:spPr>
        <p:txBody>
          <a:bodyPr vert="horz" lIns="91426" tIns="45713" rIns="91426"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013"/>
            <a:ext cx="2919413" cy="493712"/>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6" tIns="45713" rIns="91426" bIns="45713" rtlCol="0" anchor="b"/>
          <a:lstStyle>
            <a:lvl1pPr algn="r">
              <a:defRPr sz="1200"/>
            </a:lvl1pPr>
          </a:lstStyle>
          <a:p>
            <a:fld id="{BB58541B-03B5-42F1-A773-CB6B7D7047CA}" type="slidenum">
              <a:rPr kumimoji="1" lang="ja-JP" altLang="en-US" smtClean="0"/>
              <a:t>‹#›</a:t>
            </a:fld>
            <a:endParaRPr kumimoji="1" lang="ja-JP" altLang="en-US"/>
          </a:p>
        </p:txBody>
      </p:sp>
    </p:spTree>
    <p:extLst>
      <p:ext uri="{BB962C8B-B14F-4D97-AF65-F5344CB8AC3E}">
        <p14:creationId xmlns:p14="http://schemas.microsoft.com/office/powerpoint/2010/main" val="4012875824"/>
      </p:ext>
    </p:extLst>
  </p:cSld>
  <p:clrMap bg1="lt1" tx1="dk1" bg2="lt2" tx2="dk2" accent1="accent1" accent2="accent2" accent3="accent3" accent4="accent4" accent5="accent5" accent6="accent6" hlink="hlink" folHlink="folHlink"/>
  <p:notesStyle>
    <a:lvl1pPr marL="0" algn="l" defTabSz="942389" rtl="0" eaLnBrk="1" latinLnBrk="0" hangingPunct="1">
      <a:defRPr kumimoji="1" sz="1200" kern="1200">
        <a:solidFill>
          <a:schemeClr val="tx1"/>
        </a:solidFill>
        <a:latin typeface="+mn-lt"/>
        <a:ea typeface="+mn-ea"/>
        <a:cs typeface="+mn-cs"/>
      </a:defRPr>
    </a:lvl1pPr>
    <a:lvl2pPr marL="471195" algn="l" defTabSz="942389" rtl="0" eaLnBrk="1" latinLnBrk="0" hangingPunct="1">
      <a:defRPr kumimoji="1" sz="1200" kern="1200">
        <a:solidFill>
          <a:schemeClr val="tx1"/>
        </a:solidFill>
        <a:latin typeface="+mn-lt"/>
        <a:ea typeface="+mn-ea"/>
        <a:cs typeface="+mn-cs"/>
      </a:defRPr>
    </a:lvl2pPr>
    <a:lvl3pPr marL="942389" algn="l" defTabSz="942389" rtl="0" eaLnBrk="1" latinLnBrk="0" hangingPunct="1">
      <a:defRPr kumimoji="1" sz="1200" kern="1200">
        <a:solidFill>
          <a:schemeClr val="tx1"/>
        </a:solidFill>
        <a:latin typeface="+mn-lt"/>
        <a:ea typeface="+mn-ea"/>
        <a:cs typeface="+mn-cs"/>
      </a:defRPr>
    </a:lvl3pPr>
    <a:lvl4pPr marL="1413583" algn="l" defTabSz="942389" rtl="0" eaLnBrk="1" latinLnBrk="0" hangingPunct="1">
      <a:defRPr kumimoji="1" sz="1200" kern="1200">
        <a:solidFill>
          <a:schemeClr val="tx1"/>
        </a:solidFill>
        <a:latin typeface="+mn-lt"/>
        <a:ea typeface="+mn-ea"/>
        <a:cs typeface="+mn-cs"/>
      </a:defRPr>
    </a:lvl4pPr>
    <a:lvl5pPr marL="1884779" algn="l" defTabSz="942389" rtl="0" eaLnBrk="1" latinLnBrk="0" hangingPunct="1">
      <a:defRPr kumimoji="1" sz="1200" kern="1200">
        <a:solidFill>
          <a:schemeClr val="tx1"/>
        </a:solidFill>
        <a:latin typeface="+mn-lt"/>
        <a:ea typeface="+mn-ea"/>
        <a:cs typeface="+mn-cs"/>
      </a:defRPr>
    </a:lvl5pPr>
    <a:lvl6pPr marL="2355974" algn="l" defTabSz="942389" rtl="0" eaLnBrk="1" latinLnBrk="0" hangingPunct="1">
      <a:defRPr kumimoji="1" sz="1200" kern="1200">
        <a:solidFill>
          <a:schemeClr val="tx1"/>
        </a:solidFill>
        <a:latin typeface="+mn-lt"/>
        <a:ea typeface="+mn-ea"/>
        <a:cs typeface="+mn-cs"/>
      </a:defRPr>
    </a:lvl6pPr>
    <a:lvl7pPr marL="2827169" algn="l" defTabSz="942389" rtl="0" eaLnBrk="1" latinLnBrk="0" hangingPunct="1">
      <a:defRPr kumimoji="1" sz="1200" kern="1200">
        <a:solidFill>
          <a:schemeClr val="tx1"/>
        </a:solidFill>
        <a:latin typeface="+mn-lt"/>
        <a:ea typeface="+mn-ea"/>
        <a:cs typeface="+mn-cs"/>
      </a:defRPr>
    </a:lvl7pPr>
    <a:lvl8pPr marL="3298362" algn="l" defTabSz="942389" rtl="0" eaLnBrk="1" latinLnBrk="0" hangingPunct="1">
      <a:defRPr kumimoji="1" sz="1200" kern="1200">
        <a:solidFill>
          <a:schemeClr val="tx1"/>
        </a:solidFill>
        <a:latin typeface="+mn-lt"/>
        <a:ea typeface="+mn-ea"/>
        <a:cs typeface="+mn-cs"/>
      </a:defRPr>
    </a:lvl8pPr>
    <a:lvl9pPr marL="3769557" algn="l" defTabSz="94238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46288" y="739775"/>
            <a:ext cx="2643187" cy="37004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B58541B-03B5-42F1-A773-CB6B7D7047CA}" type="slidenum">
              <a:rPr kumimoji="1" lang="ja-JP" altLang="en-US" smtClean="0"/>
              <a:t>1</a:t>
            </a:fld>
            <a:endParaRPr kumimoji="1" lang="ja-JP" altLang="en-US"/>
          </a:p>
        </p:txBody>
      </p:sp>
    </p:spTree>
    <p:extLst>
      <p:ext uri="{BB962C8B-B14F-4D97-AF65-F5344CB8AC3E}">
        <p14:creationId xmlns:p14="http://schemas.microsoft.com/office/powerpoint/2010/main" val="313015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131531"/>
            <a:ext cx="6120765" cy="216080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6" y="5712355"/>
            <a:ext cx="5040630" cy="2576159"/>
          </a:xfrm>
        </p:spPr>
        <p:txBody>
          <a:bodyPr/>
          <a:lstStyle>
            <a:lvl1pPr marL="0" indent="0" algn="ctr">
              <a:buNone/>
              <a:defRPr>
                <a:solidFill>
                  <a:schemeClr val="tx1">
                    <a:tint val="75000"/>
                  </a:schemeClr>
                </a:solidFill>
              </a:defRPr>
            </a:lvl1pPr>
            <a:lvl2pPr marL="471195" indent="0" algn="ctr">
              <a:buNone/>
              <a:defRPr>
                <a:solidFill>
                  <a:schemeClr val="tx1">
                    <a:tint val="75000"/>
                  </a:schemeClr>
                </a:solidFill>
              </a:defRPr>
            </a:lvl2pPr>
            <a:lvl3pPr marL="942389" indent="0" algn="ctr">
              <a:buNone/>
              <a:defRPr>
                <a:solidFill>
                  <a:schemeClr val="tx1">
                    <a:tint val="75000"/>
                  </a:schemeClr>
                </a:solidFill>
              </a:defRPr>
            </a:lvl3pPr>
            <a:lvl4pPr marL="1413583" indent="0" algn="ctr">
              <a:buNone/>
              <a:defRPr>
                <a:solidFill>
                  <a:schemeClr val="tx1">
                    <a:tint val="75000"/>
                  </a:schemeClr>
                </a:solidFill>
              </a:defRPr>
            </a:lvl4pPr>
            <a:lvl5pPr marL="1884779" indent="0" algn="ctr">
              <a:buNone/>
              <a:defRPr>
                <a:solidFill>
                  <a:schemeClr val="tx1">
                    <a:tint val="75000"/>
                  </a:schemeClr>
                </a:solidFill>
              </a:defRPr>
            </a:lvl5pPr>
            <a:lvl6pPr marL="2355974" indent="0" algn="ctr">
              <a:buNone/>
              <a:defRPr>
                <a:solidFill>
                  <a:schemeClr val="tx1">
                    <a:tint val="75000"/>
                  </a:schemeClr>
                </a:solidFill>
              </a:defRPr>
            </a:lvl6pPr>
            <a:lvl7pPr marL="2827169" indent="0" algn="ctr">
              <a:buNone/>
              <a:defRPr>
                <a:solidFill>
                  <a:schemeClr val="tx1">
                    <a:tint val="75000"/>
                  </a:schemeClr>
                </a:solidFill>
              </a:defRPr>
            </a:lvl7pPr>
            <a:lvl8pPr marL="3298362" indent="0" algn="ctr">
              <a:buNone/>
              <a:defRPr>
                <a:solidFill>
                  <a:schemeClr val="tx1">
                    <a:tint val="75000"/>
                  </a:schemeClr>
                </a:solidFill>
              </a:defRPr>
            </a:lvl8pPr>
            <a:lvl9pPr marL="376955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25846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72154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90" y="539036"/>
            <a:ext cx="1215154" cy="1146671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70036" y="539036"/>
            <a:ext cx="3525442" cy="1146671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2733618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229818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3" y="6477735"/>
            <a:ext cx="6120765" cy="2002124"/>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3" y="4272601"/>
            <a:ext cx="6120765" cy="2205136"/>
          </a:xfrm>
        </p:spPr>
        <p:txBody>
          <a:bodyPr anchor="b"/>
          <a:lstStyle>
            <a:lvl1pPr marL="0" indent="0">
              <a:buNone/>
              <a:defRPr sz="2100">
                <a:solidFill>
                  <a:schemeClr val="tx1">
                    <a:tint val="75000"/>
                  </a:schemeClr>
                </a:solidFill>
              </a:defRPr>
            </a:lvl1pPr>
            <a:lvl2pPr marL="471195" indent="0">
              <a:buNone/>
              <a:defRPr sz="1900">
                <a:solidFill>
                  <a:schemeClr val="tx1">
                    <a:tint val="75000"/>
                  </a:schemeClr>
                </a:solidFill>
              </a:defRPr>
            </a:lvl2pPr>
            <a:lvl3pPr marL="942389" indent="0">
              <a:buNone/>
              <a:defRPr sz="1600">
                <a:solidFill>
                  <a:schemeClr val="tx1">
                    <a:tint val="75000"/>
                  </a:schemeClr>
                </a:solidFill>
              </a:defRPr>
            </a:lvl3pPr>
            <a:lvl4pPr marL="1413583" indent="0">
              <a:buNone/>
              <a:defRPr sz="1400">
                <a:solidFill>
                  <a:schemeClr val="tx1">
                    <a:tint val="75000"/>
                  </a:schemeClr>
                </a:solidFill>
              </a:defRPr>
            </a:lvl4pPr>
            <a:lvl5pPr marL="1884779" indent="0">
              <a:buNone/>
              <a:defRPr sz="1400">
                <a:solidFill>
                  <a:schemeClr val="tx1">
                    <a:tint val="75000"/>
                  </a:schemeClr>
                </a:solidFill>
              </a:defRPr>
            </a:lvl5pPr>
            <a:lvl6pPr marL="2355974" indent="0">
              <a:buNone/>
              <a:defRPr sz="1400">
                <a:solidFill>
                  <a:schemeClr val="tx1">
                    <a:tint val="75000"/>
                  </a:schemeClr>
                </a:solidFill>
              </a:defRPr>
            </a:lvl6pPr>
            <a:lvl7pPr marL="2827169" indent="0">
              <a:buNone/>
              <a:defRPr sz="1400">
                <a:solidFill>
                  <a:schemeClr val="tx1">
                    <a:tint val="75000"/>
                  </a:schemeClr>
                </a:solidFill>
              </a:defRPr>
            </a:lvl7pPr>
            <a:lvl8pPr marL="3298362" indent="0">
              <a:buNone/>
              <a:defRPr sz="1400">
                <a:solidFill>
                  <a:schemeClr val="tx1">
                    <a:tint val="75000"/>
                  </a:schemeClr>
                </a:solidFill>
              </a:defRPr>
            </a:lvl8pPr>
            <a:lvl9pPr marL="3769557"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270122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70037" y="3136196"/>
            <a:ext cx="2370296" cy="8869551"/>
          </a:xfrm>
        </p:spPr>
        <p:txBody>
          <a:bodyPr/>
          <a:lstStyle>
            <a:lvl1pPr>
              <a:defRPr sz="28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760348" y="3136196"/>
            <a:ext cx="2370296" cy="8869551"/>
          </a:xfrm>
        </p:spPr>
        <p:txBody>
          <a:bodyPr/>
          <a:lstStyle>
            <a:lvl1pPr>
              <a:defRPr sz="28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190741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03694"/>
            <a:ext cx="6480810" cy="168010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7" y="2256475"/>
            <a:ext cx="3181648" cy="940391"/>
          </a:xfrm>
        </p:spPr>
        <p:txBody>
          <a:bodyPr anchor="b"/>
          <a:lstStyle>
            <a:lvl1pPr marL="0" indent="0">
              <a:buNone/>
              <a:defRPr sz="2500" b="1"/>
            </a:lvl1pPr>
            <a:lvl2pPr marL="471195" indent="0">
              <a:buNone/>
              <a:defRPr sz="2100" b="1"/>
            </a:lvl2pPr>
            <a:lvl3pPr marL="942389" indent="0">
              <a:buNone/>
              <a:defRPr sz="1900" b="1"/>
            </a:lvl3pPr>
            <a:lvl4pPr marL="1413583" indent="0">
              <a:buNone/>
              <a:defRPr sz="1600" b="1"/>
            </a:lvl4pPr>
            <a:lvl5pPr marL="1884779" indent="0">
              <a:buNone/>
              <a:defRPr sz="1600" b="1"/>
            </a:lvl5pPr>
            <a:lvl6pPr marL="2355974" indent="0">
              <a:buNone/>
              <a:defRPr sz="1600" b="1"/>
            </a:lvl6pPr>
            <a:lvl7pPr marL="2827169" indent="0">
              <a:buNone/>
              <a:defRPr sz="1600" b="1"/>
            </a:lvl7pPr>
            <a:lvl8pPr marL="3298362" indent="0">
              <a:buNone/>
              <a:defRPr sz="1600" b="1"/>
            </a:lvl8pPr>
            <a:lvl9pPr marL="3769557"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7" y="3196866"/>
            <a:ext cx="3181648" cy="580802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60" y="2256475"/>
            <a:ext cx="3182897" cy="940391"/>
          </a:xfrm>
        </p:spPr>
        <p:txBody>
          <a:bodyPr anchor="b"/>
          <a:lstStyle>
            <a:lvl1pPr marL="0" indent="0">
              <a:buNone/>
              <a:defRPr sz="2500" b="1"/>
            </a:lvl1pPr>
            <a:lvl2pPr marL="471195" indent="0">
              <a:buNone/>
              <a:defRPr sz="2100" b="1"/>
            </a:lvl2pPr>
            <a:lvl3pPr marL="942389" indent="0">
              <a:buNone/>
              <a:defRPr sz="1900" b="1"/>
            </a:lvl3pPr>
            <a:lvl4pPr marL="1413583" indent="0">
              <a:buNone/>
              <a:defRPr sz="1600" b="1"/>
            </a:lvl4pPr>
            <a:lvl5pPr marL="1884779" indent="0">
              <a:buNone/>
              <a:defRPr sz="1600" b="1"/>
            </a:lvl5pPr>
            <a:lvl6pPr marL="2355974" indent="0">
              <a:buNone/>
              <a:defRPr sz="1600" b="1"/>
            </a:lvl6pPr>
            <a:lvl7pPr marL="2827169" indent="0">
              <a:buNone/>
              <a:defRPr sz="1600" b="1"/>
            </a:lvl7pPr>
            <a:lvl8pPr marL="3298362" indent="0">
              <a:buNone/>
              <a:defRPr sz="1600" b="1"/>
            </a:lvl8pPr>
            <a:lvl9pPr marL="3769557"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60" y="3196866"/>
            <a:ext cx="3182897" cy="580802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881468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2130898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406858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7" y="401361"/>
            <a:ext cx="2369047" cy="1708107"/>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3" y="401360"/>
            <a:ext cx="4025503" cy="8603535"/>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7" y="2109465"/>
            <a:ext cx="2369047" cy="6895429"/>
          </a:xfrm>
        </p:spPr>
        <p:txBody>
          <a:bodyPr/>
          <a:lstStyle>
            <a:lvl1pPr marL="0" indent="0">
              <a:buNone/>
              <a:defRPr sz="1400"/>
            </a:lvl1pPr>
            <a:lvl2pPr marL="471195" indent="0">
              <a:buNone/>
              <a:defRPr sz="1200"/>
            </a:lvl2pPr>
            <a:lvl3pPr marL="942389" indent="0">
              <a:buNone/>
              <a:defRPr sz="1000"/>
            </a:lvl3pPr>
            <a:lvl4pPr marL="1413583" indent="0">
              <a:buNone/>
              <a:defRPr sz="900"/>
            </a:lvl4pPr>
            <a:lvl5pPr marL="1884779" indent="0">
              <a:buNone/>
              <a:defRPr sz="900"/>
            </a:lvl5pPr>
            <a:lvl6pPr marL="2355974" indent="0">
              <a:buNone/>
              <a:defRPr sz="900"/>
            </a:lvl6pPr>
            <a:lvl7pPr marL="2827169" indent="0">
              <a:buNone/>
              <a:defRPr sz="900"/>
            </a:lvl7pPr>
            <a:lvl8pPr marL="3298362" indent="0">
              <a:buNone/>
              <a:defRPr sz="900"/>
            </a:lvl8pPr>
            <a:lvl9pPr marL="3769557"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831302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056439"/>
            <a:ext cx="4320540" cy="833053"/>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00723"/>
            <a:ext cx="4320540" cy="6048375"/>
          </a:xfrm>
        </p:spPr>
        <p:txBody>
          <a:bodyPr/>
          <a:lstStyle>
            <a:lvl1pPr marL="0" indent="0">
              <a:buNone/>
              <a:defRPr sz="3300"/>
            </a:lvl1pPr>
            <a:lvl2pPr marL="471195" indent="0">
              <a:buNone/>
              <a:defRPr sz="2800"/>
            </a:lvl2pPr>
            <a:lvl3pPr marL="942389" indent="0">
              <a:buNone/>
              <a:defRPr sz="2500"/>
            </a:lvl3pPr>
            <a:lvl4pPr marL="1413583" indent="0">
              <a:buNone/>
              <a:defRPr sz="2100"/>
            </a:lvl4pPr>
            <a:lvl5pPr marL="1884779" indent="0">
              <a:buNone/>
              <a:defRPr sz="2100"/>
            </a:lvl5pPr>
            <a:lvl6pPr marL="2355974" indent="0">
              <a:buNone/>
              <a:defRPr sz="2100"/>
            </a:lvl6pPr>
            <a:lvl7pPr marL="2827169" indent="0">
              <a:buNone/>
              <a:defRPr sz="2100"/>
            </a:lvl7pPr>
            <a:lvl8pPr marL="3298362" indent="0">
              <a:buNone/>
              <a:defRPr sz="2100"/>
            </a:lvl8pPr>
            <a:lvl9pPr marL="3769557"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7889492"/>
            <a:ext cx="4320540" cy="1183072"/>
          </a:xfrm>
        </p:spPr>
        <p:txBody>
          <a:bodyPr/>
          <a:lstStyle>
            <a:lvl1pPr marL="0" indent="0">
              <a:buNone/>
              <a:defRPr sz="1400"/>
            </a:lvl1pPr>
            <a:lvl2pPr marL="471195" indent="0">
              <a:buNone/>
              <a:defRPr sz="1200"/>
            </a:lvl2pPr>
            <a:lvl3pPr marL="942389" indent="0">
              <a:buNone/>
              <a:defRPr sz="1000"/>
            </a:lvl3pPr>
            <a:lvl4pPr marL="1413583" indent="0">
              <a:buNone/>
              <a:defRPr sz="900"/>
            </a:lvl4pPr>
            <a:lvl5pPr marL="1884779" indent="0">
              <a:buNone/>
              <a:defRPr sz="900"/>
            </a:lvl5pPr>
            <a:lvl6pPr marL="2355974" indent="0">
              <a:buNone/>
              <a:defRPr sz="900"/>
            </a:lvl6pPr>
            <a:lvl7pPr marL="2827169" indent="0">
              <a:buNone/>
              <a:defRPr sz="900"/>
            </a:lvl7pPr>
            <a:lvl8pPr marL="3298362" indent="0">
              <a:buNone/>
              <a:defRPr sz="900"/>
            </a:lvl8pPr>
            <a:lvl9pPr marL="3769557"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3A5ACA-A22E-4454-939C-FCEBF119E156}" type="datetimeFigureOut">
              <a:rPr kumimoji="1" lang="ja-JP" altLang="en-US" smtClean="0"/>
              <a:t>2022/7/22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C34BCE-3C00-481E-B11D-0598B3AF7AD0}" type="slidenum">
              <a:rPr kumimoji="1" lang="ja-JP" altLang="en-US" smtClean="0"/>
              <a:t>‹#›</a:t>
            </a:fld>
            <a:endParaRPr kumimoji="1" lang="ja-JP" altLang="en-US"/>
          </a:p>
        </p:txBody>
      </p:sp>
    </p:spTree>
    <p:extLst>
      <p:ext uri="{BB962C8B-B14F-4D97-AF65-F5344CB8AC3E}">
        <p14:creationId xmlns:p14="http://schemas.microsoft.com/office/powerpoint/2010/main" val="2421773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403694"/>
            <a:ext cx="7200900" cy="1680104"/>
          </a:xfrm>
          <a:prstGeom prst="rect">
            <a:avLst/>
          </a:prstGeom>
        </p:spPr>
        <p:txBody>
          <a:bodyPr vert="horz" lIns="94239" tIns="47119" rIns="94239" bIns="47119" rtlCol="0" anchor="ctr">
            <a:noAutofit/>
          </a:bodyPr>
          <a:lstStyle/>
          <a:p>
            <a:endParaRPr kumimoji="1" lang="ja-JP" altLang="en-US" dirty="0"/>
          </a:p>
        </p:txBody>
      </p:sp>
      <p:sp>
        <p:nvSpPr>
          <p:cNvPr id="3" name="テキスト プレースホルダー 2"/>
          <p:cNvSpPr>
            <a:spLocks noGrp="1"/>
          </p:cNvSpPr>
          <p:nvPr>
            <p:ph type="body" idx="1"/>
          </p:nvPr>
        </p:nvSpPr>
        <p:spPr>
          <a:xfrm>
            <a:off x="360046" y="2352148"/>
            <a:ext cx="6480810" cy="6652748"/>
          </a:xfrm>
          <a:prstGeom prst="rect">
            <a:avLst/>
          </a:prstGeom>
        </p:spPr>
        <p:txBody>
          <a:bodyPr vert="horz" lIns="94239" tIns="47119" rIns="94239" bIns="4711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6" y="9343251"/>
            <a:ext cx="1680210" cy="536698"/>
          </a:xfrm>
          <a:prstGeom prst="rect">
            <a:avLst/>
          </a:prstGeom>
        </p:spPr>
        <p:txBody>
          <a:bodyPr vert="horz" lIns="94239" tIns="47119" rIns="94239" bIns="47119"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1F3A5ACA-A22E-4454-939C-FCEBF119E156}" type="datetimeFigureOut">
              <a:rPr lang="ja-JP" altLang="en-US" smtClean="0"/>
              <a:pPr/>
              <a:t>2022/7/22</a:t>
            </a:fld>
            <a:endParaRPr lang="ja-JP" altLang="en-US"/>
          </a:p>
        </p:txBody>
      </p:sp>
      <p:sp>
        <p:nvSpPr>
          <p:cNvPr id="5" name="フッター プレースホルダー 4"/>
          <p:cNvSpPr>
            <a:spLocks noGrp="1"/>
          </p:cNvSpPr>
          <p:nvPr>
            <p:ph type="ftr" sz="quarter" idx="3"/>
          </p:nvPr>
        </p:nvSpPr>
        <p:spPr>
          <a:xfrm>
            <a:off x="2460309" y="9343251"/>
            <a:ext cx="2280286" cy="536698"/>
          </a:xfrm>
          <a:prstGeom prst="rect">
            <a:avLst/>
          </a:prstGeom>
        </p:spPr>
        <p:txBody>
          <a:bodyPr vert="horz" lIns="94239" tIns="47119" rIns="94239" bIns="47119"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5160646" y="9343251"/>
            <a:ext cx="1680210" cy="536698"/>
          </a:xfrm>
          <a:prstGeom prst="rect">
            <a:avLst/>
          </a:prstGeom>
        </p:spPr>
        <p:txBody>
          <a:bodyPr vert="horz" lIns="94239" tIns="47119" rIns="94239" bIns="47119"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3BC34BCE-3C00-481E-B11D-0598B3AF7AD0}" type="slidenum">
              <a:rPr lang="ja-JP" altLang="en-US" smtClean="0"/>
              <a:pPr/>
              <a:t>‹#›</a:t>
            </a:fld>
            <a:endParaRPr lang="ja-JP" altLang="en-US"/>
          </a:p>
        </p:txBody>
      </p:sp>
    </p:spTree>
    <p:extLst>
      <p:ext uri="{BB962C8B-B14F-4D97-AF65-F5344CB8AC3E}">
        <p14:creationId xmlns:p14="http://schemas.microsoft.com/office/powerpoint/2010/main" val="656487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2389" rtl="0" eaLnBrk="1" latinLnBrk="0" hangingPunct="1">
        <a:spcBef>
          <a:spcPct val="0"/>
        </a:spcBef>
        <a:buNone/>
        <a:defRPr kumimoji="1" sz="25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353397" indent="-353397" algn="l" defTabSz="942389" rtl="0" eaLnBrk="1" latinLnBrk="0" hangingPunct="1">
        <a:spcBef>
          <a:spcPct val="20000"/>
        </a:spcBef>
        <a:buFont typeface="Arial" panose="020B0604020202020204" pitchFamily="34" charset="0"/>
        <a:buChar char="•"/>
        <a:defRPr kumimoji="1" sz="33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65691" indent="-294497" algn="l" defTabSz="942389" rtl="0" eaLnBrk="1" latinLnBrk="0" hangingPunct="1">
        <a:spcBef>
          <a:spcPct val="20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77987" indent="-235597" algn="l" defTabSz="942389" rtl="0" eaLnBrk="1" latinLnBrk="0" hangingPunct="1">
        <a:spcBef>
          <a:spcPct val="20000"/>
        </a:spcBef>
        <a:buFont typeface="Arial" panose="020B0604020202020204" pitchFamily="34" charset="0"/>
        <a:buChar char="•"/>
        <a:defRPr kumimoji="1" sz="25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49183" indent="-235597" algn="l" defTabSz="942389" rtl="0" eaLnBrk="1" latinLnBrk="0" hangingPunct="1">
        <a:spcBef>
          <a:spcPct val="20000"/>
        </a:spcBef>
        <a:buFont typeface="Arial" panose="020B0604020202020204" pitchFamily="34" charset="0"/>
        <a:buChar char="–"/>
        <a:defRPr kumimoji="1" sz="21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120375" indent="-235597" algn="l" defTabSz="942389" rtl="0" eaLnBrk="1" latinLnBrk="0" hangingPunct="1">
        <a:spcBef>
          <a:spcPct val="20000"/>
        </a:spcBef>
        <a:buFont typeface="Arial" panose="020B0604020202020204" pitchFamily="34" charset="0"/>
        <a:buChar char="»"/>
        <a:defRPr kumimoji="1" sz="21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91571" indent="-235597" algn="l" defTabSz="942389"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62765" indent="-235597" algn="l" defTabSz="942389"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33961" indent="-235597" algn="l" defTabSz="942389"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05155" indent="-235597" algn="l" defTabSz="942389"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42389" rtl="0" eaLnBrk="1" latinLnBrk="0" hangingPunct="1">
        <a:defRPr kumimoji="1" sz="1900" kern="1200">
          <a:solidFill>
            <a:schemeClr val="tx1"/>
          </a:solidFill>
          <a:latin typeface="+mn-lt"/>
          <a:ea typeface="+mn-ea"/>
          <a:cs typeface="+mn-cs"/>
        </a:defRPr>
      </a:lvl1pPr>
      <a:lvl2pPr marL="471195" algn="l" defTabSz="942389" rtl="0" eaLnBrk="1" latinLnBrk="0" hangingPunct="1">
        <a:defRPr kumimoji="1" sz="1900" kern="1200">
          <a:solidFill>
            <a:schemeClr val="tx1"/>
          </a:solidFill>
          <a:latin typeface="+mn-lt"/>
          <a:ea typeface="+mn-ea"/>
          <a:cs typeface="+mn-cs"/>
        </a:defRPr>
      </a:lvl2pPr>
      <a:lvl3pPr marL="942389" algn="l" defTabSz="942389" rtl="0" eaLnBrk="1" latinLnBrk="0" hangingPunct="1">
        <a:defRPr kumimoji="1" sz="1900" kern="1200">
          <a:solidFill>
            <a:schemeClr val="tx1"/>
          </a:solidFill>
          <a:latin typeface="+mn-lt"/>
          <a:ea typeface="+mn-ea"/>
          <a:cs typeface="+mn-cs"/>
        </a:defRPr>
      </a:lvl3pPr>
      <a:lvl4pPr marL="1413583" algn="l" defTabSz="942389" rtl="0" eaLnBrk="1" latinLnBrk="0" hangingPunct="1">
        <a:defRPr kumimoji="1" sz="1900" kern="1200">
          <a:solidFill>
            <a:schemeClr val="tx1"/>
          </a:solidFill>
          <a:latin typeface="+mn-lt"/>
          <a:ea typeface="+mn-ea"/>
          <a:cs typeface="+mn-cs"/>
        </a:defRPr>
      </a:lvl4pPr>
      <a:lvl5pPr marL="1884779" algn="l" defTabSz="942389" rtl="0" eaLnBrk="1" latinLnBrk="0" hangingPunct="1">
        <a:defRPr kumimoji="1" sz="1900" kern="1200">
          <a:solidFill>
            <a:schemeClr val="tx1"/>
          </a:solidFill>
          <a:latin typeface="+mn-lt"/>
          <a:ea typeface="+mn-ea"/>
          <a:cs typeface="+mn-cs"/>
        </a:defRPr>
      </a:lvl5pPr>
      <a:lvl6pPr marL="2355974" algn="l" defTabSz="942389" rtl="0" eaLnBrk="1" latinLnBrk="0" hangingPunct="1">
        <a:defRPr kumimoji="1" sz="1900" kern="1200">
          <a:solidFill>
            <a:schemeClr val="tx1"/>
          </a:solidFill>
          <a:latin typeface="+mn-lt"/>
          <a:ea typeface="+mn-ea"/>
          <a:cs typeface="+mn-cs"/>
        </a:defRPr>
      </a:lvl6pPr>
      <a:lvl7pPr marL="2827169" algn="l" defTabSz="942389" rtl="0" eaLnBrk="1" latinLnBrk="0" hangingPunct="1">
        <a:defRPr kumimoji="1" sz="1900" kern="1200">
          <a:solidFill>
            <a:schemeClr val="tx1"/>
          </a:solidFill>
          <a:latin typeface="+mn-lt"/>
          <a:ea typeface="+mn-ea"/>
          <a:cs typeface="+mn-cs"/>
        </a:defRPr>
      </a:lvl7pPr>
      <a:lvl8pPr marL="3298362" algn="l" defTabSz="942389" rtl="0" eaLnBrk="1" latinLnBrk="0" hangingPunct="1">
        <a:defRPr kumimoji="1" sz="1900" kern="1200">
          <a:solidFill>
            <a:schemeClr val="tx1"/>
          </a:solidFill>
          <a:latin typeface="+mn-lt"/>
          <a:ea typeface="+mn-ea"/>
          <a:cs typeface="+mn-cs"/>
        </a:defRPr>
      </a:lvl8pPr>
      <a:lvl9pPr marL="3769557" algn="l" defTabSz="942389"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94098" y="9007354"/>
            <a:ext cx="7370429" cy="11280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239" tIns="47119" rIns="94239" bIns="47119" rtlCol="0" anchor="ctr"/>
          <a:lstStyle/>
          <a:p>
            <a:pPr algn="ctr"/>
            <a:endParaRPr kumimoji="1" lang="ja-JP" altLang="en-US"/>
          </a:p>
        </p:txBody>
      </p:sp>
      <p:sp>
        <p:nvSpPr>
          <p:cNvPr id="3" name="ホームベース 2"/>
          <p:cNvSpPr/>
          <p:nvPr/>
        </p:nvSpPr>
        <p:spPr>
          <a:xfrm rot="5400000">
            <a:off x="-383545" y="4152740"/>
            <a:ext cx="1424185" cy="436380"/>
          </a:xfrm>
          <a:prstGeom prst="homePlate">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lIns="93958" tIns="46978" rIns="93958" bIns="46978" rtlCol="0" anchor="ctr"/>
          <a:lstStyle/>
          <a:p>
            <a:pPr algn="ctr"/>
            <a:endParaRPr kumimoji="1" lang="ja-JP" altLang="en-US"/>
          </a:p>
        </p:txBody>
      </p:sp>
      <p:sp>
        <p:nvSpPr>
          <p:cNvPr id="27" name="角丸四角形 26"/>
          <p:cNvSpPr/>
          <p:nvPr/>
        </p:nvSpPr>
        <p:spPr>
          <a:xfrm>
            <a:off x="46857" y="1753464"/>
            <a:ext cx="7107189" cy="32750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4239" tIns="47119" rIns="94239" bIns="47119" rtlCol="0" anchor="ctr"/>
          <a:lstStyle/>
          <a:p>
            <a:pPr algn="ctr"/>
            <a:endParaRPr kumimoji="1" lang="ja-JP" altLang="en-US"/>
          </a:p>
        </p:txBody>
      </p:sp>
      <p:sp>
        <p:nvSpPr>
          <p:cNvPr id="26" name="正方形/長方形 25"/>
          <p:cNvSpPr/>
          <p:nvPr/>
        </p:nvSpPr>
        <p:spPr>
          <a:xfrm>
            <a:off x="-150447" y="0"/>
            <a:ext cx="7426780" cy="87335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239" tIns="47119" rIns="94239" bIns="47119" rtlCol="0" anchor="ctr"/>
          <a:lstStyle/>
          <a:p>
            <a:pPr algn="ctr"/>
            <a:endParaRPr kumimoji="1" lang="ja-JP" altLang="en-US"/>
          </a:p>
        </p:txBody>
      </p:sp>
      <p:sp>
        <p:nvSpPr>
          <p:cNvPr id="4" name="タイトル 3"/>
          <p:cNvSpPr>
            <a:spLocks noGrp="1"/>
          </p:cNvSpPr>
          <p:nvPr>
            <p:ph type="title"/>
          </p:nvPr>
        </p:nvSpPr>
        <p:spPr>
          <a:xfrm>
            <a:off x="0" y="90766"/>
            <a:ext cx="7200900" cy="984964"/>
          </a:xfrm>
        </p:spPr>
        <p:txBody>
          <a:bodyPr/>
          <a:lstStyle/>
          <a:p>
            <a:r>
              <a:rPr lang="ja-JP" altLang="en-US" sz="2800" b="1" dirty="0"/>
              <a:t>研修（助言・援助）サービスのご案内</a:t>
            </a:r>
          </a:p>
        </p:txBody>
      </p:sp>
      <p:sp>
        <p:nvSpPr>
          <p:cNvPr id="5" name="コンテンツ プレースホルダー 4"/>
          <p:cNvSpPr>
            <a:spLocks noGrp="1"/>
          </p:cNvSpPr>
          <p:nvPr>
            <p:ph idx="1"/>
          </p:nvPr>
        </p:nvSpPr>
        <p:spPr>
          <a:xfrm>
            <a:off x="0" y="891428"/>
            <a:ext cx="7200900" cy="952604"/>
          </a:xfrm>
        </p:spPr>
        <p:txBody>
          <a:bodyPr>
            <a:normAutofit/>
          </a:bodyPr>
          <a:lstStyle/>
          <a:p>
            <a:pPr>
              <a:buClr>
                <a:srgbClr val="FFC000"/>
              </a:buClr>
              <a:buSzPct val="120000"/>
              <a:buFont typeface="Wingdings" panose="05000000000000000000" pitchFamily="2" charset="2"/>
              <a:buChar char="n"/>
            </a:pPr>
            <a:r>
              <a:rPr lang="ja-JP" altLang="en-US" sz="1100" dirty="0" smtClean="0"/>
              <a:t>高知障害者</a:t>
            </a:r>
            <a:r>
              <a:rPr lang="ja-JP" altLang="en-US" sz="1100" dirty="0"/>
              <a:t>職業センターでは、障害者の就労支援に携わる関係機関の皆様に向けて、職業リハビリテーションに関する研修（助言・援助）を行っています。</a:t>
            </a:r>
            <a:endParaRPr lang="en-US" altLang="ja-JP" sz="1100" dirty="0"/>
          </a:p>
          <a:p>
            <a:pPr>
              <a:buClr>
                <a:srgbClr val="FFC000"/>
              </a:buClr>
              <a:buSzPct val="120000"/>
              <a:buFont typeface="Wingdings" panose="05000000000000000000" pitchFamily="2" charset="2"/>
              <a:buChar char="n"/>
            </a:pPr>
            <a:r>
              <a:rPr lang="ja-JP" altLang="en-US" sz="1100" dirty="0"/>
              <a:t>就労支援を行っている関係機関等において、「効果的な支援を実施するために必要な基本的知識・技術等を習得したい」、「職員のスキルアップを図りたい」等、ご希望にあわせた研修を行います。</a:t>
            </a:r>
          </a:p>
        </p:txBody>
      </p:sp>
      <p:sp>
        <p:nvSpPr>
          <p:cNvPr id="7" name="テキスト ボックス 6"/>
          <p:cNvSpPr txBox="1"/>
          <p:nvPr/>
        </p:nvSpPr>
        <p:spPr>
          <a:xfrm>
            <a:off x="0" y="17979"/>
            <a:ext cx="5595022" cy="311772"/>
          </a:xfrm>
          <a:prstGeom prst="rect">
            <a:avLst/>
          </a:prstGeom>
          <a:noFill/>
        </p:spPr>
        <p:txBody>
          <a:bodyPr wrap="square" lIns="94239" tIns="47119" rIns="94239" bIns="471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障害者の就労支援を行う関係機関の皆様へ</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2352912" y="1743462"/>
            <a:ext cx="2495077" cy="344522"/>
          </a:xfrm>
          <a:prstGeom prst="rect">
            <a:avLst/>
          </a:prstGeom>
          <a:noFill/>
        </p:spPr>
        <p:txBody>
          <a:bodyPr wrap="square" lIns="94239" tIns="47119" rIns="94239" bIns="47119" rtlCol="0">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研修の内容</a:t>
            </a:r>
          </a:p>
        </p:txBody>
      </p:sp>
      <p:graphicFrame>
        <p:nvGraphicFramePr>
          <p:cNvPr id="9" name="表 8"/>
          <p:cNvGraphicFramePr>
            <a:graphicFrameLocks noGrp="1"/>
          </p:cNvGraphicFramePr>
          <p:nvPr>
            <p:extLst>
              <p:ext uri="{D42A27DB-BD31-4B8C-83A1-F6EECF244321}">
                <p14:modId xmlns:p14="http://schemas.microsoft.com/office/powerpoint/2010/main" val="629678322"/>
              </p:ext>
            </p:extLst>
          </p:nvPr>
        </p:nvGraphicFramePr>
        <p:xfrm>
          <a:off x="659891" y="3293622"/>
          <a:ext cx="6484310" cy="5479532"/>
        </p:xfrm>
        <a:graphic>
          <a:graphicData uri="http://schemas.openxmlformats.org/drawingml/2006/table">
            <a:tbl>
              <a:tblPr firstRow="1" bandRow="1">
                <a:tableStyleId>{8799B23B-EC83-4686-B30A-512413B5E67A}</a:tableStyleId>
              </a:tblPr>
              <a:tblGrid>
                <a:gridCol w="226197">
                  <a:extLst>
                    <a:ext uri="{9D8B030D-6E8A-4147-A177-3AD203B41FA5}">
                      <a16:colId xmlns="" xmlns:a16="http://schemas.microsoft.com/office/drawing/2014/main" val="20000"/>
                    </a:ext>
                  </a:extLst>
                </a:gridCol>
                <a:gridCol w="1289740">
                  <a:extLst>
                    <a:ext uri="{9D8B030D-6E8A-4147-A177-3AD203B41FA5}">
                      <a16:colId xmlns="" xmlns:a16="http://schemas.microsoft.com/office/drawing/2014/main" val="20001"/>
                    </a:ext>
                  </a:extLst>
                </a:gridCol>
                <a:gridCol w="4440580">
                  <a:extLst>
                    <a:ext uri="{9D8B030D-6E8A-4147-A177-3AD203B41FA5}">
                      <a16:colId xmlns="" xmlns:a16="http://schemas.microsoft.com/office/drawing/2014/main" val="20002"/>
                    </a:ext>
                  </a:extLst>
                </a:gridCol>
                <a:gridCol w="527793">
                  <a:extLst>
                    <a:ext uri="{9D8B030D-6E8A-4147-A177-3AD203B41FA5}">
                      <a16:colId xmlns="" xmlns:a16="http://schemas.microsoft.com/office/drawing/2014/main" val="20003"/>
                    </a:ext>
                  </a:extLst>
                </a:gridCol>
              </a:tblGrid>
              <a:tr h="287575">
                <a:tc>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solidFill>
                      <a:srgbClr val="99CC00"/>
                    </a:solidFill>
                  </a:tcPr>
                </a:tc>
                <a:tc>
                  <a:txBody>
                    <a:bodyPr/>
                    <a:lstStyle/>
                    <a:p>
                      <a:pPr algn="ctr"/>
                      <a:r>
                        <a:rPr kumimoji="1"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テーマ</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solidFill>
                      <a:srgbClr val="99CC00"/>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　容</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solidFill>
                      <a:srgbClr val="99CC00"/>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方法</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solidFill>
                      <a:srgbClr val="99CC00"/>
                    </a:solidFill>
                  </a:tcPr>
                </a:tc>
                <a:extLst>
                  <a:ext uri="{0D108BD9-81ED-4DB2-BD59-A6C34878D82A}">
                    <a16:rowId xmlns="" xmlns:a16="http://schemas.microsoft.com/office/drawing/2014/main" val="10000"/>
                  </a:ext>
                </a:extLst>
              </a:tr>
              <a:tr h="646840">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①</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アセスメントの</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概要と実践</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　就労支援のためのアセスメントの基本的な考え方について解説するとともに、アセスメント場面で活用するツールを紹介し、実施方法や支援のポイントを体験していただきます。</a:t>
                      </a:r>
                      <a:endParaRPr kumimoji="1" lang="ja-JP" altLang="en-US" sz="1000" kern="12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講義</a:t>
                      </a:r>
                      <a:endParaRPr kumimoji="1" lang="en-US" altLang="ja-JP"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演習</a:t>
                      </a:r>
                      <a:endParaRPr kumimoji="1" lang="ja-JP" altLang="en-US" sz="1000" kern="12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1"/>
                  </a:ext>
                </a:extLst>
              </a:tr>
              <a:tr h="824545">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②</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アセスメント</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場面の見学</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　所属施設の利用者のアセスメントやケース会議の場面を</a:t>
                      </a:r>
                      <a:endParaRPr kumimoji="1" lang="en-US" altLang="ja-JP"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活用して、具体的な職業評価の手法やケース会議の流れ</a:t>
                      </a:r>
                      <a:endParaRPr kumimoji="1" lang="en-US" altLang="ja-JP"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を見ていただき、アセスメント結果の活用方法について</a:t>
                      </a:r>
                      <a:endParaRPr kumimoji="1" lang="en-US" altLang="ja-JP"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理解を深めていただきます。</a:t>
                      </a:r>
                      <a:endParaRPr kumimoji="1" lang="ja-JP" altLang="en-US" sz="1000" kern="12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en-US" altLang="ja-JP" sz="1000" kern="1200" spc="10" baseline="0" dirty="0" smtClean="0">
                          <a:latin typeface="メイリオ" panose="020B0604030504040204" pitchFamily="50" charset="-128"/>
                          <a:ea typeface="メイリオ" panose="020B0604030504040204" pitchFamily="50" charset="-128"/>
                          <a:cs typeface="メイリオ" panose="020B0604030504040204" pitchFamily="50" charset="-128"/>
                        </a:rPr>
                        <a:t>OJT</a:t>
                      </a:r>
                      <a:endParaRPr kumimoji="1" lang="ja-JP" altLang="en-US" sz="1000" kern="12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2"/>
                  </a:ext>
                </a:extLst>
              </a:tr>
              <a:tr h="824545">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③</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ストレス対処</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当センターで実施する就職等に向けた支援プログラムを体験いただき、実施方法や支援のポイントを解説します。</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★「ストレス対処」･･･ストレスの発生プロセスを学び、対処方法の在り</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方を検討します。</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講義</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見学</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3"/>
                  </a:ext>
                </a:extLst>
              </a:tr>
              <a:tr h="82885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④</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アンガーコントロール・アサーションを学ぶ</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SST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当センターで実施する就職等に向けた支援プログラムを体験いただき、実施方法や支援のポイントを解説します。</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★「アサーション」</a:t>
                      </a:r>
                      <a:r>
                        <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相手を不快にさせず、自分の考えを</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適切に伝える手法を学びます。</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講義</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見学</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4"/>
                  </a:ext>
                </a:extLst>
              </a:tr>
              <a:tr h="828852">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⑤</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職場対人技能</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トレーニング</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spc="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当センターで実施する就職に向けた支援プログラムを体　　</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験いただき、実施方法や支援のポイントを解説します。</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★「職場対人技能トレーニング」</a:t>
                      </a:r>
                      <a:r>
                        <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職場でのコミュニケー</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ションについて、ロールプレイを通じて練習します。</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講義</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見学</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5"/>
                  </a:ext>
                </a:extLst>
              </a:tr>
              <a:tr h="773494">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⑥</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職場定着の</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ための支援</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就労支援を行う関係機関の担当者の方と当センターの</a:t>
                      </a:r>
                      <a:endPar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ジョブコーチが協同で職場定着支援を行うことで、職場定着支援や事業主支援に活用できるジョブコーチ支援のノウハウをお伝えします。</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en-US" altLang="ja-JP"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OJT</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6"/>
                  </a:ext>
                </a:extLst>
              </a:tr>
              <a:tr h="464829">
                <a:tc>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⑦</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職場復帰を進める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ための支援</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l">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　休職者への職場復帰支援を進める際の、事業所や医療との調整方法等に関する支援ノウハウや留意点をご紹介します。</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tc>
                  <a:txBody>
                    <a:bodyPr/>
                    <a:lstStyle/>
                    <a:p>
                      <a:pPr algn="ctr">
                        <a:lnSpc>
                          <a:spcPts val="1400"/>
                        </a:lnSpc>
                      </a:pPr>
                      <a:r>
                        <a:rPr kumimoji="1" lang="ja-JP" altLang="en-US" sz="1000" spc="10" baseline="0" dirty="0" smtClean="0">
                          <a:latin typeface="メイリオ" panose="020B0604030504040204" pitchFamily="50" charset="-128"/>
                          <a:ea typeface="メイリオ" panose="020B0604030504040204" pitchFamily="50" charset="-128"/>
                          <a:cs typeface="メイリオ" panose="020B0604030504040204" pitchFamily="50" charset="-128"/>
                        </a:rPr>
                        <a:t>講義</a:t>
                      </a:r>
                      <a:endParaRPr kumimoji="1" lang="ja-JP" altLang="en-US" sz="1000" spc="1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50404" marB="50404" anchor="ctr"/>
                </a:tc>
                <a:extLst>
                  <a:ext uri="{0D108BD9-81ED-4DB2-BD59-A6C34878D82A}">
                    <a16:rowId xmlns="" xmlns:a16="http://schemas.microsoft.com/office/drawing/2014/main" val="10007"/>
                  </a:ext>
                </a:extLst>
              </a:tr>
            </a:tbl>
          </a:graphicData>
        </a:graphic>
      </p:graphicFrame>
      <p:sp>
        <p:nvSpPr>
          <p:cNvPr id="28" name="正方形/長方形 27"/>
          <p:cNvSpPr/>
          <p:nvPr/>
        </p:nvSpPr>
        <p:spPr>
          <a:xfrm>
            <a:off x="67918" y="3562303"/>
            <a:ext cx="492075" cy="141669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vert="eaVert" lIns="94239" tIns="47119" rIns="94239" bIns="47119"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職業に関する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方向付けの支援</a:t>
            </a:r>
          </a:p>
        </p:txBody>
      </p:sp>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2420" y="7113191"/>
            <a:ext cx="821796" cy="733737"/>
          </a:xfrm>
          <a:prstGeom prst="rect">
            <a:avLst/>
          </a:prstGeom>
        </p:spPr>
      </p:pic>
      <p:pic>
        <p:nvPicPr>
          <p:cNvPr id="36" name="図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7020" y="4024103"/>
            <a:ext cx="982909" cy="952605"/>
          </a:xfrm>
          <a:prstGeom prst="rect">
            <a:avLst/>
          </a:prstGeom>
        </p:spPr>
      </p:pic>
      <p:pic>
        <p:nvPicPr>
          <p:cNvPr id="37" name="図 3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92472" y="6290854"/>
            <a:ext cx="788951" cy="739778"/>
          </a:xfrm>
          <a:prstGeom prst="rect">
            <a:avLst/>
          </a:prstGeom>
        </p:spPr>
      </p:pic>
      <p:pic>
        <p:nvPicPr>
          <p:cNvPr id="41" name="Picture 6"/>
          <p:cNvPicPr>
            <a:picLocks noChangeAspect="1" noChangeArrowheads="1"/>
          </p:cNvPicPr>
          <p:nvPr/>
        </p:nvPicPr>
        <p:blipFill>
          <a:blip r:embed="rId6" cstate="print"/>
          <a:srcRect/>
          <a:stretch>
            <a:fillRect/>
          </a:stretch>
        </p:blipFill>
        <p:spPr bwMode="auto">
          <a:xfrm>
            <a:off x="28168" y="9095123"/>
            <a:ext cx="323688" cy="198643"/>
          </a:xfrm>
          <a:prstGeom prst="rect">
            <a:avLst/>
          </a:prstGeom>
          <a:noFill/>
          <a:ln w="9525">
            <a:noFill/>
            <a:miter lim="800000"/>
            <a:headEnd/>
            <a:tailEnd/>
          </a:ln>
        </p:spPr>
      </p:pic>
      <p:sp>
        <p:nvSpPr>
          <p:cNvPr id="42" name="テキスト ボックス 41"/>
          <p:cNvSpPr txBox="1"/>
          <p:nvPr/>
        </p:nvSpPr>
        <p:spPr>
          <a:xfrm>
            <a:off x="159994" y="9067437"/>
            <a:ext cx="3717524" cy="1080039"/>
          </a:xfrm>
          <a:prstGeom prst="rect">
            <a:avLst/>
          </a:prstGeom>
          <a:noFill/>
        </p:spPr>
        <p:txBody>
          <a:bodyPr wrap="square" lIns="94232" tIns="47117" rIns="94232" bIns="47117" rtlCol="0">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独立行政法人高齢・障害・求職者雇用支援</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機構</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高知障害者職業センター</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781-5102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高知市大津甲</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770-3</a:t>
            </a: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TEL:088-866-2111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FAX:088-866-0676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err="1" smtClean="0">
                <a:latin typeface="メイリオ" panose="020B0604030504040204" pitchFamily="50" charset="-128"/>
                <a:ea typeface="メイリオ" panose="020B0604030504040204" pitchFamily="50" charset="-128"/>
                <a:cs typeface="メイリオ" panose="020B0604030504040204" pitchFamily="50" charset="-128"/>
              </a:rPr>
              <a:t>MAIL:kochi-ctr@jeed.go.jp</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コンテンツ プレースホルダー 4"/>
          <p:cNvSpPr txBox="1">
            <a:spLocks/>
          </p:cNvSpPr>
          <p:nvPr/>
        </p:nvSpPr>
        <p:spPr>
          <a:xfrm>
            <a:off x="6697" y="2128814"/>
            <a:ext cx="7194203" cy="982508"/>
          </a:xfrm>
          <a:prstGeom prst="rect">
            <a:avLst/>
          </a:prstGeom>
        </p:spPr>
        <p:txBody>
          <a:bodyPr vert="horz" lIns="94239" tIns="47119" rIns="94239" bIns="47119" rtlCol="0">
            <a:noAutofit/>
          </a:bodyPr>
          <a:lstStyle>
            <a:lvl1pPr marL="343929" indent="-343929" algn="l" defTabSz="917143" rtl="0" eaLnBrk="1" latinLnBrk="0" hangingPunct="1">
              <a:spcBef>
                <a:spcPct val="20000"/>
              </a:spcBef>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45179" indent="-286607" algn="l" defTabSz="917143" rtl="0" eaLnBrk="1" latinLnBrk="0" hangingPunct="1">
              <a:spcBef>
                <a:spcPct val="20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6429" indent="-229286" algn="l" defTabSz="917143" rtl="0" eaLnBrk="1" latinLnBrk="0" hangingPunct="1">
              <a:spcBef>
                <a:spcPct val="200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5001" indent="-229286" algn="l" defTabSz="917143"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63572" indent="-229286" algn="l" defTabSz="917143"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22144" indent="-229286" algn="l" defTabSz="9171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80715" indent="-229286" algn="l" defTabSz="9171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39287" indent="-229286" algn="l" defTabSz="9171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97859" indent="-229286" algn="l" defTabSz="91714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buClr>
                <a:srgbClr val="FFC000"/>
              </a:buClr>
              <a:buSzPct val="120000"/>
              <a:buFont typeface="Wingdings" panose="05000000000000000000" pitchFamily="2" charset="2"/>
              <a:buChar char="n"/>
            </a:pPr>
            <a:r>
              <a:rPr lang="ja-JP" altLang="en-US" sz="1100" dirty="0"/>
              <a:t>研修の例として、就労支援のプロセスに応じた下記の研修メニューを用意しています。</a:t>
            </a:r>
            <a:endParaRPr lang="en-US" altLang="ja-JP" sz="1100" dirty="0"/>
          </a:p>
          <a:p>
            <a:pPr>
              <a:buClr>
                <a:srgbClr val="FFC000"/>
              </a:buClr>
              <a:buSzPct val="120000"/>
              <a:buFont typeface="Wingdings" panose="05000000000000000000" pitchFamily="2" charset="2"/>
              <a:buChar char="n"/>
            </a:pPr>
            <a:r>
              <a:rPr lang="ja-JP" altLang="en-US" sz="1100" dirty="0"/>
              <a:t>下記から選んでいただく他、関係機関のニーズを踏まえてオーダーメイドで研修の内容を提案します。</a:t>
            </a:r>
            <a:endParaRPr lang="en-US" altLang="ja-JP" sz="1100" dirty="0"/>
          </a:p>
          <a:p>
            <a:pPr>
              <a:buClr>
                <a:srgbClr val="FFC000"/>
              </a:buClr>
              <a:buSzPct val="120000"/>
              <a:buFont typeface="Wingdings" panose="05000000000000000000" pitchFamily="2" charset="2"/>
              <a:buChar char="n"/>
            </a:pPr>
            <a:r>
              <a:rPr lang="ja-JP" altLang="en-US" sz="1100" dirty="0"/>
              <a:t>研修の時間や日程は相談の上、設定いたします。費用は無料です。</a:t>
            </a:r>
          </a:p>
          <a:p>
            <a:pPr>
              <a:buClr>
                <a:srgbClr val="FFC000"/>
              </a:buClr>
              <a:buSzPct val="120000"/>
              <a:buFont typeface="Wingdings" panose="05000000000000000000" pitchFamily="2" charset="2"/>
              <a:buChar char="n"/>
            </a:pPr>
            <a:r>
              <a:rPr lang="ja-JP" altLang="en-US" sz="1100" dirty="0"/>
              <a:t>下記</a:t>
            </a:r>
            <a:r>
              <a:rPr lang="ja-JP" altLang="en-US" sz="1100" dirty="0" smtClean="0"/>
              <a:t>研修等は、裏面のアンケートにご記入の上、お気軽に申し込みください</a:t>
            </a:r>
            <a:r>
              <a:rPr lang="ja-JP" altLang="en-US" sz="1100" dirty="0"/>
              <a:t>。</a:t>
            </a:r>
            <a:endParaRPr lang="en-US" altLang="ja-JP" sz="1100" dirty="0"/>
          </a:p>
        </p:txBody>
      </p:sp>
      <p:sp>
        <p:nvSpPr>
          <p:cNvPr id="33" name="ホームベース 32"/>
          <p:cNvSpPr/>
          <p:nvPr/>
        </p:nvSpPr>
        <p:spPr>
          <a:xfrm rot="5400000">
            <a:off x="-909385" y="6088172"/>
            <a:ext cx="2446678" cy="436380"/>
          </a:xfrm>
          <a:prstGeom prst="homePlate">
            <a:avLst>
              <a:gd name="adj" fmla="val 39794"/>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lIns="93958" tIns="46978" rIns="93958" bIns="46978" rtlCol="0" anchor="ctr"/>
          <a:lstStyle/>
          <a:p>
            <a:pPr algn="ctr"/>
            <a:endParaRPr kumimoji="1" lang="ja-JP" altLang="en-US"/>
          </a:p>
        </p:txBody>
      </p:sp>
      <p:sp>
        <p:nvSpPr>
          <p:cNvPr id="34" name="ホームベース 33"/>
          <p:cNvSpPr/>
          <p:nvPr/>
        </p:nvSpPr>
        <p:spPr>
          <a:xfrm rot="5400000">
            <a:off x="-382163" y="7969148"/>
            <a:ext cx="1367764" cy="490039"/>
          </a:xfrm>
          <a:prstGeom prst="homePlate">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lIns="93958" tIns="46978" rIns="93958" bIns="46978" rtlCol="0" anchor="ctr"/>
          <a:lstStyle/>
          <a:p>
            <a:pPr algn="ctr"/>
            <a:endParaRPr kumimoji="1" lang="ja-JP" altLang="en-US"/>
          </a:p>
        </p:txBody>
      </p:sp>
      <p:sp>
        <p:nvSpPr>
          <p:cNvPr id="29" name="正方形/長方形 28"/>
          <p:cNvSpPr/>
          <p:nvPr/>
        </p:nvSpPr>
        <p:spPr>
          <a:xfrm>
            <a:off x="65449" y="5052278"/>
            <a:ext cx="481290" cy="241815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vert="eaVert" lIns="94239" tIns="47119" rIns="94239" bIns="47119"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職業準備性の</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向上のための支援</a:t>
            </a:r>
          </a:p>
        </p:txBody>
      </p:sp>
      <p:sp>
        <p:nvSpPr>
          <p:cNvPr id="30" name="正方形/長方形 29"/>
          <p:cNvSpPr/>
          <p:nvPr/>
        </p:nvSpPr>
        <p:spPr>
          <a:xfrm>
            <a:off x="72076" y="7539326"/>
            <a:ext cx="481290" cy="125385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vert="eaVert" lIns="94239" tIns="47119" rIns="94239" bIns="47119"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雇用継続や職場</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復帰に向けた支援</a:t>
            </a:r>
          </a:p>
        </p:txBody>
      </p:sp>
      <p:pic>
        <p:nvPicPr>
          <p:cNvPr id="6" name="Picture 2" descr="C:\Users\251102\Desktop\イラスト\hirameki_woman.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08762" y="1548008"/>
            <a:ext cx="651618" cy="756000"/>
          </a:xfrm>
          <a:prstGeom prst="rect">
            <a:avLst/>
          </a:prstGeom>
          <a:noFill/>
          <a:extLst>
            <a:ext uri="{909E8E84-426E-40DD-AFC4-6F175D3DCCD1}">
              <a14:hiddenFill xmlns:a14="http://schemas.microsoft.com/office/drawing/2010/main">
                <a:solidFill>
                  <a:srgbClr val="FFFFFF"/>
                </a:solidFill>
              </a14:hiddenFill>
            </a:ext>
          </a:extLst>
        </p:spPr>
      </p:pic>
      <p:sp>
        <p:nvSpPr>
          <p:cNvPr id="12" name="角丸四角形 11"/>
          <p:cNvSpPr/>
          <p:nvPr/>
        </p:nvSpPr>
        <p:spPr>
          <a:xfrm>
            <a:off x="33104" y="3220626"/>
            <a:ext cx="716203" cy="43821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3958" tIns="46978" rIns="93958" bIns="46978" rtlCol="0" anchor="ctr"/>
          <a:lstStyle/>
          <a:p>
            <a:pPr algn="ctr"/>
            <a:endParaRPr kumimoji="1" lang="ja-JP" altLang="en-US"/>
          </a:p>
        </p:txBody>
      </p:sp>
      <p:sp>
        <p:nvSpPr>
          <p:cNvPr id="10" name="テキスト ボックス 9"/>
          <p:cNvSpPr txBox="1"/>
          <p:nvPr/>
        </p:nvSpPr>
        <p:spPr>
          <a:xfrm>
            <a:off x="-94098" y="3268020"/>
            <a:ext cx="970608" cy="371872"/>
          </a:xfrm>
          <a:prstGeom prst="rect">
            <a:avLst/>
          </a:prstGeom>
          <a:noFill/>
        </p:spPr>
        <p:txBody>
          <a:bodyPr wrap="square" lIns="93958" tIns="46978" rIns="93958" bIns="46978" rtlCol="0">
            <a:spAutoFit/>
          </a:bodyPr>
          <a:lstStyle/>
          <a:p>
            <a:pPr algn="ct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就労支援の</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プロセス</a:t>
            </a:r>
          </a:p>
        </p:txBody>
      </p:sp>
      <p:pic>
        <p:nvPicPr>
          <p:cNvPr id="43" name="図 42"/>
          <p:cNvPicPr>
            <a:picLocks noChangeAspect="1"/>
          </p:cNvPicPr>
          <p:nvPr/>
        </p:nvPicPr>
        <p:blipFill>
          <a:blip r:embed="rId8"/>
          <a:stretch>
            <a:fillRect/>
          </a:stretch>
        </p:blipFill>
        <p:spPr>
          <a:xfrm>
            <a:off x="4608562" y="8781170"/>
            <a:ext cx="2391623" cy="1371710"/>
          </a:xfrm>
          <a:prstGeom prst="rect">
            <a:avLst/>
          </a:prstGeom>
        </p:spPr>
      </p:pic>
    </p:spTree>
    <p:extLst>
      <p:ext uri="{BB962C8B-B14F-4D97-AF65-F5344CB8AC3E}">
        <p14:creationId xmlns:p14="http://schemas.microsoft.com/office/powerpoint/2010/main" val="4013971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82" y="24060"/>
            <a:ext cx="6912818" cy="10080625"/>
          </a:xfrm>
        </p:spPr>
        <p:txBody>
          <a:bodyPr>
            <a:normAutofit fontScale="25000" lnSpcReduction="20000"/>
          </a:bodyPr>
          <a:lstStyle/>
          <a:p>
            <a:pPr marL="0" indent="0" algn="ctr">
              <a:buNone/>
            </a:pPr>
            <a:endParaRPr lang="en-US" altLang="ja-JP" sz="7200" dirty="0" smtClean="0"/>
          </a:p>
          <a:p>
            <a:pPr marL="0" indent="0" algn="ctr">
              <a:buNone/>
            </a:pPr>
            <a:endParaRPr lang="ja-JP" altLang="en-US" sz="7200" dirty="0"/>
          </a:p>
          <a:p>
            <a:pPr marL="0" indent="0" algn="ctr">
              <a:buNone/>
            </a:pPr>
            <a:r>
              <a:rPr lang="ja-JP" altLang="en-US" sz="7200" dirty="0"/>
              <a:t>就労支援に関する</a:t>
            </a:r>
            <a:r>
              <a:rPr lang="ja-JP" altLang="en-US" sz="7200" dirty="0" smtClean="0"/>
              <a:t>アンケート</a:t>
            </a:r>
            <a:endParaRPr lang="en-US" altLang="ja-JP" sz="7200" dirty="0" smtClean="0"/>
          </a:p>
          <a:p>
            <a:pPr marL="0" indent="0" algn="ctr">
              <a:buNone/>
            </a:pPr>
            <a:endParaRPr lang="en-US" altLang="ja-JP" sz="7200" dirty="0" smtClean="0"/>
          </a:p>
          <a:p>
            <a:pPr marL="0" indent="0">
              <a:buNone/>
            </a:pPr>
            <a:endParaRPr lang="en-US" altLang="ja-JP" sz="4000" dirty="0" smtClean="0"/>
          </a:p>
          <a:p>
            <a:pPr marL="0" indent="0">
              <a:buNone/>
            </a:pPr>
            <a:r>
              <a:rPr lang="ja-JP" altLang="en-US" sz="4800" dirty="0" smtClean="0"/>
              <a:t>　　　　　</a:t>
            </a:r>
            <a:endParaRPr lang="en-US" altLang="ja-JP" sz="4000" dirty="0" smtClean="0"/>
          </a:p>
          <a:p>
            <a:pPr marL="0" indent="0">
              <a:buNone/>
            </a:pPr>
            <a:r>
              <a:rPr lang="ja-JP" altLang="en-US" sz="4000" dirty="0" smtClean="0"/>
              <a:t>Ｑ１</a:t>
            </a:r>
            <a:r>
              <a:rPr lang="ja-JP" altLang="en-US" sz="4000" dirty="0"/>
              <a:t>．貴施設はどちらの機関になりますか？ 該当するものの□にチェック（レ　または■）をお願いします。</a:t>
            </a:r>
          </a:p>
          <a:p>
            <a:pPr marL="0" indent="0">
              <a:buNone/>
            </a:pPr>
            <a:endParaRPr lang="en-US" altLang="ja-JP" sz="4000" dirty="0" smtClean="0"/>
          </a:p>
          <a:p>
            <a:pPr marL="0" indent="0">
              <a:buNone/>
            </a:pPr>
            <a:r>
              <a:rPr lang="ja-JP" altLang="en-US" sz="4000" dirty="0" smtClean="0"/>
              <a:t>　　</a:t>
            </a:r>
            <a:r>
              <a:rPr lang="ja-JP" altLang="en-US" sz="4000" dirty="0" smtClean="0"/>
              <a:t>　□</a:t>
            </a:r>
            <a:r>
              <a:rPr lang="ja-JP" altLang="en-US" sz="4000" dirty="0"/>
              <a:t>　就労移行支援事業所　　　□　就労継続支援</a:t>
            </a:r>
            <a:r>
              <a:rPr lang="en-US" altLang="ja-JP" sz="4000" dirty="0"/>
              <a:t>A</a:t>
            </a:r>
            <a:r>
              <a:rPr lang="ja-JP" altLang="en-US" sz="4000" dirty="0"/>
              <a:t>型事業所　　　□　就労継続支援</a:t>
            </a:r>
            <a:r>
              <a:rPr lang="en-US" altLang="ja-JP" sz="4000" dirty="0"/>
              <a:t>B</a:t>
            </a:r>
            <a:r>
              <a:rPr lang="ja-JP" altLang="en-US" sz="4000" dirty="0"/>
              <a:t>型事業所　　　</a:t>
            </a:r>
          </a:p>
          <a:p>
            <a:pPr marL="0" indent="0">
              <a:buNone/>
            </a:pPr>
            <a:r>
              <a:rPr lang="ja-JP" altLang="en-US" sz="4000" dirty="0" smtClean="0"/>
              <a:t>　　</a:t>
            </a:r>
            <a:r>
              <a:rPr lang="ja-JP" altLang="en-US" sz="4000" dirty="0" smtClean="0"/>
              <a:t>　□</a:t>
            </a:r>
            <a:r>
              <a:rPr lang="ja-JP" altLang="en-US" sz="4000" dirty="0"/>
              <a:t>　相談支援事業所　</a:t>
            </a:r>
            <a:r>
              <a:rPr lang="ja-JP" altLang="en-US" sz="4000" dirty="0" smtClean="0"/>
              <a:t>□</a:t>
            </a:r>
            <a:r>
              <a:rPr lang="ja-JP" altLang="en-US" sz="4000" dirty="0"/>
              <a:t>　生活介護事業所　</a:t>
            </a:r>
            <a:r>
              <a:rPr lang="ja-JP" altLang="en-US" sz="4000" dirty="0" smtClean="0"/>
              <a:t>□</a:t>
            </a:r>
            <a:r>
              <a:rPr lang="ja-JP" altLang="en-US" sz="4000" dirty="0"/>
              <a:t>　教育</a:t>
            </a:r>
            <a:r>
              <a:rPr lang="ja-JP" altLang="en-US" sz="4000" dirty="0" smtClean="0"/>
              <a:t>機関</a:t>
            </a:r>
            <a:r>
              <a:rPr lang="ja-JP" altLang="en-US" sz="4000" dirty="0"/>
              <a:t>　</a:t>
            </a:r>
            <a:r>
              <a:rPr lang="ja-JP" altLang="en-US" sz="4000" dirty="0" smtClean="0"/>
              <a:t>□</a:t>
            </a:r>
            <a:r>
              <a:rPr lang="ja-JP" altLang="en-US" sz="4000" dirty="0"/>
              <a:t>　医療・保健機関　</a:t>
            </a:r>
            <a:r>
              <a:rPr lang="ja-JP" altLang="en-US" sz="4000" dirty="0" smtClean="0"/>
              <a:t>□</a:t>
            </a:r>
            <a:r>
              <a:rPr lang="ja-JP" altLang="en-US" sz="4000" dirty="0"/>
              <a:t>　その他</a:t>
            </a:r>
          </a:p>
          <a:p>
            <a:pPr marL="0" indent="0">
              <a:buNone/>
            </a:pPr>
            <a:endParaRPr lang="en-US" altLang="ja-JP" sz="4000" dirty="0" smtClean="0"/>
          </a:p>
          <a:p>
            <a:pPr marL="0" indent="0">
              <a:buNone/>
            </a:pPr>
            <a:endParaRPr lang="en-US" altLang="ja-JP" sz="4000" dirty="0" smtClean="0"/>
          </a:p>
          <a:p>
            <a:pPr marL="0" indent="0">
              <a:buNone/>
            </a:pPr>
            <a:r>
              <a:rPr lang="ja-JP" altLang="en-US" sz="4000" dirty="0" smtClean="0"/>
              <a:t>Ｑ２</a:t>
            </a:r>
            <a:r>
              <a:rPr lang="ja-JP" altLang="en-US" sz="4000" dirty="0"/>
              <a:t>．貴施設において障害者の就労支援を行う上で課題と感じられていることについてお聞かせください。該当</a:t>
            </a:r>
            <a:r>
              <a:rPr lang="ja-JP" altLang="en-US" sz="4000" dirty="0" smtClean="0"/>
              <a:t>する</a:t>
            </a:r>
            <a:endParaRPr lang="en-US" altLang="ja-JP" sz="4000" dirty="0" smtClean="0"/>
          </a:p>
          <a:p>
            <a:pPr marL="0" indent="0">
              <a:buNone/>
            </a:pPr>
            <a:r>
              <a:rPr lang="ja-JP" altLang="en-US" sz="4000" dirty="0" smtClean="0"/>
              <a:t>　　　</a:t>
            </a:r>
            <a:r>
              <a:rPr lang="ja-JP" altLang="en-US" sz="4000" dirty="0" smtClean="0"/>
              <a:t>ものの</a:t>
            </a:r>
            <a:r>
              <a:rPr lang="ja-JP" altLang="en-US" sz="4000" dirty="0" smtClean="0"/>
              <a:t>□</a:t>
            </a:r>
            <a:r>
              <a:rPr lang="ja-JP" altLang="en-US" sz="4000" dirty="0"/>
              <a:t>に</a:t>
            </a:r>
            <a:r>
              <a:rPr lang="ja-JP" altLang="en-US" sz="4000" dirty="0" smtClean="0"/>
              <a:t>チェック（</a:t>
            </a:r>
            <a:r>
              <a:rPr lang="ja-JP" altLang="en-US" sz="4000" dirty="0"/>
              <a:t>レ　または■）をお願いします。（複数回答可）</a:t>
            </a:r>
          </a:p>
          <a:p>
            <a:pPr marL="0" indent="0">
              <a:buNone/>
            </a:pPr>
            <a:endParaRPr lang="en-US" altLang="ja-JP" sz="4000" dirty="0" smtClean="0"/>
          </a:p>
          <a:p>
            <a:pPr marL="0" indent="0">
              <a:buNone/>
            </a:pPr>
            <a:r>
              <a:rPr lang="ja-JP" altLang="en-US" sz="4000" dirty="0" smtClean="0"/>
              <a:t>　□</a:t>
            </a:r>
            <a:r>
              <a:rPr lang="ja-JP" altLang="en-US" sz="4000" dirty="0"/>
              <a:t>　施設運営・人的体制　　　□　利用者の確保　　　□　実習先の確保　　　□　職場開拓・求人情報の確保　　　</a:t>
            </a:r>
          </a:p>
          <a:p>
            <a:pPr marL="0" indent="0">
              <a:buNone/>
            </a:pPr>
            <a:r>
              <a:rPr lang="ja-JP" altLang="en-US" sz="4000" dirty="0" smtClean="0"/>
              <a:t>　□</a:t>
            </a:r>
            <a:r>
              <a:rPr lang="ja-JP" altLang="en-US" sz="4000" dirty="0"/>
              <a:t>　効果的な訓練メニューの確保　　　□　職員のスキルアップ　　　□　企業との関わり方　　　</a:t>
            </a:r>
          </a:p>
          <a:p>
            <a:pPr marL="0" indent="0">
              <a:buNone/>
            </a:pPr>
            <a:r>
              <a:rPr lang="ja-JP" altLang="en-US" sz="4000" dirty="0" smtClean="0"/>
              <a:t>　□</a:t>
            </a:r>
            <a:r>
              <a:rPr lang="ja-JP" altLang="en-US" sz="4000" dirty="0"/>
              <a:t>　就職に向けてのアセスメント方法　　　□　福祉機関との連携　　　□　医療機関との連携　　　</a:t>
            </a:r>
          </a:p>
          <a:p>
            <a:pPr marL="0" indent="0">
              <a:buNone/>
            </a:pPr>
            <a:r>
              <a:rPr lang="ja-JP" altLang="en-US" sz="4000" dirty="0" smtClean="0"/>
              <a:t>　□</a:t>
            </a:r>
            <a:r>
              <a:rPr lang="ja-JP" altLang="en-US" sz="4000" dirty="0"/>
              <a:t>　家族への支援　　　□　日常生活（生活習慣・健康・金銭管理等）に関する支援　　　□　職場定着支援</a:t>
            </a:r>
          </a:p>
          <a:p>
            <a:pPr marL="0" indent="0">
              <a:buNone/>
            </a:pPr>
            <a:r>
              <a:rPr lang="ja-JP" altLang="en-US" sz="4000" dirty="0" smtClean="0"/>
              <a:t>　□</a:t>
            </a:r>
            <a:r>
              <a:rPr lang="ja-JP" altLang="en-US" sz="4000" dirty="0"/>
              <a:t>　その他（具体的に　　　　　　　　　　　　　　　　　　　　　　　　　　　　　　　　　　　　　　　　）</a:t>
            </a:r>
          </a:p>
          <a:p>
            <a:pPr marL="0" indent="0">
              <a:buNone/>
            </a:pPr>
            <a:endParaRPr lang="en-US" altLang="ja-JP" sz="4000" dirty="0" smtClean="0"/>
          </a:p>
          <a:p>
            <a:pPr marL="0" indent="0">
              <a:buNone/>
            </a:pPr>
            <a:endParaRPr lang="en-US" altLang="ja-JP" sz="4000" dirty="0" smtClean="0"/>
          </a:p>
          <a:p>
            <a:pPr marL="0" indent="0">
              <a:buNone/>
            </a:pPr>
            <a:r>
              <a:rPr lang="ja-JP" altLang="en-US" sz="4000" dirty="0" smtClean="0"/>
              <a:t>Ｑ３</a:t>
            </a:r>
            <a:r>
              <a:rPr lang="ja-JP" altLang="en-US" sz="4000" dirty="0"/>
              <a:t>．</a:t>
            </a:r>
            <a:r>
              <a:rPr lang="ja-JP" altLang="en-US" sz="4000" dirty="0" smtClean="0"/>
              <a:t>今後、貴施設の就労</a:t>
            </a:r>
            <a:r>
              <a:rPr lang="ja-JP" altLang="en-US" sz="4000" dirty="0"/>
              <a:t>支援において必要と思われる知識・スキル等があれば、該当するものの□に</a:t>
            </a:r>
            <a:r>
              <a:rPr lang="ja-JP" altLang="en-US" sz="4000" dirty="0" smtClean="0"/>
              <a:t>チェック</a:t>
            </a:r>
            <a:endParaRPr lang="en-US" altLang="ja-JP" sz="4000" dirty="0" smtClean="0"/>
          </a:p>
          <a:p>
            <a:pPr marL="0" indent="0">
              <a:buNone/>
            </a:pPr>
            <a:r>
              <a:rPr lang="ja-JP" altLang="en-US" sz="4000" dirty="0" smtClean="0"/>
              <a:t>　　　（</a:t>
            </a:r>
            <a:r>
              <a:rPr lang="ja-JP" altLang="en-US" sz="4000" dirty="0"/>
              <a:t>レ　または■）</a:t>
            </a:r>
            <a:r>
              <a:rPr lang="ja-JP" altLang="en-US" sz="4000" dirty="0" smtClean="0"/>
              <a:t>をお願い</a:t>
            </a:r>
            <a:r>
              <a:rPr lang="ja-JP" altLang="en-US" sz="4000" dirty="0"/>
              <a:t>します</a:t>
            </a:r>
            <a:r>
              <a:rPr lang="ja-JP" altLang="en-US" sz="4000" dirty="0" smtClean="0"/>
              <a:t>。（</a:t>
            </a:r>
            <a:r>
              <a:rPr lang="ja-JP" altLang="en-US" sz="4000" dirty="0"/>
              <a:t>複数回答可）</a:t>
            </a:r>
          </a:p>
          <a:p>
            <a:pPr marL="0" indent="0">
              <a:buNone/>
            </a:pPr>
            <a:endParaRPr lang="en-US" altLang="ja-JP" sz="4000" dirty="0" smtClean="0"/>
          </a:p>
          <a:p>
            <a:pPr marL="0" indent="0">
              <a:buNone/>
            </a:pPr>
            <a:r>
              <a:rPr lang="ja-JP" altLang="en-US" sz="4000" dirty="0" smtClean="0"/>
              <a:t>　□</a:t>
            </a:r>
            <a:r>
              <a:rPr lang="ja-JP" altLang="en-US" sz="4000" dirty="0"/>
              <a:t>　精神障害者の障害特性と職業的課題に関する知識　　</a:t>
            </a:r>
            <a:r>
              <a:rPr lang="ja-JP" altLang="en-US" sz="4000" dirty="0" smtClean="0"/>
              <a:t>□</a:t>
            </a:r>
            <a:r>
              <a:rPr lang="ja-JP" altLang="en-US" sz="4000" dirty="0"/>
              <a:t>　発達障害者の障害特性と職業的課題に関する知識</a:t>
            </a:r>
          </a:p>
          <a:p>
            <a:pPr marL="0" indent="0">
              <a:buNone/>
            </a:pPr>
            <a:r>
              <a:rPr lang="ja-JP" altLang="en-US" sz="4000" dirty="0" smtClean="0"/>
              <a:t>　□</a:t>
            </a:r>
            <a:r>
              <a:rPr lang="ja-JP" altLang="en-US" sz="4000" dirty="0"/>
              <a:t>　高次脳機能障害者の障害特性と職業的課題に関する知識　</a:t>
            </a:r>
            <a:r>
              <a:rPr lang="ja-JP" altLang="en-US" sz="4000" dirty="0" smtClean="0"/>
              <a:t>　□</a:t>
            </a:r>
            <a:r>
              <a:rPr lang="ja-JP" altLang="en-US" sz="4000" dirty="0"/>
              <a:t>　難病者の障害特性と職業的課題に関する知識</a:t>
            </a:r>
          </a:p>
          <a:p>
            <a:pPr marL="0" indent="0">
              <a:buNone/>
            </a:pPr>
            <a:r>
              <a:rPr lang="ja-JP" altLang="en-US" sz="4000" dirty="0" smtClean="0"/>
              <a:t>　□</a:t>
            </a:r>
            <a:r>
              <a:rPr lang="ja-JP" altLang="en-US" sz="4000" dirty="0"/>
              <a:t>　障害者の雇用促進法や雇用支援制度・労働関係法規に関する</a:t>
            </a:r>
            <a:r>
              <a:rPr lang="ja-JP" altLang="en-US" sz="4000" dirty="0" smtClean="0"/>
              <a:t>知識</a:t>
            </a:r>
            <a:r>
              <a:rPr lang="ja-JP" altLang="en-US" sz="4000" dirty="0"/>
              <a:t>　</a:t>
            </a:r>
            <a:r>
              <a:rPr lang="ja-JP" altLang="en-US" sz="4000" dirty="0" smtClean="0"/>
              <a:t>　□</a:t>
            </a:r>
            <a:r>
              <a:rPr lang="ja-JP" altLang="en-US" sz="4000" dirty="0"/>
              <a:t>　支援技法に関する知識・スキル</a:t>
            </a:r>
          </a:p>
          <a:p>
            <a:pPr marL="0" indent="0">
              <a:buNone/>
            </a:pPr>
            <a:r>
              <a:rPr lang="ja-JP" altLang="en-US" sz="4000" dirty="0" smtClean="0"/>
              <a:t>　□</a:t>
            </a:r>
            <a:r>
              <a:rPr lang="ja-JP" altLang="en-US" sz="4000" dirty="0"/>
              <a:t>　個別支援計画の策定や進捗管理に関する知識・スキル　　</a:t>
            </a:r>
            <a:r>
              <a:rPr lang="ja-JP" altLang="en-US" sz="4000" dirty="0" smtClean="0"/>
              <a:t>□</a:t>
            </a:r>
            <a:r>
              <a:rPr lang="ja-JP" altLang="en-US" sz="4000" dirty="0"/>
              <a:t>　企業への支援を行うために必要な知識・スキル</a:t>
            </a:r>
          </a:p>
          <a:p>
            <a:pPr marL="0" indent="0">
              <a:buNone/>
            </a:pPr>
            <a:r>
              <a:rPr lang="ja-JP" altLang="en-US" sz="4000" dirty="0" smtClean="0"/>
              <a:t>　□</a:t>
            </a:r>
            <a:r>
              <a:rPr lang="ja-JP" altLang="en-US" sz="4000" dirty="0"/>
              <a:t>　職場開拓や求人情報収集の方法等　</a:t>
            </a:r>
            <a:endParaRPr lang="en-US" altLang="ja-JP" sz="4000" dirty="0" smtClean="0"/>
          </a:p>
          <a:p>
            <a:pPr marL="0" indent="0">
              <a:buNone/>
            </a:pPr>
            <a:r>
              <a:rPr lang="ja-JP" altLang="en-US" sz="4000" dirty="0" smtClean="0"/>
              <a:t>　□</a:t>
            </a:r>
            <a:r>
              <a:rPr lang="ja-JP" altLang="en-US" sz="4000" dirty="0"/>
              <a:t>　その他（具体的に　　　　　　　　　　　　　　　　　　　　　　　　　　　　　　　　　　　　　　　　）</a:t>
            </a:r>
          </a:p>
          <a:p>
            <a:pPr marL="0" indent="0">
              <a:buNone/>
            </a:pPr>
            <a:endParaRPr lang="en-US" altLang="ja-JP" sz="4000" dirty="0" smtClean="0"/>
          </a:p>
          <a:p>
            <a:pPr marL="0" indent="0">
              <a:buNone/>
            </a:pPr>
            <a:endParaRPr lang="en-US" altLang="ja-JP" sz="4000" dirty="0" smtClean="0"/>
          </a:p>
          <a:p>
            <a:pPr marL="0" indent="0">
              <a:buNone/>
            </a:pPr>
            <a:r>
              <a:rPr lang="ja-JP" altLang="en-US" sz="4000" dirty="0" smtClean="0"/>
              <a:t>Ｑ</a:t>
            </a:r>
            <a:r>
              <a:rPr lang="en-US" altLang="ja-JP" sz="4000" dirty="0"/>
              <a:t>4</a:t>
            </a:r>
            <a:r>
              <a:rPr lang="ja-JP" altLang="en-US" sz="4000" dirty="0" err="1"/>
              <a:t>．</a:t>
            </a:r>
            <a:r>
              <a:rPr lang="ja-JP" altLang="en-US" sz="4000" dirty="0"/>
              <a:t>当センターにおいて以下のよう</a:t>
            </a:r>
            <a:r>
              <a:rPr lang="ja-JP" altLang="en-US" sz="4000" dirty="0" smtClean="0"/>
              <a:t>な研修プログラム</a:t>
            </a:r>
            <a:r>
              <a:rPr lang="ja-JP" altLang="en-US" sz="4000" dirty="0"/>
              <a:t>を行っていますが</a:t>
            </a:r>
            <a:r>
              <a:rPr lang="ja-JP" altLang="en-US" sz="4000" dirty="0" smtClean="0"/>
              <a:t>、ご希望のメニュー</a:t>
            </a:r>
            <a:r>
              <a:rPr lang="ja-JP" altLang="en-US" sz="4000" dirty="0"/>
              <a:t>がありましたら</a:t>
            </a:r>
            <a:r>
              <a:rPr lang="ja-JP" altLang="en-US" sz="4000" dirty="0" smtClean="0"/>
              <a:t>該当</a:t>
            </a:r>
            <a:endParaRPr lang="en-US" altLang="ja-JP" sz="4000" dirty="0" smtClean="0"/>
          </a:p>
          <a:p>
            <a:pPr marL="0" indent="0">
              <a:buNone/>
            </a:pPr>
            <a:r>
              <a:rPr lang="ja-JP" altLang="en-US" sz="4000" dirty="0" smtClean="0"/>
              <a:t>　　　</a:t>
            </a:r>
            <a:r>
              <a:rPr lang="ja-JP" altLang="en-US" sz="4000" dirty="0" smtClean="0"/>
              <a:t>するものの</a:t>
            </a:r>
            <a:r>
              <a:rPr lang="ja-JP" altLang="en-US" sz="4000" dirty="0" smtClean="0"/>
              <a:t>□</a:t>
            </a:r>
            <a:r>
              <a:rPr lang="ja-JP" altLang="en-US" sz="4000" dirty="0"/>
              <a:t>に</a:t>
            </a:r>
            <a:r>
              <a:rPr lang="ja-JP" altLang="en-US" sz="4000" dirty="0" smtClean="0"/>
              <a:t>チェック（</a:t>
            </a:r>
            <a:r>
              <a:rPr lang="ja-JP" altLang="en-US" sz="4000" dirty="0"/>
              <a:t>レ　または■）をお願いします。（複数回答可）</a:t>
            </a:r>
          </a:p>
          <a:p>
            <a:pPr marL="0" indent="0">
              <a:buNone/>
            </a:pPr>
            <a:endParaRPr lang="en-US" altLang="ja-JP" sz="4000" dirty="0" smtClean="0"/>
          </a:p>
          <a:p>
            <a:pPr marL="0" indent="0">
              <a:buNone/>
            </a:pPr>
            <a:r>
              <a:rPr lang="ja-JP" altLang="en-US" sz="4000" dirty="0" smtClean="0"/>
              <a:t>　□</a:t>
            </a:r>
            <a:r>
              <a:rPr lang="ja-JP" altLang="en-US" sz="4000" dirty="0"/>
              <a:t>　</a:t>
            </a:r>
            <a:r>
              <a:rPr lang="ja-JP" altLang="en-US" sz="4000" dirty="0" smtClean="0"/>
              <a:t>アセスメントの概要と実践</a:t>
            </a:r>
            <a:r>
              <a:rPr lang="ja-JP" altLang="en-US" sz="4000" dirty="0"/>
              <a:t>　　</a:t>
            </a:r>
            <a:r>
              <a:rPr lang="ja-JP" altLang="en-US" sz="4000" dirty="0" smtClean="0"/>
              <a:t>　　　</a:t>
            </a:r>
            <a:r>
              <a:rPr lang="ja-JP" altLang="en-US" sz="4000" dirty="0"/>
              <a:t>　□　</a:t>
            </a:r>
            <a:r>
              <a:rPr lang="ja-JP" altLang="en-US" sz="4000" dirty="0" smtClean="0"/>
              <a:t>アセスメント場面の見学</a:t>
            </a:r>
            <a:r>
              <a:rPr lang="ja-JP" altLang="en-US" sz="4000" dirty="0"/>
              <a:t>　</a:t>
            </a:r>
            <a:r>
              <a:rPr lang="ja-JP" altLang="en-US" sz="4000" dirty="0" smtClean="0"/>
              <a:t>　　</a:t>
            </a:r>
            <a:r>
              <a:rPr lang="ja-JP" altLang="en-US" sz="4000" dirty="0"/>
              <a:t>　□　</a:t>
            </a:r>
            <a:r>
              <a:rPr lang="ja-JP" altLang="en-US" sz="4000" dirty="0" smtClean="0"/>
              <a:t>ストレス対処</a:t>
            </a:r>
            <a:endParaRPr lang="ja-JP" altLang="en-US" sz="4000" dirty="0"/>
          </a:p>
          <a:p>
            <a:pPr marL="0" indent="0">
              <a:buNone/>
            </a:pPr>
            <a:r>
              <a:rPr lang="ja-JP" altLang="en-US" sz="4000" dirty="0" smtClean="0"/>
              <a:t>　□</a:t>
            </a:r>
            <a:r>
              <a:rPr lang="ja-JP" altLang="en-US" sz="4000" dirty="0"/>
              <a:t>　</a:t>
            </a:r>
            <a:r>
              <a:rPr lang="ja-JP" altLang="en-US" sz="4000" dirty="0" smtClean="0"/>
              <a:t>アンガーコントロール・アサーションを学ぶＳＳＴ</a:t>
            </a:r>
            <a:r>
              <a:rPr lang="ja-JP" altLang="en-US" sz="4000" dirty="0"/>
              <a:t>　</a:t>
            </a:r>
            <a:r>
              <a:rPr lang="ja-JP" altLang="en-US" sz="4000" dirty="0" smtClean="0"/>
              <a:t>　　　　　　　　</a:t>
            </a:r>
            <a:r>
              <a:rPr lang="ja-JP" altLang="en-US" sz="4000" dirty="0"/>
              <a:t>　　</a:t>
            </a:r>
            <a:r>
              <a:rPr lang="ja-JP" altLang="en-US" sz="4000" dirty="0" smtClean="0"/>
              <a:t>　□</a:t>
            </a:r>
            <a:r>
              <a:rPr lang="ja-JP" altLang="en-US" sz="4000" dirty="0"/>
              <a:t>　</a:t>
            </a:r>
            <a:r>
              <a:rPr lang="ja-JP" altLang="en-US" sz="4000" dirty="0" smtClean="0"/>
              <a:t>職場対人技能トレーニング</a:t>
            </a:r>
            <a:r>
              <a:rPr lang="ja-JP" altLang="en-US" sz="4000" dirty="0"/>
              <a:t>　　　</a:t>
            </a:r>
            <a:endParaRPr lang="en-US" altLang="ja-JP" sz="4000" dirty="0" smtClean="0"/>
          </a:p>
          <a:p>
            <a:pPr marL="0" indent="0">
              <a:buNone/>
            </a:pPr>
            <a:r>
              <a:rPr lang="ja-JP" altLang="en-US" sz="4000" dirty="0" smtClean="0"/>
              <a:t>　□</a:t>
            </a:r>
            <a:r>
              <a:rPr lang="ja-JP" altLang="en-US" sz="4000" dirty="0"/>
              <a:t>　</a:t>
            </a:r>
            <a:r>
              <a:rPr lang="ja-JP" altLang="en-US" sz="4000" dirty="0" smtClean="0"/>
              <a:t>職場定着のための支援　　　　　　　　□　職場復帰を進めるための支援</a:t>
            </a:r>
            <a:endParaRPr lang="ja-JP" altLang="en-US" sz="4000" dirty="0"/>
          </a:p>
          <a:p>
            <a:pPr marL="0" indent="0">
              <a:buNone/>
            </a:pPr>
            <a:endParaRPr lang="en-US" altLang="ja-JP" sz="4000" dirty="0" smtClean="0"/>
          </a:p>
          <a:p>
            <a:pPr marL="0" indent="0">
              <a:buNone/>
            </a:pPr>
            <a:r>
              <a:rPr lang="ja-JP" altLang="en-US" sz="4000" dirty="0" smtClean="0"/>
              <a:t>Ｑ５</a:t>
            </a:r>
            <a:r>
              <a:rPr lang="ja-JP" altLang="en-US" sz="4000" dirty="0"/>
              <a:t>．その他、当センターの業務についてご意見・ご要望等がございましたらご自由にお書きください。</a:t>
            </a:r>
          </a:p>
          <a:p>
            <a:endParaRPr lang="en-US" altLang="ja-JP" sz="4000" dirty="0"/>
          </a:p>
          <a:p>
            <a:endParaRPr lang="en-US" altLang="ja-JP" sz="4000" dirty="0" smtClean="0"/>
          </a:p>
          <a:p>
            <a:endParaRPr lang="ja-JP" altLang="en-US" sz="4000" dirty="0"/>
          </a:p>
          <a:p>
            <a:endParaRPr lang="ja-JP" altLang="en-US" sz="4000" dirty="0"/>
          </a:p>
          <a:p>
            <a:pPr marL="0" indent="0">
              <a:buNone/>
            </a:pPr>
            <a:r>
              <a:rPr lang="ja-JP" altLang="en-US" sz="4000" dirty="0"/>
              <a:t>Ｑ６．</a:t>
            </a:r>
            <a:r>
              <a:rPr lang="ja-JP" altLang="en-US" sz="4000" dirty="0" smtClean="0"/>
              <a:t>差し支えなければ</a:t>
            </a:r>
            <a:r>
              <a:rPr lang="ja-JP" altLang="en-US" sz="4000" dirty="0"/>
              <a:t>当センターからご連絡いたします</a:t>
            </a:r>
            <a:r>
              <a:rPr lang="ja-JP" altLang="en-US" sz="4000" dirty="0" smtClean="0"/>
              <a:t>ので以下</a:t>
            </a:r>
            <a:r>
              <a:rPr lang="ja-JP" altLang="en-US" sz="4000" dirty="0"/>
              <a:t>に貴施設名、ご担当者名のご記入をお願いします。</a:t>
            </a:r>
          </a:p>
          <a:p>
            <a:pPr marL="0" indent="0">
              <a:buNone/>
            </a:pPr>
            <a:endParaRPr lang="en-US" altLang="ja-JP" sz="4000" dirty="0" smtClean="0"/>
          </a:p>
          <a:p>
            <a:pPr marL="0" indent="0">
              <a:buNone/>
            </a:pPr>
            <a:r>
              <a:rPr lang="ja-JP" altLang="en-US" sz="4000" dirty="0" smtClean="0"/>
              <a:t>　　　貴</a:t>
            </a:r>
            <a:r>
              <a:rPr lang="ja-JP" altLang="en-US" sz="4000" dirty="0"/>
              <a:t>施設名　</a:t>
            </a:r>
            <a:r>
              <a:rPr lang="ja-JP" altLang="en-US" sz="4000" dirty="0" smtClean="0"/>
              <a:t>：</a:t>
            </a:r>
            <a:r>
              <a:rPr lang="ja-JP" altLang="en-US" sz="4000" dirty="0"/>
              <a:t>　　　　　　　　　　　　　　　　　　　　　　　　　　　　　　　　</a:t>
            </a:r>
          </a:p>
          <a:p>
            <a:pPr marL="0" indent="0">
              <a:buNone/>
            </a:pPr>
            <a:endParaRPr lang="en-US" altLang="ja-JP" sz="4000" dirty="0" smtClean="0"/>
          </a:p>
          <a:p>
            <a:pPr marL="0" indent="0">
              <a:buNone/>
            </a:pPr>
            <a:r>
              <a:rPr lang="ja-JP" altLang="en-US" sz="4000" dirty="0" smtClean="0"/>
              <a:t>　　　ご担当者名</a:t>
            </a:r>
            <a:r>
              <a:rPr lang="ja-JP" altLang="en-US" sz="4000" dirty="0"/>
              <a:t>　</a:t>
            </a:r>
            <a:r>
              <a:rPr lang="ja-JP" altLang="en-US" sz="4000" dirty="0" smtClean="0"/>
              <a:t>：</a:t>
            </a:r>
            <a:r>
              <a:rPr lang="ja-JP" altLang="en-US" sz="4000" dirty="0"/>
              <a:t>　　　　　　　　　　　　　　　　　　　　　　　　　　　　　　　</a:t>
            </a:r>
          </a:p>
          <a:p>
            <a:pPr marL="0" indent="0">
              <a:buNone/>
            </a:pPr>
            <a:endParaRPr lang="en-US" altLang="ja-JP" sz="4000" dirty="0" smtClean="0"/>
          </a:p>
          <a:p>
            <a:pPr marL="0" indent="0">
              <a:buNone/>
            </a:pPr>
            <a:r>
              <a:rPr lang="ja-JP" altLang="en-US" sz="4000" dirty="0" smtClean="0"/>
              <a:t>　　　ご連絡先</a:t>
            </a:r>
            <a:r>
              <a:rPr lang="ja-JP" altLang="en-US" sz="4000" dirty="0"/>
              <a:t>　　</a:t>
            </a:r>
            <a:r>
              <a:rPr lang="ja-JP" altLang="en-US" sz="4000" dirty="0" smtClean="0"/>
              <a:t>：</a:t>
            </a:r>
            <a:r>
              <a:rPr lang="ja-JP" altLang="en-US" sz="4000" dirty="0"/>
              <a:t>　　　　　　　　　　　　　　　　　　　　　　　　　　　　　　　</a:t>
            </a:r>
          </a:p>
          <a:p>
            <a:pPr marL="0" indent="0">
              <a:buNone/>
            </a:pPr>
            <a:endParaRPr lang="en-US" altLang="ja-JP" sz="4000" dirty="0" smtClean="0"/>
          </a:p>
          <a:p>
            <a:pPr marL="0" indent="0">
              <a:buNone/>
            </a:pPr>
            <a:r>
              <a:rPr lang="ja-JP" altLang="en-US" sz="4000" dirty="0" smtClean="0"/>
              <a:t>　　　</a:t>
            </a:r>
            <a:r>
              <a:rPr lang="en-US" altLang="ja-JP" sz="4000" dirty="0" smtClean="0"/>
              <a:t>※</a:t>
            </a:r>
            <a:r>
              <a:rPr lang="ja-JP" altLang="en-US" sz="4000" dirty="0" smtClean="0"/>
              <a:t>ご回答</a:t>
            </a:r>
            <a:r>
              <a:rPr lang="ja-JP" altLang="en-US" sz="4000" dirty="0"/>
              <a:t>ありがとうございました</a:t>
            </a:r>
            <a:r>
              <a:rPr lang="ja-JP" altLang="en-US" sz="4000" dirty="0" smtClean="0"/>
              <a:t>。取得</a:t>
            </a:r>
            <a:r>
              <a:rPr lang="ja-JP" altLang="en-US" sz="4000" dirty="0"/>
              <a:t>した個人情報</a:t>
            </a:r>
            <a:r>
              <a:rPr lang="ja-JP" altLang="en-US" sz="4000" dirty="0" smtClean="0"/>
              <a:t>は適切に管理し、内容</a:t>
            </a:r>
            <a:r>
              <a:rPr lang="ja-JP" altLang="en-US" sz="4000" dirty="0"/>
              <a:t>の</a:t>
            </a:r>
            <a:r>
              <a:rPr lang="ja-JP" altLang="en-US" sz="4000" dirty="0" smtClean="0"/>
              <a:t>確認に</a:t>
            </a:r>
            <a:r>
              <a:rPr lang="ja-JP" altLang="en-US" sz="4000" dirty="0"/>
              <a:t>利用させていただきます。</a:t>
            </a:r>
          </a:p>
          <a:p>
            <a:pPr marL="0" indent="0">
              <a:buNone/>
            </a:pPr>
            <a:endParaRPr lang="en-US" altLang="ja-JP" sz="4000" dirty="0" smtClean="0"/>
          </a:p>
          <a:p>
            <a:pPr marL="0" indent="0">
              <a:buNone/>
            </a:pPr>
            <a:endParaRPr lang="en-US" altLang="ja-JP" sz="4000" dirty="0" smtClean="0"/>
          </a:p>
          <a:p>
            <a:pPr marL="0" indent="0">
              <a:buNone/>
            </a:pPr>
            <a:r>
              <a:rPr lang="ja-JP" altLang="en-US" sz="4000" dirty="0" smtClean="0"/>
              <a:t>　　　　</a:t>
            </a:r>
            <a:r>
              <a:rPr lang="en-US" altLang="ja-JP" sz="4000" dirty="0" smtClean="0"/>
              <a:t>【</a:t>
            </a:r>
            <a:r>
              <a:rPr lang="ja-JP" altLang="en-US" sz="4000" dirty="0"/>
              <a:t>アンケートの</a:t>
            </a:r>
            <a:r>
              <a:rPr lang="ja-JP" altLang="en-US" sz="4000" dirty="0" smtClean="0"/>
              <a:t>送付方法</a:t>
            </a:r>
            <a:r>
              <a:rPr lang="en-US" altLang="ja-JP" sz="4000" dirty="0" smtClean="0"/>
              <a:t>】</a:t>
            </a:r>
            <a:r>
              <a:rPr lang="ja-JP" altLang="en-US" sz="4000" dirty="0"/>
              <a:t>　</a:t>
            </a:r>
            <a:r>
              <a:rPr lang="ja-JP" altLang="en-US" sz="4000" dirty="0" smtClean="0"/>
              <a:t>メール送信にてお願い</a:t>
            </a:r>
            <a:r>
              <a:rPr lang="ja-JP" altLang="en-US" sz="4000" dirty="0"/>
              <a:t>します</a:t>
            </a:r>
            <a:r>
              <a:rPr lang="ja-JP" altLang="en-US" sz="4000" dirty="0" smtClean="0"/>
              <a:t>。メールアドレス：</a:t>
            </a:r>
            <a:r>
              <a:rPr lang="en-US" altLang="ja-JP" sz="4000" dirty="0"/>
              <a:t>kochi-ctr@jeed.go.jp</a:t>
            </a:r>
          </a:p>
          <a:p>
            <a:pPr marL="0" indent="0">
              <a:buNone/>
            </a:pPr>
            <a:r>
              <a:rPr lang="ja-JP" altLang="en-US" sz="4000" dirty="0" smtClean="0"/>
              <a:t>　　</a:t>
            </a:r>
            <a:endParaRPr lang="en-US" altLang="ja-JP" sz="4000" dirty="0" smtClean="0"/>
          </a:p>
          <a:p>
            <a:pPr marL="0" indent="0">
              <a:buNone/>
            </a:pPr>
            <a:r>
              <a:rPr lang="ja-JP" altLang="en-US" sz="4000" dirty="0" smtClean="0"/>
              <a:t>　　　　</a:t>
            </a:r>
            <a:r>
              <a:rPr lang="en-US" altLang="ja-JP" sz="4000" dirty="0" smtClean="0"/>
              <a:t>【</a:t>
            </a:r>
            <a:r>
              <a:rPr lang="ja-JP" altLang="en-US" sz="4000" dirty="0"/>
              <a:t>お問い合わせ</a:t>
            </a:r>
            <a:r>
              <a:rPr lang="en-US" altLang="ja-JP" sz="4000" dirty="0"/>
              <a:t>】</a:t>
            </a:r>
            <a:r>
              <a:rPr lang="ja-JP" altLang="en-US" sz="4000" dirty="0"/>
              <a:t>　　　</a:t>
            </a:r>
            <a:r>
              <a:rPr lang="ja-JP" altLang="en-US" sz="4000" dirty="0" smtClean="0"/>
              <a:t>　高知</a:t>
            </a:r>
            <a:r>
              <a:rPr lang="ja-JP" altLang="en-US" sz="4000" dirty="0"/>
              <a:t>障害者職業センター　担当　小川・佐藤　</a:t>
            </a:r>
            <a:r>
              <a:rPr lang="en-US" altLang="ja-JP" sz="4000" dirty="0"/>
              <a:t>TEL</a:t>
            </a:r>
            <a:r>
              <a:rPr lang="ja-JP" altLang="en-US" sz="4000" dirty="0"/>
              <a:t>　</a:t>
            </a:r>
            <a:r>
              <a:rPr lang="en-US" altLang="ja-JP" sz="4000" dirty="0"/>
              <a:t>088-866-2111</a:t>
            </a:r>
          </a:p>
          <a:p>
            <a:endParaRPr lang="en-US" altLang="ja-JP" dirty="0"/>
          </a:p>
          <a:p>
            <a:endParaRPr kumimoji="1" lang="ja-JP" altLang="en-US" dirty="0"/>
          </a:p>
        </p:txBody>
      </p:sp>
      <p:sp>
        <p:nvSpPr>
          <p:cNvPr id="2" name="角丸四角形 1"/>
          <p:cNvSpPr/>
          <p:nvPr/>
        </p:nvSpPr>
        <p:spPr>
          <a:xfrm>
            <a:off x="792138" y="8856736"/>
            <a:ext cx="6120680" cy="9361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レーム 4"/>
          <p:cNvSpPr/>
          <p:nvPr/>
        </p:nvSpPr>
        <p:spPr>
          <a:xfrm>
            <a:off x="648122" y="431800"/>
            <a:ext cx="6120680" cy="576064"/>
          </a:xfrm>
          <a:prstGeom prst="frame">
            <a:avLst>
              <a:gd name="adj1"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282768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2403</TotalTime>
  <Words>285</Words>
  <Application>Microsoft Office PowerPoint</Application>
  <PresentationFormat>ユーザー設定</PresentationFormat>
  <Paragraphs>137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Calibri</vt:lpstr>
      <vt:lpstr>Wingdings</vt:lpstr>
      <vt:lpstr>Office ​​テーマ</vt:lpstr>
      <vt:lpstr>研修（助言・援助）サービスのご案内</vt:lpstr>
      <vt:lpstr>PowerPoint プレゼンテーション</vt:lpstr>
    </vt:vector>
  </TitlesOfParts>
  <Company>独立行政法人 高齢・障害・求職者雇用支援機構</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高知障害者職業センターが行う 研修（助言・援助）のご案内</dc:title>
  <dc:creator>独立行政法人 高齢・障害・求職者雇用支援機構</dc:creator>
  <cp:lastModifiedBy>小川 倫央</cp:lastModifiedBy>
  <cp:revision>72</cp:revision>
  <cp:lastPrinted>2022-07-22T09:28:08Z</cp:lastPrinted>
  <dcterms:created xsi:type="dcterms:W3CDTF">2018-06-12T06:37:18Z</dcterms:created>
  <dcterms:modified xsi:type="dcterms:W3CDTF">2022-07-22T09:49:17Z</dcterms:modified>
</cp:coreProperties>
</file>