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04" autoAdjust="0"/>
  </p:normalViewPr>
  <p:slideViewPr>
    <p:cSldViewPr>
      <p:cViewPr varScale="1">
        <p:scale>
          <a:sx n="82" d="100"/>
          <a:sy n="82" d="100"/>
        </p:scale>
        <p:origin x="3564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3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E4455C47-5CB7-49DD-95DD-D3180787A01B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3"/>
            <a:ext cx="2919413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C8A01C0B-F0FC-44DD-A4B9-2617B13F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0821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816B2-28CB-4A30-AC9F-B8A4B575BF34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F9E1A-AA42-4DCC-BE05-C4622B0DCB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856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F9E1A-AA42-4DCC-BE05-C4622B0DCB3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707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54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70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43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643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43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71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476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78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87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90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39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17C03-0062-483D-B7A0-20C0E4348B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066E7-E6E3-4214-B456-2593B4B8F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040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6" name="AutoShape 77"/>
          <p:cNvSpPr>
            <a:spLocks noChangeArrowheads="1"/>
          </p:cNvSpPr>
          <p:nvPr/>
        </p:nvSpPr>
        <p:spPr bwMode="auto">
          <a:xfrm>
            <a:off x="220663" y="7812360"/>
            <a:ext cx="6343650" cy="897368"/>
          </a:xfrm>
          <a:prstGeom prst="bracketPair">
            <a:avLst>
              <a:gd name="adj" fmla="val 16667"/>
            </a:avLst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DE9D9"/>
                </a:solidFill>
              </a14:hiddenFill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0342" name="テキスト ボックス 2"/>
          <p:cNvSpPr txBox="1">
            <a:spLocks noChangeArrowheads="1"/>
          </p:cNvSpPr>
          <p:nvPr/>
        </p:nvSpPr>
        <p:spPr bwMode="auto">
          <a:xfrm>
            <a:off x="485180" y="2902631"/>
            <a:ext cx="5784850" cy="213497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□障害者雇用経験あり　　　□障害者雇用経験なし</a:t>
            </a:r>
            <a:r>
              <a:rPr kumimoji="0" lang="en-US" altLang="ja-JP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(</a:t>
            </a:r>
            <a:r>
              <a:rPr kumimoji="0" lang="ja-JP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予定あり</a:t>
            </a:r>
            <a:r>
              <a:rPr kumimoji="0" lang="en-US" altLang="ja-JP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)</a:t>
            </a:r>
            <a:r>
              <a:rPr kumimoji="0" lang="ja-JP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　　　□障害者雇用経験なし</a:t>
            </a:r>
            <a:r>
              <a:rPr kumimoji="0" lang="en-US" altLang="ja-JP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(</a:t>
            </a:r>
            <a:r>
              <a:rPr kumimoji="0" lang="ja-JP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予定なし</a:t>
            </a:r>
            <a:r>
              <a:rPr kumimoji="0" lang="en-US" altLang="ja-JP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)</a:t>
            </a:r>
            <a:endParaRPr kumimoji="0" lang="en-US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43" name="Rectangle 101"/>
          <p:cNvSpPr>
            <a:spLocks noChangeArrowheads="1"/>
          </p:cNvSpPr>
          <p:nvPr/>
        </p:nvSpPr>
        <p:spPr bwMode="auto">
          <a:xfrm>
            <a:off x="205859" y="107504"/>
            <a:ext cx="63914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0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03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令和</a:t>
            </a:r>
            <a:r>
              <a:rPr kumimoji="0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７</a:t>
            </a:r>
            <a:r>
              <a: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年度第</a:t>
            </a:r>
            <a:r>
              <a:rPr kumimoji="0" lang="ja-JP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２</a:t>
            </a:r>
            <a:r>
              <a: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回事業主支援ワークショップ　参加申込書</a:t>
            </a:r>
            <a:endParaRPr kumimoji="0" lang="ja-JP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345" name="Rectangle 103"/>
          <p:cNvSpPr>
            <a:spLocks noChangeArrowheads="1"/>
          </p:cNvSpPr>
          <p:nvPr/>
        </p:nvSpPr>
        <p:spPr bwMode="auto">
          <a:xfrm>
            <a:off x="76205" y="3020228"/>
            <a:ext cx="6911164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事前アンケート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１．障害者雇用を進めるにあたって、現時点でお困りのことはどのようなことでしょうか？（複数回答可）</a:t>
            </a:r>
            <a:endParaRPr kumimoji="0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　</a:t>
            </a:r>
            <a:endParaRPr kumimoji="0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　</a:t>
            </a:r>
            <a:r>
              <a:rPr kumimoji="0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 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①社内コンセンサス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(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他の従業員の賛同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)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が得られない。　　　②障害者が担当できる仕事が無い。</a:t>
            </a: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9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③職場内のバリアフリーが整っていない。　　　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 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　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 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④危険な場所があり、安全面での不安がある。</a:t>
            </a: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　　　　　　　　　　　　　　　　　　　　　　　　　　　　　</a:t>
            </a: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⑤障害者にどのような仕事が向いているかわからない。　　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⑥従業員の増員が難しい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(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仕事量や資金面など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)</a:t>
            </a:r>
            <a:r>
              <a:rPr kumimoji="0" lang="ja-JP" altLang="en-US" sz="900" dirty="0" err="1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。</a:t>
            </a: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en-US" sz="9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⑦障害者の担当を置く余裕がない。　　　　　　　　　　　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⑧技術力や判断力が必要な職場であり、見合う方がいない。</a:t>
            </a: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⑨その他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(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　　　　　　　　　　　　　　　　　　　　　　　　　　　　　　　　　　　　　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)</a:t>
            </a:r>
            <a:endParaRPr kumimoji="0" lang="ja-JP" altLang="ja-JP" sz="9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11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２． 障害者雇用を進めるにあたって必要と思われるサービスはどのようなものでしょうか。</a:t>
            </a:r>
            <a:r>
              <a:rPr kumimoji="0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(</a:t>
            </a:r>
            <a:r>
              <a:rPr kumimoji="0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複数回答可</a:t>
            </a:r>
            <a:r>
              <a:rPr kumimoji="0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)</a:t>
            </a:r>
            <a:endParaRPr kumimoji="0" lang="en-US" altLang="ja-JP" sz="11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</a:t>
            </a: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①障害者に可能な職務の検討、相談。　　　　　　　　　　　　　②障害者雇用についての社員向け研修。</a:t>
            </a:r>
            <a:endParaRPr kumimoji="0" lang="en-US" altLang="ja-JP" sz="9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③現場に支援者が入っての支援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(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ジョブコーチ支援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)</a:t>
            </a:r>
            <a:r>
              <a:rPr kumimoji="0" lang="ja-JP" altLang="en-US" sz="900" dirty="0" err="1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。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　　　　④助成金などの制度説明。</a:t>
            </a: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⑤困った際の相談窓口の充実。　　　　　　　　　　　　　　　　⑥その他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(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　　　　　　　　　　　　　　　）</a:t>
            </a:r>
            <a:endParaRPr kumimoji="0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３．今回の事業主支援ワークショップについて、どちらでお知りになりましたか？</a:t>
            </a:r>
            <a:endParaRPr kumimoji="0" lang="ja-JP" altLang="en-US" sz="11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①ハローワークで聞いた。　　　　　　　　　　　　　　　　　　②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障害者就業・生活支援センター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で聞いた。</a:t>
            </a: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③国立吉備高原職業リハビリテーションセンターで聞いた。　　　④ホームページで見た。</a:t>
            </a:r>
            <a:endParaRPr kumimoji="0" lang="ja-JP" altLang="ja-JP" sz="5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9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</a:t>
            </a:r>
            <a:r>
              <a:rPr kumimoji="0"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⑤案内が届いた。　　　　　　　　　　　　　　　　　　　　　⑥その他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(</a:t>
            </a:r>
            <a:r>
              <a:rPr kumimoji="0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　　　　　　　　　　　　　　　　</a:t>
            </a:r>
            <a:r>
              <a:rPr kumimoji="0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)</a:t>
            </a:r>
            <a:endParaRPr kumimoji="0" lang="en-US" altLang="ja-JP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４．今回の事業主支援ワークショップで話し合いたいテーマについての希望をお聞かせ下さい。</a:t>
            </a:r>
            <a:endParaRPr kumimoji="0" lang="ja-JP" altLang="ja-JP" sz="1100" dirty="0">
              <a:latin typeface="Arial" panose="020B0604020202020204" pitchFamily="34" charset="0"/>
            </a:endParaRPr>
          </a:p>
        </p:txBody>
      </p:sp>
      <p:sp>
        <p:nvSpPr>
          <p:cNvPr id="10346" name="Rectangle 104"/>
          <p:cNvSpPr>
            <a:spLocks noChangeArrowheads="1"/>
          </p:cNvSpPr>
          <p:nvPr/>
        </p:nvSpPr>
        <p:spPr bwMode="auto">
          <a:xfrm>
            <a:off x="3168352" y="6196721"/>
            <a:ext cx="558924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　　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47" name="Rectangle 105"/>
          <p:cNvSpPr>
            <a:spLocks noChangeArrowheads="1"/>
          </p:cNvSpPr>
          <p:nvPr/>
        </p:nvSpPr>
        <p:spPr bwMode="auto">
          <a:xfrm>
            <a:off x="-5477310" y="380401"/>
            <a:ext cx="476664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　　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48" name="Rectangle 106"/>
          <p:cNvSpPr>
            <a:spLocks noChangeArrowheads="1"/>
          </p:cNvSpPr>
          <p:nvPr/>
        </p:nvSpPr>
        <p:spPr bwMode="auto">
          <a:xfrm>
            <a:off x="-5837961" y="980089"/>
            <a:ext cx="576064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　　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51" name="Rectangle 109"/>
          <p:cNvSpPr>
            <a:spLocks noChangeArrowheads="1"/>
          </p:cNvSpPr>
          <p:nvPr/>
        </p:nvSpPr>
        <p:spPr bwMode="auto">
          <a:xfrm>
            <a:off x="-5993013" y="3157081"/>
            <a:ext cx="547260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　　　　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52" name="Rectangle 110"/>
          <p:cNvSpPr>
            <a:spLocks noChangeArrowheads="1"/>
          </p:cNvSpPr>
          <p:nvPr/>
        </p:nvSpPr>
        <p:spPr bwMode="auto">
          <a:xfrm>
            <a:off x="-6845778" y="4349679"/>
            <a:ext cx="644495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318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0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0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0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0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0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0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0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0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0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31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0788" algn="l"/>
              </a:tabLst>
            </a:pPr>
            <a:r>
              <a:rPr kumimoji="0" lang="ja-JP" altLang="ja-JP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　　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57" name="テキスト ボックス 2"/>
          <p:cNvSpPr txBox="1">
            <a:spLocks noChangeArrowheads="1"/>
          </p:cNvSpPr>
          <p:nvPr/>
        </p:nvSpPr>
        <p:spPr bwMode="auto">
          <a:xfrm>
            <a:off x="548680" y="8752904"/>
            <a:ext cx="5487988" cy="3556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</a:rPr>
              <a:t>※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</a:rPr>
              <a:t>ご参加にあたって障害等でご配慮の希望があれば、ご記入ください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58" name="フローチャート: 処理 10357"/>
          <p:cNvSpPr/>
          <p:nvPr/>
        </p:nvSpPr>
        <p:spPr>
          <a:xfrm>
            <a:off x="113236" y="3789487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フローチャート: 処理 122"/>
          <p:cNvSpPr/>
          <p:nvPr/>
        </p:nvSpPr>
        <p:spPr>
          <a:xfrm>
            <a:off x="113236" y="4067944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フローチャート: 処理 123"/>
          <p:cNvSpPr/>
          <p:nvPr/>
        </p:nvSpPr>
        <p:spPr>
          <a:xfrm>
            <a:off x="113236" y="4355976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フローチャート: 処理 124"/>
          <p:cNvSpPr/>
          <p:nvPr/>
        </p:nvSpPr>
        <p:spPr>
          <a:xfrm>
            <a:off x="113236" y="4644008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フローチャート: 処理 125"/>
          <p:cNvSpPr/>
          <p:nvPr/>
        </p:nvSpPr>
        <p:spPr>
          <a:xfrm>
            <a:off x="118715" y="4889739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フローチャート: 処理 129"/>
          <p:cNvSpPr/>
          <p:nvPr/>
        </p:nvSpPr>
        <p:spPr>
          <a:xfrm>
            <a:off x="3284984" y="3779912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1" name="フローチャート: 処理 130"/>
          <p:cNvSpPr/>
          <p:nvPr/>
        </p:nvSpPr>
        <p:spPr>
          <a:xfrm>
            <a:off x="3284984" y="4058369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フローチャート: 処理 131"/>
          <p:cNvSpPr/>
          <p:nvPr/>
        </p:nvSpPr>
        <p:spPr>
          <a:xfrm>
            <a:off x="3284984" y="4346401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フローチャート: 処理 132"/>
          <p:cNvSpPr/>
          <p:nvPr/>
        </p:nvSpPr>
        <p:spPr>
          <a:xfrm>
            <a:off x="3284984" y="4634433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フローチャート: 処理 134"/>
          <p:cNvSpPr/>
          <p:nvPr/>
        </p:nvSpPr>
        <p:spPr>
          <a:xfrm>
            <a:off x="116632" y="5508104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フローチャート: 処理 135"/>
          <p:cNvSpPr/>
          <p:nvPr/>
        </p:nvSpPr>
        <p:spPr>
          <a:xfrm>
            <a:off x="116632" y="5786561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フローチャート: 処理 136"/>
          <p:cNvSpPr/>
          <p:nvPr/>
        </p:nvSpPr>
        <p:spPr>
          <a:xfrm>
            <a:off x="116632" y="6074593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フローチャート: 処理 137"/>
          <p:cNvSpPr/>
          <p:nvPr/>
        </p:nvSpPr>
        <p:spPr>
          <a:xfrm>
            <a:off x="3501008" y="5475378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フローチャート: 処理 138"/>
          <p:cNvSpPr/>
          <p:nvPr/>
        </p:nvSpPr>
        <p:spPr>
          <a:xfrm>
            <a:off x="3501008" y="5753835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フローチャート: 処理 139"/>
          <p:cNvSpPr/>
          <p:nvPr/>
        </p:nvSpPr>
        <p:spPr>
          <a:xfrm>
            <a:off x="3501008" y="6041867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フローチャート: 処理 140"/>
          <p:cNvSpPr/>
          <p:nvPr/>
        </p:nvSpPr>
        <p:spPr>
          <a:xfrm>
            <a:off x="3531787" y="6627506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フローチャート: 処理 141"/>
          <p:cNvSpPr/>
          <p:nvPr/>
        </p:nvSpPr>
        <p:spPr>
          <a:xfrm>
            <a:off x="3531787" y="6905963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フローチャート: 処理 142"/>
          <p:cNvSpPr/>
          <p:nvPr/>
        </p:nvSpPr>
        <p:spPr>
          <a:xfrm>
            <a:off x="3531787" y="7193995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フローチャート: 処理 143"/>
          <p:cNvSpPr/>
          <p:nvPr/>
        </p:nvSpPr>
        <p:spPr>
          <a:xfrm>
            <a:off x="116632" y="6627506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フローチャート: 処理 144"/>
          <p:cNvSpPr/>
          <p:nvPr/>
        </p:nvSpPr>
        <p:spPr>
          <a:xfrm>
            <a:off x="116632" y="6905963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フローチャート: 処理 145"/>
          <p:cNvSpPr/>
          <p:nvPr/>
        </p:nvSpPr>
        <p:spPr>
          <a:xfrm>
            <a:off x="116632" y="7193995"/>
            <a:ext cx="185245" cy="186317"/>
          </a:xfrm>
          <a:prstGeom prst="flowChartProcess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831022"/>
              </p:ext>
            </p:extLst>
          </p:nvPr>
        </p:nvGraphicFramePr>
        <p:xfrm>
          <a:off x="379119" y="557076"/>
          <a:ext cx="5996973" cy="2248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4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85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御社名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5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ご連絡先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5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所属・職名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9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ふりがな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5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ご氏名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37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E-mail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283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</a:spPr>
      <a:bodyPr rtlCol="0" anchor="ctr"/>
      <a:lstStyle>
        <a:defPPr algn="ctr">
          <a:defRPr kumimoji="1"/>
        </a:defPPr>
      </a:lstStyle>
      <a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2690</TotalTime>
  <Words>596</Words>
  <Application>Microsoft Office PowerPoint</Application>
  <PresentationFormat>画面に合わせる (4:3)</PresentationFormat>
  <Paragraphs>45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ＭＳ Ｐゴシック</vt:lpstr>
      <vt:lpstr>ＭＳ ゴシック</vt:lpstr>
      <vt:lpstr>ＭＳ 明朝</vt:lpstr>
      <vt:lpstr>游ゴシック</vt:lpstr>
      <vt:lpstr>Arial</vt:lpstr>
      <vt:lpstr>Calibri</vt:lpstr>
      <vt:lpstr>Century</vt:lpstr>
      <vt:lpstr>Office ​​テーマ</vt:lpstr>
      <vt:lpstr>PowerPoint プレゼンテーション</vt:lpstr>
    </vt:vector>
  </TitlesOfParts>
  <Company>独立行政法人 高齢・障害・求職者雇用支援機構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事例を知る…に使えるツール</dc:title>
  <dc:creator>独立行政法人 高齢・障害・求職者雇用支援機構</dc:creator>
  <cp:lastModifiedBy>高齢・障害・求職者雇用支援機構</cp:lastModifiedBy>
  <cp:revision>186</cp:revision>
  <cp:lastPrinted>2025-10-16T04:41:15Z</cp:lastPrinted>
  <dcterms:created xsi:type="dcterms:W3CDTF">2017-06-19T02:57:26Z</dcterms:created>
  <dcterms:modified xsi:type="dcterms:W3CDTF">2025-10-20T01:54:50Z</dcterms:modified>
</cp:coreProperties>
</file>