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439" r:id="rId2"/>
    <p:sldId id="440" r:id="rId3"/>
    <p:sldId id="441" r:id="rId4"/>
    <p:sldId id="442" r:id="rId5"/>
    <p:sldId id="443" r:id="rId6"/>
    <p:sldId id="444" r:id="rId7"/>
    <p:sldId id="445" r:id="rId8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99FF"/>
    <a:srgbClr val="FFCCFF"/>
    <a:srgbClr val="FF00FF"/>
    <a:srgbClr val="FFCCCC"/>
    <a:srgbClr val="FFFF99"/>
    <a:srgbClr val="FF6600"/>
    <a:srgbClr val="92D05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3018" y="-102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84FAF4-E790-4C4E-9C3E-A922E9BA5812}" type="doc">
      <dgm:prSet loTypeId="urn:microsoft.com/office/officeart/2005/8/layout/cycle2" loCatId="cycle" qsTypeId="urn:microsoft.com/office/officeart/2005/8/quickstyle/simple2" qsCatId="simple" csTypeId="urn:microsoft.com/office/officeart/2005/8/colors/colorful1#1" csCatId="colorful" phldr="1"/>
      <dgm:spPr/>
      <dgm:t>
        <a:bodyPr/>
        <a:lstStyle/>
        <a:p>
          <a:endParaRPr kumimoji="1" lang="ja-JP" altLang="en-US"/>
        </a:p>
      </dgm:t>
    </dgm:pt>
    <dgm:pt modelId="{BB0F1B4C-FF6C-44F4-99D4-72EE92DA6BC2}">
      <dgm:prSet phldrT="[テキスト]"/>
      <dgm:spPr/>
      <dgm:t>
        <a:bodyPr/>
        <a:lstStyle/>
        <a:p>
          <a:r>
            <a:rPr kumimoji="1" lang="ja-JP" altLang="en-US" dirty="0" smtClean="0"/>
            <a:t>作業</a:t>
          </a:r>
          <a:endParaRPr kumimoji="1" lang="ja-JP" altLang="en-US" dirty="0"/>
        </a:p>
      </dgm:t>
    </dgm:pt>
    <dgm:pt modelId="{2C51DCED-F192-4767-BCBC-5F009E5366BA}" type="parTrans" cxnId="{CF12B216-DDB8-4DC8-A043-E26833A460BE}">
      <dgm:prSet/>
      <dgm:spPr/>
      <dgm:t>
        <a:bodyPr/>
        <a:lstStyle/>
        <a:p>
          <a:endParaRPr kumimoji="1" lang="ja-JP" altLang="en-US"/>
        </a:p>
      </dgm:t>
    </dgm:pt>
    <dgm:pt modelId="{7EB78EFC-4A01-4CD3-AB33-E021BBF1D2D0}" type="sibTrans" cxnId="{CF12B216-DDB8-4DC8-A043-E26833A460BE}">
      <dgm:prSet/>
      <dgm:spPr/>
      <dgm:t>
        <a:bodyPr/>
        <a:lstStyle/>
        <a:p>
          <a:endParaRPr kumimoji="1" lang="ja-JP" altLang="en-US"/>
        </a:p>
      </dgm:t>
    </dgm:pt>
    <dgm:pt modelId="{665F9749-2D06-44A8-8E1A-774DE34E7069}">
      <dgm:prSet phldrT="[テキスト]"/>
      <dgm:spPr/>
      <dgm:t>
        <a:bodyPr/>
        <a:lstStyle/>
        <a:p>
          <a:r>
            <a:rPr kumimoji="1" lang="ja-JP" altLang="en-US" dirty="0" smtClean="0"/>
            <a:t>講習</a:t>
          </a:r>
          <a:endParaRPr kumimoji="1" lang="ja-JP" altLang="en-US" dirty="0"/>
        </a:p>
      </dgm:t>
    </dgm:pt>
    <dgm:pt modelId="{676FDC92-F785-4EB5-B91F-B5A2540E2F74}" type="parTrans" cxnId="{E5E830B0-5BB4-4922-97F4-1B405A3B4823}">
      <dgm:prSet/>
      <dgm:spPr/>
      <dgm:t>
        <a:bodyPr/>
        <a:lstStyle/>
        <a:p>
          <a:endParaRPr kumimoji="1" lang="ja-JP" altLang="en-US"/>
        </a:p>
      </dgm:t>
    </dgm:pt>
    <dgm:pt modelId="{C8FF8993-89A3-451B-9E3B-A449D45D919D}" type="sibTrans" cxnId="{E5E830B0-5BB4-4922-97F4-1B405A3B4823}">
      <dgm:prSet/>
      <dgm:spPr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endParaRPr kumimoji="1" lang="ja-JP" altLang="en-US"/>
        </a:p>
      </dgm:t>
    </dgm:pt>
    <dgm:pt modelId="{8C33D0CF-DBC5-4EEF-9AA1-5D04CDE99B91}">
      <dgm:prSet phldrT="[テキスト]"/>
      <dgm:spPr/>
      <dgm:t>
        <a:bodyPr/>
        <a:lstStyle/>
        <a:p>
          <a:r>
            <a:rPr kumimoji="1" lang="ja-JP" altLang="en-US" dirty="0" smtClean="0"/>
            <a:t>相談</a:t>
          </a:r>
          <a:endParaRPr kumimoji="1" lang="ja-JP" altLang="en-US" dirty="0"/>
        </a:p>
      </dgm:t>
    </dgm:pt>
    <dgm:pt modelId="{757E10AC-49CA-4E1A-BACB-406E9524D775}" type="parTrans" cxnId="{D0EBB290-D125-46F8-BA38-9D456B15BB28}">
      <dgm:prSet/>
      <dgm:spPr/>
      <dgm:t>
        <a:bodyPr/>
        <a:lstStyle/>
        <a:p>
          <a:endParaRPr kumimoji="1" lang="ja-JP" altLang="en-US"/>
        </a:p>
      </dgm:t>
    </dgm:pt>
    <dgm:pt modelId="{219E4B42-E9F3-4589-B9DE-93878BEC3A10}" type="sibTrans" cxnId="{D0EBB290-D125-46F8-BA38-9D456B15BB28}">
      <dgm:prSet/>
      <dgm:spPr/>
      <dgm:t>
        <a:bodyPr/>
        <a:lstStyle/>
        <a:p>
          <a:endParaRPr kumimoji="1" lang="ja-JP" altLang="en-US"/>
        </a:p>
      </dgm:t>
    </dgm:pt>
    <dgm:pt modelId="{1157A136-938B-4CCD-9E86-8198FE5B6B50}" type="pres">
      <dgm:prSet presAssocID="{6684FAF4-E790-4C4E-9C3E-A922E9BA581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AD37C4F0-E86F-411D-BB4A-FE45AB02B44D}" type="pres">
      <dgm:prSet presAssocID="{BB0F1B4C-FF6C-44F4-99D4-72EE92DA6BC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E4E8EF1-ABC4-4332-90D2-B87BA90E2816}" type="pres">
      <dgm:prSet presAssocID="{7EB78EFC-4A01-4CD3-AB33-E021BBF1D2D0}" presName="sibTrans" presStyleLbl="sibTrans2D1" presStyleIdx="0" presStyleCnt="3" custAng="16114271"/>
      <dgm:spPr>
        <a:prstGeom prst="upDownArrow">
          <a:avLst/>
        </a:prstGeom>
      </dgm:spPr>
      <dgm:t>
        <a:bodyPr/>
        <a:lstStyle/>
        <a:p>
          <a:endParaRPr kumimoji="1" lang="ja-JP" altLang="en-US"/>
        </a:p>
      </dgm:t>
    </dgm:pt>
    <dgm:pt modelId="{A1A48513-6DF9-4338-B811-3BDCDC29CABF}" type="pres">
      <dgm:prSet presAssocID="{7EB78EFC-4A01-4CD3-AB33-E021BBF1D2D0}" presName="connectorText" presStyleLbl="sibTrans2D1" presStyleIdx="0" presStyleCnt="3"/>
      <dgm:spPr/>
      <dgm:t>
        <a:bodyPr/>
        <a:lstStyle/>
        <a:p>
          <a:endParaRPr kumimoji="1" lang="ja-JP" altLang="en-US"/>
        </a:p>
      </dgm:t>
    </dgm:pt>
    <dgm:pt modelId="{0BF6B197-E85B-45CD-8FB4-C8255A8C3BF0}" type="pres">
      <dgm:prSet presAssocID="{665F9749-2D06-44A8-8E1A-774DE34E706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4CCD7BF-A67D-4CBF-97EC-BF5E2ABDA6C2}" type="pres">
      <dgm:prSet presAssocID="{C8FF8993-89A3-451B-9E3B-A449D45D919D}" presName="sibTrans" presStyleLbl="sibTrans2D1" presStyleIdx="1" presStyleCnt="3" custAng="5400000"/>
      <dgm:spPr>
        <a:prstGeom prst="upDownArrow">
          <a:avLst/>
        </a:prstGeom>
      </dgm:spPr>
      <dgm:t>
        <a:bodyPr/>
        <a:lstStyle/>
        <a:p>
          <a:endParaRPr kumimoji="1" lang="ja-JP" altLang="en-US"/>
        </a:p>
      </dgm:t>
    </dgm:pt>
    <dgm:pt modelId="{9C1CA482-AA4A-40C0-8D1D-5DD06A3C00B6}" type="pres">
      <dgm:prSet presAssocID="{C8FF8993-89A3-451B-9E3B-A449D45D919D}" presName="connectorText" presStyleLbl="sibTrans2D1" presStyleIdx="1" presStyleCnt="3"/>
      <dgm:spPr/>
      <dgm:t>
        <a:bodyPr/>
        <a:lstStyle/>
        <a:p>
          <a:endParaRPr kumimoji="1" lang="ja-JP" altLang="en-US"/>
        </a:p>
      </dgm:t>
    </dgm:pt>
    <dgm:pt modelId="{4AD4462D-E588-4D3F-BFE2-B38E45284048}" type="pres">
      <dgm:prSet presAssocID="{8C33D0CF-DBC5-4EEF-9AA1-5D04CDE99B9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C68162E-6F39-4EAE-B8B0-B3D13AC8DA56}" type="pres">
      <dgm:prSet presAssocID="{219E4B42-E9F3-4589-B9DE-93878BEC3A10}" presName="sibTrans" presStyleLbl="sibTrans2D1" presStyleIdx="2" presStyleCnt="3" custAng="5492130"/>
      <dgm:spPr>
        <a:prstGeom prst="upDownArrow">
          <a:avLst/>
        </a:prstGeom>
      </dgm:spPr>
      <dgm:t>
        <a:bodyPr/>
        <a:lstStyle/>
        <a:p>
          <a:endParaRPr kumimoji="1" lang="ja-JP" altLang="en-US"/>
        </a:p>
      </dgm:t>
    </dgm:pt>
    <dgm:pt modelId="{0C35DA45-DE1F-48FB-B0AF-3119F0593C83}" type="pres">
      <dgm:prSet presAssocID="{219E4B42-E9F3-4589-B9DE-93878BEC3A10}" presName="connectorText" presStyleLbl="sibTrans2D1" presStyleIdx="2" presStyleCnt="3"/>
      <dgm:spPr/>
      <dgm:t>
        <a:bodyPr/>
        <a:lstStyle/>
        <a:p>
          <a:endParaRPr kumimoji="1" lang="ja-JP" altLang="en-US"/>
        </a:p>
      </dgm:t>
    </dgm:pt>
  </dgm:ptLst>
  <dgm:cxnLst>
    <dgm:cxn modelId="{547D450A-BA08-4E11-BDCF-2BF1CBED2570}" type="presOf" srcId="{219E4B42-E9F3-4589-B9DE-93878BEC3A10}" destId="{0C35DA45-DE1F-48FB-B0AF-3119F0593C83}" srcOrd="1" destOrd="0" presId="urn:microsoft.com/office/officeart/2005/8/layout/cycle2"/>
    <dgm:cxn modelId="{A242ED2E-4E9C-4F94-BDF1-6559F348E050}" type="presOf" srcId="{7EB78EFC-4A01-4CD3-AB33-E021BBF1D2D0}" destId="{A1A48513-6DF9-4338-B811-3BDCDC29CABF}" srcOrd="1" destOrd="0" presId="urn:microsoft.com/office/officeart/2005/8/layout/cycle2"/>
    <dgm:cxn modelId="{D0EBB290-D125-46F8-BA38-9D456B15BB28}" srcId="{6684FAF4-E790-4C4E-9C3E-A922E9BA5812}" destId="{8C33D0CF-DBC5-4EEF-9AA1-5D04CDE99B91}" srcOrd="2" destOrd="0" parTransId="{757E10AC-49CA-4E1A-BACB-406E9524D775}" sibTransId="{219E4B42-E9F3-4589-B9DE-93878BEC3A10}"/>
    <dgm:cxn modelId="{DB3C1ECF-EE66-4A55-BB0E-EBE85D252FA3}" type="presOf" srcId="{C8FF8993-89A3-451B-9E3B-A449D45D919D}" destId="{9C1CA482-AA4A-40C0-8D1D-5DD06A3C00B6}" srcOrd="1" destOrd="0" presId="urn:microsoft.com/office/officeart/2005/8/layout/cycle2"/>
    <dgm:cxn modelId="{E243D14E-9039-4974-90A5-F22D10E6BD37}" type="presOf" srcId="{BB0F1B4C-FF6C-44F4-99D4-72EE92DA6BC2}" destId="{AD37C4F0-E86F-411D-BB4A-FE45AB02B44D}" srcOrd="0" destOrd="0" presId="urn:microsoft.com/office/officeart/2005/8/layout/cycle2"/>
    <dgm:cxn modelId="{A5393F1A-B528-4853-997D-DD2FC6FB1307}" type="presOf" srcId="{8C33D0CF-DBC5-4EEF-9AA1-5D04CDE99B91}" destId="{4AD4462D-E588-4D3F-BFE2-B38E45284048}" srcOrd="0" destOrd="0" presId="urn:microsoft.com/office/officeart/2005/8/layout/cycle2"/>
    <dgm:cxn modelId="{CF12B216-DDB8-4DC8-A043-E26833A460BE}" srcId="{6684FAF4-E790-4C4E-9C3E-A922E9BA5812}" destId="{BB0F1B4C-FF6C-44F4-99D4-72EE92DA6BC2}" srcOrd="0" destOrd="0" parTransId="{2C51DCED-F192-4767-BCBC-5F009E5366BA}" sibTransId="{7EB78EFC-4A01-4CD3-AB33-E021BBF1D2D0}"/>
    <dgm:cxn modelId="{9D616597-25B0-431C-AB30-6F43439EC076}" type="presOf" srcId="{7EB78EFC-4A01-4CD3-AB33-E021BBF1D2D0}" destId="{6E4E8EF1-ABC4-4332-90D2-B87BA90E2816}" srcOrd="0" destOrd="0" presId="urn:microsoft.com/office/officeart/2005/8/layout/cycle2"/>
    <dgm:cxn modelId="{E935E7A6-2B4C-40C3-98C6-3E7ED8662900}" type="presOf" srcId="{C8FF8993-89A3-451B-9E3B-A449D45D919D}" destId="{B4CCD7BF-A67D-4CBF-97EC-BF5E2ABDA6C2}" srcOrd="0" destOrd="0" presId="urn:microsoft.com/office/officeart/2005/8/layout/cycle2"/>
    <dgm:cxn modelId="{BAC4781E-543D-4728-8E90-329814EABA24}" type="presOf" srcId="{665F9749-2D06-44A8-8E1A-774DE34E7069}" destId="{0BF6B197-E85B-45CD-8FB4-C8255A8C3BF0}" srcOrd="0" destOrd="0" presId="urn:microsoft.com/office/officeart/2005/8/layout/cycle2"/>
    <dgm:cxn modelId="{E5E830B0-5BB4-4922-97F4-1B405A3B4823}" srcId="{6684FAF4-E790-4C4E-9C3E-A922E9BA5812}" destId="{665F9749-2D06-44A8-8E1A-774DE34E7069}" srcOrd="1" destOrd="0" parTransId="{676FDC92-F785-4EB5-B91F-B5A2540E2F74}" sibTransId="{C8FF8993-89A3-451B-9E3B-A449D45D919D}"/>
    <dgm:cxn modelId="{30D10192-890F-442B-B881-25C4F93BFC9A}" type="presOf" srcId="{219E4B42-E9F3-4589-B9DE-93878BEC3A10}" destId="{9C68162E-6F39-4EAE-B8B0-B3D13AC8DA56}" srcOrd="0" destOrd="0" presId="urn:microsoft.com/office/officeart/2005/8/layout/cycle2"/>
    <dgm:cxn modelId="{2A8AA747-936B-4D47-B68B-F1BE3CD28745}" type="presOf" srcId="{6684FAF4-E790-4C4E-9C3E-A922E9BA5812}" destId="{1157A136-938B-4CCD-9E86-8198FE5B6B50}" srcOrd="0" destOrd="0" presId="urn:microsoft.com/office/officeart/2005/8/layout/cycle2"/>
    <dgm:cxn modelId="{D66ECEAC-552B-4CCD-8BAD-5119E13D49A2}" type="presParOf" srcId="{1157A136-938B-4CCD-9E86-8198FE5B6B50}" destId="{AD37C4F0-E86F-411D-BB4A-FE45AB02B44D}" srcOrd="0" destOrd="0" presId="urn:microsoft.com/office/officeart/2005/8/layout/cycle2"/>
    <dgm:cxn modelId="{171EC96E-891E-48AD-B61C-6B8A85CB0F2B}" type="presParOf" srcId="{1157A136-938B-4CCD-9E86-8198FE5B6B50}" destId="{6E4E8EF1-ABC4-4332-90D2-B87BA90E2816}" srcOrd="1" destOrd="0" presId="urn:microsoft.com/office/officeart/2005/8/layout/cycle2"/>
    <dgm:cxn modelId="{6905057C-3A62-403C-BE8A-6E8F25663661}" type="presParOf" srcId="{6E4E8EF1-ABC4-4332-90D2-B87BA90E2816}" destId="{A1A48513-6DF9-4338-B811-3BDCDC29CABF}" srcOrd="0" destOrd="0" presId="urn:microsoft.com/office/officeart/2005/8/layout/cycle2"/>
    <dgm:cxn modelId="{A26DFD60-C39F-4EBA-BC11-2EE7B4E4412C}" type="presParOf" srcId="{1157A136-938B-4CCD-9E86-8198FE5B6B50}" destId="{0BF6B197-E85B-45CD-8FB4-C8255A8C3BF0}" srcOrd="2" destOrd="0" presId="urn:microsoft.com/office/officeart/2005/8/layout/cycle2"/>
    <dgm:cxn modelId="{73F20D09-8B41-4677-A9AB-130DD90F6CDF}" type="presParOf" srcId="{1157A136-938B-4CCD-9E86-8198FE5B6B50}" destId="{B4CCD7BF-A67D-4CBF-97EC-BF5E2ABDA6C2}" srcOrd="3" destOrd="0" presId="urn:microsoft.com/office/officeart/2005/8/layout/cycle2"/>
    <dgm:cxn modelId="{ED325C71-F414-4306-9D0C-D869EA00DBF9}" type="presParOf" srcId="{B4CCD7BF-A67D-4CBF-97EC-BF5E2ABDA6C2}" destId="{9C1CA482-AA4A-40C0-8D1D-5DD06A3C00B6}" srcOrd="0" destOrd="0" presId="urn:microsoft.com/office/officeart/2005/8/layout/cycle2"/>
    <dgm:cxn modelId="{74C9B62D-C91E-4A25-A225-599D5BEE6209}" type="presParOf" srcId="{1157A136-938B-4CCD-9E86-8198FE5B6B50}" destId="{4AD4462D-E588-4D3F-BFE2-B38E45284048}" srcOrd="4" destOrd="0" presId="urn:microsoft.com/office/officeart/2005/8/layout/cycle2"/>
    <dgm:cxn modelId="{DDC02527-658B-431B-B8C9-8A88B9101316}" type="presParOf" srcId="{1157A136-938B-4CCD-9E86-8198FE5B6B50}" destId="{9C68162E-6F39-4EAE-B8B0-B3D13AC8DA56}" srcOrd="5" destOrd="0" presId="urn:microsoft.com/office/officeart/2005/8/layout/cycle2"/>
    <dgm:cxn modelId="{37263BAB-F6EA-4195-AC64-FFF8CC88EC85}" type="presParOf" srcId="{9C68162E-6F39-4EAE-B8B0-B3D13AC8DA56}" destId="{0C35DA45-DE1F-48FB-B0AF-3119F0593C8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37C4F0-E86F-411D-BB4A-FE45AB02B44D}">
      <dsp:nvSpPr>
        <dsp:cNvPr id="0" name=""/>
        <dsp:cNvSpPr/>
      </dsp:nvSpPr>
      <dsp:spPr>
        <a:xfrm>
          <a:off x="755976" y="15"/>
          <a:ext cx="505297" cy="50529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/>
            <a:t>作業</a:t>
          </a:r>
          <a:endParaRPr kumimoji="1" lang="ja-JP" altLang="en-US" sz="1200" kern="1200" dirty="0"/>
        </a:p>
      </dsp:txBody>
      <dsp:txXfrm>
        <a:off x="829975" y="74014"/>
        <a:ext cx="357299" cy="357299"/>
      </dsp:txXfrm>
    </dsp:sp>
    <dsp:sp modelId="{6E4E8EF1-ABC4-4332-90D2-B87BA90E2816}">
      <dsp:nvSpPr>
        <dsp:cNvPr id="0" name=""/>
        <dsp:cNvSpPr/>
      </dsp:nvSpPr>
      <dsp:spPr>
        <a:xfrm rot="19714271">
          <a:off x="1129223" y="493078"/>
          <a:ext cx="134868" cy="170537"/>
        </a:xfrm>
        <a:prstGeom prst="up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700" kern="1200"/>
        </a:p>
      </dsp:txBody>
      <dsp:txXfrm>
        <a:off x="1132191" y="537734"/>
        <a:ext cx="94408" cy="102323"/>
      </dsp:txXfrm>
    </dsp:sp>
    <dsp:sp modelId="{0BF6B197-E85B-45CD-8FB4-C8255A8C3BF0}">
      <dsp:nvSpPr>
        <dsp:cNvPr id="0" name=""/>
        <dsp:cNvSpPr/>
      </dsp:nvSpPr>
      <dsp:spPr>
        <a:xfrm>
          <a:off x="1135859" y="657992"/>
          <a:ext cx="505297" cy="50529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/>
            <a:t>講習</a:t>
          </a:r>
          <a:endParaRPr kumimoji="1" lang="ja-JP" altLang="en-US" sz="1200" kern="1200" dirty="0"/>
        </a:p>
      </dsp:txBody>
      <dsp:txXfrm>
        <a:off x="1209858" y="731991"/>
        <a:ext cx="357299" cy="357299"/>
      </dsp:txXfrm>
    </dsp:sp>
    <dsp:sp modelId="{B4CCD7BF-A67D-4CBF-97EC-BF5E2ABDA6C2}">
      <dsp:nvSpPr>
        <dsp:cNvPr id="0" name=""/>
        <dsp:cNvSpPr/>
      </dsp:nvSpPr>
      <dsp:spPr>
        <a:xfrm rot="16200000">
          <a:off x="945007" y="825372"/>
          <a:ext cx="134868" cy="170537"/>
        </a:xfrm>
        <a:prstGeom prst="upDown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700" kern="1200"/>
        </a:p>
      </dsp:txBody>
      <dsp:txXfrm rot="10800000">
        <a:off x="965237" y="879709"/>
        <a:ext cx="94408" cy="102323"/>
      </dsp:txXfrm>
    </dsp:sp>
    <dsp:sp modelId="{4AD4462D-E588-4D3F-BFE2-B38E45284048}">
      <dsp:nvSpPr>
        <dsp:cNvPr id="0" name=""/>
        <dsp:cNvSpPr/>
      </dsp:nvSpPr>
      <dsp:spPr>
        <a:xfrm>
          <a:off x="376093" y="657992"/>
          <a:ext cx="505297" cy="50529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/>
            <a:t>相談</a:t>
          </a:r>
          <a:endParaRPr kumimoji="1" lang="ja-JP" altLang="en-US" sz="1200" kern="1200" dirty="0"/>
        </a:p>
      </dsp:txBody>
      <dsp:txXfrm>
        <a:off x="450092" y="731991"/>
        <a:ext cx="357299" cy="357299"/>
      </dsp:txXfrm>
    </dsp:sp>
    <dsp:sp modelId="{9C68162E-6F39-4EAE-B8B0-B3D13AC8DA56}">
      <dsp:nvSpPr>
        <dsp:cNvPr id="0" name=""/>
        <dsp:cNvSpPr/>
      </dsp:nvSpPr>
      <dsp:spPr>
        <a:xfrm rot="1892130">
          <a:off x="749340" y="499689"/>
          <a:ext cx="134868" cy="170537"/>
        </a:xfrm>
        <a:prstGeom prst="upDownArrow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700" kern="1200"/>
        </a:p>
      </dsp:txBody>
      <dsp:txXfrm>
        <a:off x="752328" y="523215"/>
        <a:ext cx="94408" cy="1023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95DC9A-27CD-48D0-8731-BF7EBC317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7488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C705DD-2536-4726-ACD7-846B757580E6}" type="datetimeFigureOut">
              <a:rPr kumimoji="1" lang="ja-JP" altLang="en-US" smtClean="0"/>
              <a:t>2018/1/19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48452-D803-4ED7-B8A2-6F6A794DF9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5613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665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18118-5ABE-4282-8D19-705C38D03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18118-5ABE-4282-8D19-705C38D03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18118-5ABE-4282-8D19-705C38D03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18118-5ABE-4282-8D19-705C38D03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18118-5ABE-4282-8D19-705C38D03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18118-5ABE-4282-8D19-705C38D03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18118-5ABE-4282-8D19-705C38D03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18118-5ABE-4282-8D19-705C38D03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18118-5ABE-4282-8D19-705C38D03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18118-5ABE-4282-8D19-705C38D03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18118-5ABE-4282-8D19-705C38D03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8C18118-5ABE-4282-8D19-705C38D03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2492896"/>
            <a:ext cx="8064896" cy="1470025"/>
          </a:xfrm>
        </p:spPr>
        <p:txBody>
          <a:bodyPr>
            <a:noAutofit/>
          </a:bodyPr>
          <a:lstStyle/>
          <a:p>
            <a:pPr eaLnBrk="1" hangingPunct="1">
              <a:lnSpc>
                <a:spcPct val="120000"/>
              </a:lnSpc>
            </a:pPr>
            <a:r>
              <a:rPr lang="ja-JP" altLang="en-US" sz="40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課題別の支援イメージ</a:t>
            </a:r>
            <a:r>
              <a:rPr lang="en-US" altLang="ja-JP" sz="40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40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例</a:t>
            </a:r>
            <a:r>
              <a:rPr lang="en-US" altLang="ja-JP" sz="40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)</a:t>
            </a:r>
            <a:br>
              <a:rPr lang="en-US" altLang="ja-JP" sz="40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</a:br>
            <a:endParaRPr lang="ja-JP" altLang="ja-JP" sz="40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355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グループ化 70"/>
          <p:cNvGrpSpPr/>
          <p:nvPr/>
        </p:nvGrpSpPr>
        <p:grpSpPr>
          <a:xfrm>
            <a:off x="511609" y="94253"/>
            <a:ext cx="8217460" cy="893564"/>
            <a:chOff x="157321" y="1007675"/>
            <a:chExt cx="7150983" cy="496836"/>
          </a:xfrm>
        </p:grpSpPr>
        <p:sp>
          <p:nvSpPr>
            <p:cNvPr id="69" name="額縁 68"/>
            <p:cNvSpPr/>
            <p:nvPr/>
          </p:nvSpPr>
          <p:spPr>
            <a:xfrm>
              <a:off x="157321" y="1007675"/>
              <a:ext cx="6866577" cy="496836"/>
            </a:xfrm>
            <a:prstGeom prst="bevel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253084" y="1127788"/>
              <a:ext cx="7055220" cy="2566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Ø"/>
              </a:pPr>
              <a:r>
                <a:rPr lang="ja-JP" altLang="en-US" sz="2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障害</a:t>
              </a:r>
              <a:r>
                <a:rPr lang="ja-JP" altLang="en-US" sz="2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のオープン・クローズを迷っている方への支援</a:t>
              </a:r>
              <a:endPara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70" name="グループ化 69"/>
          <p:cNvGrpSpPr/>
          <p:nvPr/>
        </p:nvGrpSpPr>
        <p:grpSpPr>
          <a:xfrm>
            <a:off x="315677" y="1631686"/>
            <a:ext cx="8576803" cy="5029737"/>
            <a:chOff x="1538754" y="1376206"/>
            <a:chExt cx="5694617" cy="5029737"/>
          </a:xfrm>
        </p:grpSpPr>
        <p:sp>
          <p:nvSpPr>
            <p:cNvPr id="19" name="角丸四角形 18"/>
            <p:cNvSpPr/>
            <p:nvPr/>
          </p:nvSpPr>
          <p:spPr>
            <a:xfrm>
              <a:off x="1538754" y="1592230"/>
              <a:ext cx="2390505" cy="9361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・困り感と理由の確認</a:t>
              </a:r>
              <a:endPara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・一般的なメリット、デメリットの説明</a:t>
              </a:r>
              <a:endPara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" name="右矢印 2"/>
            <p:cNvSpPr/>
            <p:nvPr/>
          </p:nvSpPr>
          <p:spPr>
            <a:xfrm>
              <a:off x="4018865" y="1627580"/>
              <a:ext cx="1030356" cy="702078"/>
            </a:xfrm>
            <a:prstGeom prst="rightArrow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" name="角丸四角形 3"/>
            <p:cNvSpPr/>
            <p:nvPr/>
          </p:nvSpPr>
          <p:spPr>
            <a:xfrm>
              <a:off x="1754779" y="1376206"/>
              <a:ext cx="1576672" cy="432048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職業相談</a:t>
              </a:r>
              <a:endPara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5175782" y="1627580"/>
              <a:ext cx="1726884" cy="9361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・自主的な求職活動支援</a:t>
              </a:r>
              <a:endPara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・必要に応じた助言等</a:t>
              </a:r>
              <a:endPara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5251377" y="1376206"/>
              <a:ext cx="1498679" cy="432048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継続相談</a:t>
              </a:r>
              <a:endPara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6" name="下矢印 5"/>
            <p:cNvSpPr/>
            <p:nvPr/>
          </p:nvSpPr>
          <p:spPr>
            <a:xfrm>
              <a:off x="1817450" y="2563685"/>
              <a:ext cx="576064" cy="715707"/>
            </a:xfrm>
            <a:prstGeom prst="downArrow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6" name="角丸四角形 25"/>
            <p:cNvSpPr/>
            <p:nvPr/>
          </p:nvSpPr>
          <p:spPr>
            <a:xfrm>
              <a:off x="1574928" y="3495417"/>
              <a:ext cx="2159902" cy="936104"/>
            </a:xfrm>
            <a:prstGeom prst="roundRect">
              <a:avLst/>
            </a:prstGeom>
            <a:solidFill>
              <a:srgbClr val="FFCCFF"/>
            </a:solidFill>
            <a:ln>
              <a:solidFill>
                <a:srgbClr val="0070C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・得意不得意の把握と具体的な</a:t>
              </a:r>
              <a:endPara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4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メリット</a:t>
              </a:r>
              <a:r>
                <a:rPr lang="ja-JP" altLang="en-US" sz="14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、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デメリットの説明</a:t>
              </a:r>
              <a:endPara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1790952" y="3279393"/>
              <a:ext cx="1540499" cy="432048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職業評価</a:t>
              </a:r>
              <a:endPara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1542301" y="5426611"/>
              <a:ext cx="2159902" cy="936104"/>
            </a:xfrm>
            <a:prstGeom prst="roundRect">
              <a:avLst/>
            </a:prstGeom>
            <a:solidFill>
              <a:srgbClr val="FF99FF"/>
            </a:solidFill>
            <a:ln>
              <a:solidFill>
                <a:srgbClr val="0070C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・継続的な支援による自己理解の</a:t>
              </a:r>
              <a:endPara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4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促進と配慮事項の整理</a:t>
              </a:r>
              <a:endPara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1758325" y="5210587"/>
              <a:ext cx="1800200" cy="432048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職業準備支援</a:t>
              </a:r>
              <a:endPara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5876180" y="3008486"/>
              <a:ext cx="275297" cy="79208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200" dirty="0" smtClean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オープン</a:t>
              </a:r>
              <a:endParaRPr kumimoji="1" lang="ja-JP" altLang="en-US" sz="12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56" name="角丸四角形 55"/>
            <p:cNvSpPr/>
            <p:nvPr/>
          </p:nvSpPr>
          <p:spPr>
            <a:xfrm>
              <a:off x="5596062" y="5937891"/>
              <a:ext cx="1637309" cy="468052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ジョブコーチ支援</a:t>
              </a:r>
              <a:endPara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39" name="下矢印 38"/>
          <p:cNvSpPr/>
          <p:nvPr/>
        </p:nvSpPr>
        <p:spPr>
          <a:xfrm rot="16200000">
            <a:off x="615219" y="918885"/>
            <a:ext cx="433813" cy="751059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下矢印 39"/>
          <p:cNvSpPr/>
          <p:nvPr/>
        </p:nvSpPr>
        <p:spPr>
          <a:xfrm rot="16200000">
            <a:off x="2331191" y="918884"/>
            <a:ext cx="433813" cy="751059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923627" y="1084923"/>
            <a:ext cx="1737918" cy="4632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クローズ</a:t>
            </a:r>
            <a:r>
              <a:rPr lang="en-US" altLang="ja-JP" sz="120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or</a:t>
            </a:r>
            <a:r>
              <a:rPr lang="ja-JP" altLang="en-US" sz="120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迷っている</a:t>
            </a:r>
            <a:endParaRPr kumimoji="1" lang="ja-JP" altLang="en-US" sz="1200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1165535" y="1048034"/>
            <a:ext cx="935653" cy="4632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オープン</a:t>
            </a:r>
            <a:endParaRPr kumimoji="1" lang="ja-JP" altLang="en-US" sz="1200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4" name="下矢印 43"/>
          <p:cNvSpPr/>
          <p:nvPr/>
        </p:nvSpPr>
        <p:spPr>
          <a:xfrm>
            <a:off x="2200061" y="2819165"/>
            <a:ext cx="867624" cy="715709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屈折矢印 8"/>
          <p:cNvSpPr/>
          <p:nvPr/>
        </p:nvSpPr>
        <p:spPr>
          <a:xfrm>
            <a:off x="3792586" y="2819165"/>
            <a:ext cx="2803274" cy="1376208"/>
          </a:xfrm>
          <a:prstGeom prst="bentUp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屈折矢印 47"/>
          <p:cNvSpPr/>
          <p:nvPr/>
        </p:nvSpPr>
        <p:spPr>
          <a:xfrm>
            <a:off x="3792586" y="2783813"/>
            <a:ext cx="4451821" cy="3261585"/>
          </a:xfrm>
          <a:prstGeom prst="bentUpArrow">
            <a:avLst>
              <a:gd name="adj1" fmla="val 9472"/>
              <a:gd name="adj2" fmla="val 11198"/>
              <a:gd name="adj3" fmla="val 1768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下矢印 50"/>
          <p:cNvSpPr/>
          <p:nvPr/>
        </p:nvSpPr>
        <p:spPr>
          <a:xfrm>
            <a:off x="744187" y="4729916"/>
            <a:ext cx="867624" cy="727127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下矢印 54"/>
          <p:cNvSpPr/>
          <p:nvPr/>
        </p:nvSpPr>
        <p:spPr>
          <a:xfrm>
            <a:off x="2200061" y="4718241"/>
            <a:ext cx="867624" cy="715709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屈折矢印 12"/>
          <p:cNvSpPr/>
          <p:nvPr/>
        </p:nvSpPr>
        <p:spPr>
          <a:xfrm>
            <a:off x="4051033" y="2996952"/>
            <a:ext cx="3545303" cy="1732964"/>
          </a:xfrm>
          <a:prstGeom prst="bentUpArrow">
            <a:avLst>
              <a:gd name="adj1" fmla="val 17303"/>
              <a:gd name="adj2" fmla="val 25000"/>
              <a:gd name="adj3" fmla="val 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二等辺三角形 13"/>
          <p:cNvSpPr/>
          <p:nvPr/>
        </p:nvSpPr>
        <p:spPr>
          <a:xfrm rot="16200000">
            <a:off x="3691379" y="4294944"/>
            <a:ext cx="664342" cy="512351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下矢印 57"/>
          <p:cNvSpPr/>
          <p:nvPr/>
        </p:nvSpPr>
        <p:spPr>
          <a:xfrm rot="16200000">
            <a:off x="4772391" y="5213566"/>
            <a:ext cx="547995" cy="2507606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スマイル 14"/>
          <p:cNvSpPr/>
          <p:nvPr/>
        </p:nvSpPr>
        <p:spPr>
          <a:xfrm>
            <a:off x="8402248" y="5780757"/>
            <a:ext cx="498082" cy="529282"/>
          </a:xfrm>
          <a:prstGeom prst="smileyFace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92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グループ化 70"/>
          <p:cNvGrpSpPr/>
          <p:nvPr/>
        </p:nvGrpSpPr>
        <p:grpSpPr>
          <a:xfrm>
            <a:off x="450866" y="92389"/>
            <a:ext cx="8365985" cy="934246"/>
            <a:chOff x="157321" y="1127788"/>
            <a:chExt cx="7159586" cy="496836"/>
          </a:xfrm>
        </p:grpSpPr>
        <p:sp>
          <p:nvSpPr>
            <p:cNvPr id="69" name="額縁 68"/>
            <p:cNvSpPr/>
            <p:nvPr/>
          </p:nvSpPr>
          <p:spPr>
            <a:xfrm>
              <a:off x="157321" y="1127788"/>
              <a:ext cx="7036338" cy="496836"/>
            </a:xfrm>
            <a:prstGeom prst="bevel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261687" y="1237822"/>
              <a:ext cx="7055220" cy="245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Ø"/>
              </a:pPr>
              <a:r>
                <a:rPr kumimoji="1" lang="ja-JP" altLang="en-US" sz="2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体調不良で短期間で離職を繰り返している方への支援</a:t>
              </a:r>
              <a:endPara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827585" y="1308718"/>
            <a:ext cx="7272806" cy="5050581"/>
            <a:chOff x="975976" y="1726791"/>
            <a:chExt cx="6461190" cy="5050581"/>
          </a:xfrm>
        </p:grpSpPr>
        <p:sp>
          <p:nvSpPr>
            <p:cNvPr id="45" name="角丸四角形吹き出し 44"/>
            <p:cNvSpPr/>
            <p:nvPr/>
          </p:nvSpPr>
          <p:spPr>
            <a:xfrm flipH="1">
              <a:off x="3390692" y="3066775"/>
              <a:ext cx="1353929" cy="564351"/>
            </a:xfrm>
            <a:prstGeom prst="wedgeRoundRectCallout">
              <a:avLst>
                <a:gd name="adj1" fmla="val 78425"/>
                <a:gd name="adj2" fmla="val -472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1134244" y="1983190"/>
              <a:ext cx="6066430" cy="1124331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" name="角丸四角形 3"/>
            <p:cNvSpPr/>
            <p:nvPr/>
          </p:nvSpPr>
          <p:spPr>
            <a:xfrm>
              <a:off x="1700508" y="1726791"/>
              <a:ext cx="1800200" cy="432048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職業相談</a:t>
              </a:r>
              <a:endPara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4664032" y="1728605"/>
              <a:ext cx="1800200" cy="432048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職業評価</a:t>
              </a:r>
              <a:endPara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8" name="下矢印 27"/>
            <p:cNvSpPr/>
            <p:nvPr/>
          </p:nvSpPr>
          <p:spPr>
            <a:xfrm>
              <a:off x="1862509" y="3107521"/>
              <a:ext cx="1382383" cy="523605"/>
            </a:xfrm>
            <a:prstGeom prst="downArrow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975976" y="3867560"/>
              <a:ext cx="3091682" cy="1433648"/>
            </a:xfrm>
            <a:prstGeom prst="roundRect">
              <a:avLst/>
            </a:prstGeom>
            <a:solidFill>
              <a:srgbClr val="FFCCFF"/>
            </a:solidFill>
            <a:ln>
              <a:solidFill>
                <a:srgbClr val="0070C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・各種カリキュラムを受講して、体調</a:t>
              </a:r>
              <a:endPara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4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不良の原因と対策を検討し、安定し</a:t>
              </a:r>
              <a:endPara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4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1400" dirty="0" err="1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て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働くための、労働条件や職務内容、</a:t>
              </a:r>
              <a:endPara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4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勤務時間等を整理する。</a:t>
              </a:r>
              <a:endPara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1440447" y="3651536"/>
              <a:ext cx="2251518" cy="432048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職業準備支援</a:t>
              </a:r>
              <a:endPara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9" name="角丸四角形 38"/>
            <p:cNvSpPr/>
            <p:nvPr/>
          </p:nvSpPr>
          <p:spPr>
            <a:xfrm>
              <a:off x="4213431" y="3831238"/>
              <a:ext cx="3223735" cy="1433649"/>
            </a:xfrm>
            <a:prstGeom prst="roundRect">
              <a:avLst/>
            </a:prstGeom>
            <a:solidFill>
              <a:srgbClr val="FFCCFF"/>
            </a:solidFill>
            <a:ln>
              <a:solidFill>
                <a:srgbClr val="0070C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・定期相談にて生活リズム（体調）など</a:t>
              </a:r>
              <a:endPara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4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確認しながら、就労上の配慮事項等を　</a:t>
              </a:r>
              <a:endPara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4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助言する。</a:t>
              </a:r>
              <a:endPara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・無理のない働き方について、相談、助</a:t>
              </a:r>
              <a:endPara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4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1400" dirty="0" err="1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言する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。</a:t>
              </a:r>
              <a:endPara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0" name="角丸四角形 39"/>
            <p:cNvSpPr/>
            <p:nvPr/>
          </p:nvSpPr>
          <p:spPr>
            <a:xfrm>
              <a:off x="4592135" y="3633831"/>
              <a:ext cx="2251518" cy="432048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継続相談</a:t>
              </a:r>
              <a:endPara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4355401" y="2199215"/>
              <a:ext cx="234069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・ストレス</a:t>
              </a:r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、</a:t>
              </a:r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疲労</a:t>
              </a:r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と職務</a:t>
              </a:r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遂行</a:t>
              </a:r>
              <a:endPara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能力</a:t>
              </a:r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の影響を把握</a:t>
              </a:r>
            </a:p>
            <a:p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・生活・睡眠リズムの確認</a:t>
              </a: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1286045" y="2199215"/>
              <a:ext cx="262912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・過去</a:t>
              </a:r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の職歴等の確認</a:t>
              </a:r>
            </a:p>
            <a:p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・離職の要因の確認</a:t>
              </a:r>
            </a:p>
            <a:p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・病状の把握（主治医との連携）</a:t>
              </a:r>
            </a:p>
          </p:txBody>
        </p:sp>
        <p:sp>
          <p:nvSpPr>
            <p:cNvPr id="42" name="下矢印 41"/>
            <p:cNvSpPr/>
            <p:nvPr/>
          </p:nvSpPr>
          <p:spPr>
            <a:xfrm>
              <a:off x="4932039" y="3127931"/>
              <a:ext cx="1382383" cy="523605"/>
            </a:xfrm>
            <a:prstGeom prst="downArrow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3" name="角丸四角形 42"/>
            <p:cNvSpPr/>
            <p:nvPr/>
          </p:nvSpPr>
          <p:spPr>
            <a:xfrm>
              <a:off x="1979713" y="6309320"/>
              <a:ext cx="4175888" cy="468052"/>
            </a:xfrm>
            <a:prstGeom prst="roundRect">
              <a:avLst/>
            </a:prstGeom>
            <a:solidFill>
              <a:srgbClr val="FF99FF"/>
            </a:solidFill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ジョブコーチ支援</a:t>
              </a:r>
              <a:endParaRPr kumimoji="1"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4" name="角丸四角形吹き出し 43"/>
            <p:cNvSpPr/>
            <p:nvPr/>
          </p:nvSpPr>
          <p:spPr>
            <a:xfrm>
              <a:off x="3387501" y="3069480"/>
              <a:ext cx="1353929" cy="564351"/>
            </a:xfrm>
            <a:prstGeom prst="wedgeRoundRectCallout">
              <a:avLst>
                <a:gd name="adj1" fmla="val 78425"/>
                <a:gd name="adj2" fmla="val -472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職業リハビリテーション計画作成</a:t>
              </a:r>
              <a:endPara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6" name="下矢印 45"/>
            <p:cNvSpPr/>
            <p:nvPr/>
          </p:nvSpPr>
          <p:spPr>
            <a:xfrm>
              <a:off x="3410677" y="5316439"/>
              <a:ext cx="1513562" cy="1008112"/>
            </a:xfrm>
            <a:prstGeom prst="downArrow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3169316" y="5421826"/>
              <a:ext cx="2088231" cy="293949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求職活動支援</a:t>
              </a:r>
              <a:endPara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23" name="角丸四角形吹き出し 22"/>
          <p:cNvSpPr/>
          <p:nvPr/>
        </p:nvSpPr>
        <p:spPr>
          <a:xfrm flipH="1">
            <a:off x="5696673" y="5291526"/>
            <a:ext cx="1569561" cy="617158"/>
          </a:xfrm>
          <a:prstGeom prst="wedgeRoundRectCallout">
            <a:avLst>
              <a:gd name="adj1" fmla="val 78425"/>
              <a:gd name="adj2" fmla="val -472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ジョブコーチ支援計画の作成</a:t>
            </a:r>
            <a:endParaRPr kumimoji="1"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83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グループ化 70"/>
          <p:cNvGrpSpPr/>
          <p:nvPr/>
        </p:nvGrpSpPr>
        <p:grpSpPr>
          <a:xfrm>
            <a:off x="561410" y="167814"/>
            <a:ext cx="7800636" cy="888814"/>
            <a:chOff x="179179" y="350194"/>
            <a:chExt cx="7800636" cy="888814"/>
          </a:xfrm>
        </p:grpSpPr>
        <p:sp>
          <p:nvSpPr>
            <p:cNvPr id="69" name="額縁 68"/>
            <p:cNvSpPr/>
            <p:nvPr/>
          </p:nvSpPr>
          <p:spPr>
            <a:xfrm>
              <a:off x="179179" y="350194"/>
              <a:ext cx="7800636" cy="888814"/>
            </a:xfrm>
            <a:prstGeom prst="bevel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199923" y="563768"/>
              <a:ext cx="77591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ctr">
                <a:buFont typeface="Wingdings" panose="05000000000000000000" pitchFamily="2" charset="2"/>
                <a:buChar char="Ø"/>
              </a:pPr>
              <a:r>
                <a:rPr kumimoji="1" lang="ja-JP" altLang="en-US" sz="2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就職数カ月で職場不適応となった方への支援</a:t>
              </a:r>
              <a:endPara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45" name="角丸四角形吹き出し 44"/>
          <p:cNvSpPr/>
          <p:nvPr/>
        </p:nvSpPr>
        <p:spPr>
          <a:xfrm>
            <a:off x="289889" y="3062278"/>
            <a:ext cx="1569561" cy="617158"/>
          </a:xfrm>
          <a:prstGeom prst="wedgeRoundRectCallout">
            <a:avLst>
              <a:gd name="adj1" fmla="val 78425"/>
              <a:gd name="adj2" fmla="val -472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職業リハビリテーション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</a:t>
            </a:r>
            <a:endParaRPr kumimoji="1"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240884" y="1778128"/>
            <a:ext cx="6447657" cy="1229537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484579" y="1438763"/>
            <a:ext cx="2399229" cy="57581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職場等での</a:t>
            </a:r>
            <a:endParaRPr kumimoji="1"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職業相談</a:t>
            </a:r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4954795" y="1438763"/>
            <a:ext cx="2304128" cy="57581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職場等での</a:t>
            </a:r>
            <a:endParaRPr kumimoji="1"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職業評価</a:t>
            </a:r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下矢印 27"/>
          <p:cNvSpPr/>
          <p:nvPr/>
        </p:nvSpPr>
        <p:spPr>
          <a:xfrm>
            <a:off x="1988357" y="3128449"/>
            <a:ext cx="1602547" cy="632668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1484579" y="3839037"/>
            <a:ext cx="2610104" cy="47247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再就職支援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4368780" y="4075274"/>
            <a:ext cx="3319761" cy="2276512"/>
          </a:xfrm>
          <a:prstGeom prst="roundRect">
            <a:avLst/>
          </a:prstGeom>
          <a:solidFill>
            <a:srgbClr val="FFCCFF"/>
          </a:solidFill>
          <a:ln>
            <a:solidFill>
              <a:srgbClr val="0070C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4800602" y="3839037"/>
            <a:ext cx="2610104" cy="47247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ジョブコーチ支援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73430" y="2076404"/>
            <a:ext cx="3109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・支援者からのヒアリング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・職務内容・職務遂行状況等の把握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20929" y="2076404"/>
            <a:ext cx="3047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・上司、同僚からのヒアリング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・障害者からのヒアリング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2" name="下矢印 41"/>
          <p:cNvSpPr/>
          <p:nvPr/>
        </p:nvSpPr>
        <p:spPr>
          <a:xfrm>
            <a:off x="5105959" y="3128449"/>
            <a:ext cx="1602547" cy="632668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4" name="角丸四角形吹き出し 43"/>
          <p:cNvSpPr/>
          <p:nvPr/>
        </p:nvSpPr>
        <p:spPr>
          <a:xfrm flipH="1">
            <a:off x="6903760" y="3128449"/>
            <a:ext cx="1569561" cy="617158"/>
          </a:xfrm>
          <a:prstGeom prst="wedgeRoundRectCallout">
            <a:avLst>
              <a:gd name="adj1" fmla="val 78425"/>
              <a:gd name="adj2" fmla="val -16428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ジョブコーチ支援計画の作成</a:t>
            </a:r>
            <a:endParaRPr kumimoji="1"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35309" y="2609085"/>
            <a:ext cx="5174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不適応の原因の分析と支援方法の検討</a:t>
            </a:r>
            <a:endParaRPr kumimoji="1" lang="ja-JP" altLang="en-US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73430" y="4311513"/>
            <a:ext cx="31098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・手順書等の作成など作業遂行への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・職場でのコミュニケーション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（報連相）支援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・ストレス・疲労コントロールの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ための相談、助言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・障害者の雇用管理に関する相談、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助言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円/楕円 1"/>
          <p:cNvSpPr/>
          <p:nvPr/>
        </p:nvSpPr>
        <p:spPr>
          <a:xfrm>
            <a:off x="2348209" y="3165459"/>
            <a:ext cx="88284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7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離職</a:t>
            </a:r>
            <a:endParaRPr kumimoji="1" lang="ja-JP" altLang="en-US" sz="17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5465810" y="3163306"/>
            <a:ext cx="882844" cy="504056"/>
          </a:xfrm>
          <a:prstGeom prst="ellipse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継続</a:t>
            </a:r>
            <a:endParaRPr kumimoji="1" lang="ja-JP" altLang="en-US" sz="17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153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グループ化 70"/>
          <p:cNvGrpSpPr/>
          <p:nvPr/>
        </p:nvGrpSpPr>
        <p:grpSpPr>
          <a:xfrm>
            <a:off x="841013" y="138452"/>
            <a:ext cx="7646038" cy="897219"/>
            <a:chOff x="157321" y="1160586"/>
            <a:chExt cx="7646038" cy="496836"/>
          </a:xfrm>
        </p:grpSpPr>
        <p:sp>
          <p:nvSpPr>
            <p:cNvPr id="69" name="額縁 68"/>
            <p:cNvSpPr/>
            <p:nvPr/>
          </p:nvSpPr>
          <p:spPr>
            <a:xfrm>
              <a:off x="157321" y="1160586"/>
              <a:ext cx="7646038" cy="496836"/>
            </a:xfrm>
            <a:prstGeom prst="bevel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253084" y="1281181"/>
              <a:ext cx="7055220" cy="255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ctr">
                <a:buFont typeface="Wingdings" panose="05000000000000000000" pitchFamily="2" charset="2"/>
                <a:buChar char="Ø"/>
              </a:pPr>
              <a:r>
                <a:rPr kumimoji="1" lang="ja-JP" altLang="en-US" sz="2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就職への不安や自信がない方への支援</a:t>
              </a:r>
              <a:endPara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19" name="角丸四角形 18"/>
          <p:cNvSpPr/>
          <p:nvPr/>
        </p:nvSpPr>
        <p:spPr>
          <a:xfrm>
            <a:off x="1350269" y="1598487"/>
            <a:ext cx="6750124" cy="1326457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911214" y="1382463"/>
            <a:ext cx="1800200" cy="4320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職業相談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5453910" y="1382463"/>
            <a:ext cx="1800200" cy="4320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職業評価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下矢印 27"/>
          <p:cNvSpPr/>
          <p:nvPr/>
        </p:nvSpPr>
        <p:spPr>
          <a:xfrm>
            <a:off x="3972840" y="3087719"/>
            <a:ext cx="1382383" cy="523605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1763688" y="3827280"/>
            <a:ext cx="6480719" cy="1433648"/>
          </a:xfrm>
          <a:prstGeom prst="roundRect">
            <a:avLst/>
          </a:prstGeom>
          <a:solidFill>
            <a:srgbClr val="FFCCFF"/>
          </a:solidFill>
          <a:ln>
            <a:solidFill>
              <a:srgbClr val="0070C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3599572" y="3708602"/>
            <a:ext cx="2251518" cy="4320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職業準備支援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107640" y="1892383"/>
            <a:ext cx="28843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・ストレス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疲労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と職務遂行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能力　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影響を把握</a:t>
            </a: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・生活・睡眠リズムの確認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77517" y="1926887"/>
            <a:ext cx="30865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・過去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の職歴等の確認</a:t>
            </a: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・離職の要因の確認</a:t>
            </a: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・病状の把握（主治医との連携）</a:t>
            </a:r>
          </a:p>
        </p:txBody>
      </p:sp>
      <p:sp>
        <p:nvSpPr>
          <p:cNvPr id="43" name="角丸四角形 42"/>
          <p:cNvSpPr/>
          <p:nvPr/>
        </p:nvSpPr>
        <p:spPr>
          <a:xfrm>
            <a:off x="2637387" y="6175557"/>
            <a:ext cx="4175888" cy="468052"/>
          </a:xfrm>
          <a:prstGeom prst="roundRect">
            <a:avLst/>
          </a:prstGeom>
          <a:solidFill>
            <a:srgbClr val="FF99FF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ジョブコーチ支援</a:t>
            </a:r>
            <a:endParaRPr kumimoji="1" lang="ja-JP" altLang="en-US" sz="2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4" name="角丸四角形吹き出し 43"/>
          <p:cNvSpPr/>
          <p:nvPr/>
        </p:nvSpPr>
        <p:spPr>
          <a:xfrm>
            <a:off x="2134349" y="3013569"/>
            <a:ext cx="1353929" cy="564351"/>
          </a:xfrm>
          <a:prstGeom prst="wedgeRoundRectCallout">
            <a:avLst>
              <a:gd name="adj1" fmla="val 78425"/>
              <a:gd name="adj2" fmla="val -472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職業リハビリテーション計画作成</a:t>
            </a:r>
            <a:endParaRPr kumimoji="1"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23" name="図表 22"/>
          <p:cNvGraphicFramePr/>
          <p:nvPr>
            <p:extLst>
              <p:ext uri="{D42A27DB-BD31-4B8C-83A1-F6EECF244321}">
                <p14:modId xmlns:p14="http://schemas.microsoft.com/office/powerpoint/2010/main" val="2117492208"/>
              </p:ext>
            </p:extLst>
          </p:nvPr>
        </p:nvGraphicFramePr>
        <p:xfrm>
          <a:off x="6354010" y="3924626"/>
          <a:ext cx="2017250" cy="1163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2811313" y="4140630"/>
            <a:ext cx="40019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・作業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成功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体験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・職場でのコミュニケーション練習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・得意、不得意、配慮事項の整理　など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角丸四角形吹き出し 19"/>
          <p:cNvSpPr/>
          <p:nvPr/>
        </p:nvSpPr>
        <p:spPr>
          <a:xfrm flipH="1">
            <a:off x="6280810" y="5421826"/>
            <a:ext cx="1569561" cy="617158"/>
          </a:xfrm>
          <a:prstGeom prst="wedgeRoundRectCallout">
            <a:avLst>
              <a:gd name="adj1" fmla="val 78425"/>
              <a:gd name="adj2" fmla="val -472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ジョブコーチ支援計画の作成</a:t>
            </a:r>
            <a:endParaRPr kumimoji="1"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下矢印 20"/>
          <p:cNvSpPr/>
          <p:nvPr/>
        </p:nvSpPr>
        <p:spPr>
          <a:xfrm>
            <a:off x="3972840" y="5515379"/>
            <a:ext cx="1382383" cy="523605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599572" y="5368404"/>
            <a:ext cx="2088231" cy="29394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求職活動支援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701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角丸四角形 29"/>
          <p:cNvSpPr/>
          <p:nvPr/>
        </p:nvSpPr>
        <p:spPr>
          <a:xfrm>
            <a:off x="188161" y="5711062"/>
            <a:ext cx="5161204" cy="1030306"/>
          </a:xfrm>
          <a:prstGeom prst="roundRect">
            <a:avLst/>
          </a:prstGeom>
          <a:solidFill>
            <a:srgbClr val="FF99FF"/>
          </a:solidFill>
          <a:ln>
            <a:solidFill>
              <a:srgbClr val="0070C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4587184" y="3675738"/>
            <a:ext cx="4182034" cy="1433648"/>
          </a:xfrm>
          <a:prstGeom prst="roundRect">
            <a:avLst/>
          </a:prstGeom>
          <a:solidFill>
            <a:srgbClr val="FFCCFF"/>
          </a:solidFill>
          <a:ln>
            <a:solidFill>
              <a:srgbClr val="0070C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213428" y="3662166"/>
            <a:ext cx="4182034" cy="1433648"/>
          </a:xfrm>
          <a:prstGeom prst="roundRect">
            <a:avLst/>
          </a:prstGeom>
          <a:solidFill>
            <a:srgbClr val="FFCCFF"/>
          </a:solidFill>
          <a:ln>
            <a:solidFill>
              <a:srgbClr val="0070C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71" name="グループ化 70"/>
          <p:cNvGrpSpPr/>
          <p:nvPr/>
        </p:nvGrpSpPr>
        <p:grpSpPr>
          <a:xfrm>
            <a:off x="538579" y="161053"/>
            <a:ext cx="8006078" cy="897219"/>
            <a:chOff x="157321" y="1160586"/>
            <a:chExt cx="7150983" cy="496836"/>
          </a:xfrm>
        </p:grpSpPr>
        <p:sp>
          <p:nvSpPr>
            <p:cNvPr id="69" name="額縁 68"/>
            <p:cNvSpPr/>
            <p:nvPr/>
          </p:nvSpPr>
          <p:spPr>
            <a:xfrm>
              <a:off x="157321" y="1160586"/>
              <a:ext cx="6866577" cy="496836"/>
            </a:xfrm>
            <a:prstGeom prst="bevel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253084" y="1281181"/>
              <a:ext cx="7055220" cy="255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ctr">
                <a:buFont typeface="Wingdings" panose="05000000000000000000" pitchFamily="2" charset="2"/>
                <a:buChar char="Ø"/>
              </a:pPr>
              <a:r>
                <a:rPr lang="ja-JP" altLang="en-US" sz="2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在職中</a:t>
              </a:r>
              <a:r>
                <a:rPr lang="ja-JP" altLang="en-US" sz="2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の方への</a:t>
              </a:r>
              <a:r>
                <a:rPr kumimoji="1" lang="ja-JP" altLang="en-US" sz="2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支援</a:t>
              </a:r>
              <a:endPara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19" name="角丸四角形 18"/>
          <p:cNvSpPr/>
          <p:nvPr/>
        </p:nvSpPr>
        <p:spPr>
          <a:xfrm>
            <a:off x="869210" y="1482195"/>
            <a:ext cx="7344816" cy="151781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2731695" y="1196752"/>
            <a:ext cx="3469102" cy="4320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ご本人との職業相談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1278902" y="3523650"/>
            <a:ext cx="2406109" cy="43204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事業所と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の相談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44206" y="1656328"/>
            <a:ext cx="69020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ご本人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の困り感について具体的に確認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（作業面、人間関係面、体調面、生活面など）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・ご本人がどのようになりたいと思っているか希望を確認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（正確性を上げたい、作業スピードを上げたい、人間関係をよくしたいなど）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・事業所に連絡を取り、問題解決のための調整を行っていいか確認する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348977" y="5498820"/>
            <a:ext cx="4175888" cy="46805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ジョブコーチ支援</a:t>
            </a:r>
            <a:endParaRPr kumimoji="1" lang="ja-JP" altLang="en-US" sz="2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4" name="角丸四角形吹き出し 43"/>
          <p:cNvSpPr/>
          <p:nvPr/>
        </p:nvSpPr>
        <p:spPr>
          <a:xfrm>
            <a:off x="120637" y="3062723"/>
            <a:ext cx="1160922" cy="263541"/>
          </a:xfrm>
          <a:prstGeom prst="wedgeRoundRectCallout">
            <a:avLst>
              <a:gd name="adj1" fmla="val 78425"/>
              <a:gd name="adj2" fmla="val -472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同意した場合</a:t>
            </a:r>
            <a:endParaRPr kumimoji="1"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6" name="下矢印 45"/>
          <p:cNvSpPr/>
          <p:nvPr/>
        </p:nvSpPr>
        <p:spPr>
          <a:xfrm>
            <a:off x="1547664" y="3173527"/>
            <a:ext cx="1513562" cy="20813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3557" y="4027159"/>
            <a:ext cx="39137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4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ご本人を交えて行うことが基本！</a:t>
            </a:r>
            <a:endParaRPr kumimoji="1" lang="en-US" altLang="ja-JP" sz="1400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・ご本人の困り感について共有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・ご本人の今後の希望について共有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・具体的な解決策を調整していく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下矢印 20"/>
          <p:cNvSpPr/>
          <p:nvPr/>
        </p:nvSpPr>
        <p:spPr>
          <a:xfrm>
            <a:off x="5600611" y="3166579"/>
            <a:ext cx="1513562" cy="20813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5301802" y="3505492"/>
            <a:ext cx="2406109" cy="43204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継続相談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721341" y="3965856"/>
            <a:ext cx="39137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・支援機関が事業所に入り込まなくても問題　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解決できる方法を考える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・具体的な場面の聴き取りによる問題の解決、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コミュニケーション場面のロールプレイ等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角丸四角形吹き出し 25"/>
          <p:cNvSpPr/>
          <p:nvPr/>
        </p:nvSpPr>
        <p:spPr>
          <a:xfrm>
            <a:off x="4140880" y="3104690"/>
            <a:ext cx="1160922" cy="263541"/>
          </a:xfrm>
          <a:prstGeom prst="wedgeRoundRectCallout">
            <a:avLst>
              <a:gd name="adj1" fmla="val 78425"/>
              <a:gd name="adj2" fmla="val -472"/>
              <a:gd name="adj3" fmla="val 16667"/>
            </a:avLst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拒否した場合</a:t>
            </a:r>
            <a:endParaRPr kumimoji="1"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83651" y="5966872"/>
            <a:ext cx="6268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・手順書等の作成など作業遂行への支援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・職場でのコミュニケーションに対する支援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・障害者の雇用管理に関する相談、助言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下矢印 30"/>
          <p:cNvSpPr/>
          <p:nvPr/>
        </p:nvSpPr>
        <p:spPr>
          <a:xfrm>
            <a:off x="1517577" y="5158217"/>
            <a:ext cx="1513562" cy="20813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角丸四角形吹き出し 31"/>
          <p:cNvSpPr/>
          <p:nvPr/>
        </p:nvSpPr>
        <p:spPr>
          <a:xfrm>
            <a:off x="5519382" y="5288774"/>
            <a:ext cx="1788922" cy="798948"/>
          </a:xfrm>
          <a:prstGeom prst="wedgeRoundRectCallout">
            <a:avLst>
              <a:gd name="adj1" fmla="val -174036"/>
              <a:gd name="adj2" fmla="val -49227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に応じて、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ジョブコーチ支援の実施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832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角丸四角形 29"/>
          <p:cNvSpPr/>
          <p:nvPr/>
        </p:nvSpPr>
        <p:spPr>
          <a:xfrm>
            <a:off x="126800" y="5293934"/>
            <a:ext cx="4368543" cy="1417017"/>
          </a:xfrm>
          <a:prstGeom prst="roundRect">
            <a:avLst/>
          </a:prstGeom>
          <a:solidFill>
            <a:srgbClr val="FF99FF"/>
          </a:solidFill>
          <a:ln>
            <a:solidFill>
              <a:srgbClr val="0070C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4786633" y="5262286"/>
            <a:ext cx="4182034" cy="1433648"/>
          </a:xfrm>
          <a:prstGeom prst="roundRect">
            <a:avLst/>
          </a:prstGeom>
          <a:solidFill>
            <a:srgbClr val="FF99FF"/>
          </a:solidFill>
          <a:ln>
            <a:solidFill>
              <a:srgbClr val="0070C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869210" y="3638597"/>
            <a:ext cx="5791022" cy="870523"/>
          </a:xfrm>
          <a:prstGeom prst="roundRect">
            <a:avLst/>
          </a:prstGeom>
          <a:solidFill>
            <a:srgbClr val="FFCCFF"/>
          </a:solidFill>
          <a:ln>
            <a:solidFill>
              <a:srgbClr val="0070C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71" name="グループ化 70"/>
          <p:cNvGrpSpPr/>
          <p:nvPr/>
        </p:nvGrpSpPr>
        <p:grpSpPr>
          <a:xfrm>
            <a:off x="538579" y="161053"/>
            <a:ext cx="7687664" cy="897219"/>
            <a:chOff x="157321" y="1160586"/>
            <a:chExt cx="6866577" cy="496836"/>
          </a:xfrm>
        </p:grpSpPr>
        <p:sp>
          <p:nvSpPr>
            <p:cNvPr id="69" name="額縁 68"/>
            <p:cNvSpPr/>
            <p:nvPr/>
          </p:nvSpPr>
          <p:spPr>
            <a:xfrm>
              <a:off x="157321" y="1160586"/>
              <a:ext cx="6866577" cy="496836"/>
            </a:xfrm>
            <a:prstGeom prst="bevel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253084" y="1281181"/>
              <a:ext cx="6610040" cy="255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ctr">
                <a:buFont typeface="Wingdings" panose="05000000000000000000" pitchFamily="2" charset="2"/>
                <a:buChar char="Ø"/>
              </a:pPr>
              <a:r>
                <a:rPr lang="ja-JP" altLang="en-US" sz="2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障害者手帳を持っていない方への支援</a:t>
              </a:r>
              <a:endPara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19" name="角丸四角形 18"/>
          <p:cNvSpPr/>
          <p:nvPr/>
        </p:nvSpPr>
        <p:spPr>
          <a:xfrm>
            <a:off x="869210" y="1482194"/>
            <a:ext cx="7344816" cy="1557427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261002" y="1226239"/>
            <a:ext cx="1855489" cy="4320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職業相談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44443" y="1654627"/>
            <a:ext cx="71018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・これまでの生活歴や職歴、得意だったこと、困り感を抱いていたこと等を聴取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（障害者手帳を取得できる見込みがある場合には・・・）</a:t>
            </a:r>
            <a:endParaRPr lang="en-US" altLang="ja-JP" sz="1400" dirty="0" smtClean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・障害者手帳取得のメリット、デメリットについて説明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（障害者手帳を取得できる見込みがない場合には・・・）</a:t>
            </a:r>
            <a:endParaRPr lang="en-US" altLang="ja-JP" sz="14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・障害者手帳がなくても活用できる支援制度（ジョブコーチ支援、特定求職者雇用開発助成金（発達障害者・難治性疾患患者雇用開発コース））について説明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657698" y="5000216"/>
            <a:ext cx="2926879" cy="46805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ジョブコーチ支援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4" name="角丸四角形吹き出し 43"/>
          <p:cNvSpPr/>
          <p:nvPr/>
        </p:nvSpPr>
        <p:spPr>
          <a:xfrm>
            <a:off x="3194747" y="4622099"/>
            <a:ext cx="1591886" cy="263541"/>
          </a:xfrm>
          <a:prstGeom prst="wedgeRoundRectCallout">
            <a:avLst>
              <a:gd name="adj1" fmla="val -73573"/>
              <a:gd name="adj2" fmla="val -43176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オープンに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した場合</a:t>
            </a:r>
            <a:endParaRPr kumimoji="1"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6" name="下矢印 45"/>
          <p:cNvSpPr/>
          <p:nvPr/>
        </p:nvSpPr>
        <p:spPr>
          <a:xfrm>
            <a:off x="1571191" y="3137270"/>
            <a:ext cx="1513562" cy="20813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44442" y="3896056"/>
            <a:ext cx="6075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・障害や病気をオープンにするか、クローズにするかに関する相談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それぞれのメリット、デメリットについて説明を行う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下矢印 20"/>
          <p:cNvSpPr/>
          <p:nvPr/>
        </p:nvSpPr>
        <p:spPr>
          <a:xfrm>
            <a:off x="5364088" y="4622099"/>
            <a:ext cx="1513562" cy="20813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938121" y="5000216"/>
            <a:ext cx="2406109" cy="43204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継続相談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895442" y="5541399"/>
            <a:ext cx="39137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・支援機関が事業所に入り込まなくても問題　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解決できる方法を考える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・具体的な場面の聴き取りによる問題の解決、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コミュニケーション場面のロールプレイ等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角丸四角形吹き出し 25"/>
          <p:cNvSpPr/>
          <p:nvPr/>
        </p:nvSpPr>
        <p:spPr>
          <a:xfrm>
            <a:off x="7165154" y="4606842"/>
            <a:ext cx="1659527" cy="278798"/>
          </a:xfrm>
          <a:prstGeom prst="wedgeRoundRectCallout">
            <a:avLst>
              <a:gd name="adj1" fmla="val -80942"/>
              <a:gd name="adj2" fmla="val -25775"/>
              <a:gd name="adj3" fmla="val 16667"/>
            </a:avLst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クローズに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した場合</a:t>
            </a:r>
            <a:endParaRPr kumimoji="1"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83651" y="5468268"/>
            <a:ext cx="40987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・手順書等の作成など作業遂行への支援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・職場でのコミュニケーション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に対する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・障害者の雇用管理に関する相談、助言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難病等で通院が必要な場合等には、合理的配慮　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に関する助言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下矢印 30"/>
          <p:cNvSpPr/>
          <p:nvPr/>
        </p:nvSpPr>
        <p:spPr>
          <a:xfrm>
            <a:off x="1479520" y="4622099"/>
            <a:ext cx="1513562" cy="20813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1261002" y="3446141"/>
            <a:ext cx="1855489" cy="4320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職業評価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628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4855</TotalTime>
  <Words>642</Words>
  <Application>Microsoft Office PowerPoint</Application>
  <PresentationFormat>画面に合わせる (4:3)</PresentationFormat>
  <Paragraphs>140</Paragraphs>
  <Slides>7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ウェーブ</vt:lpstr>
      <vt:lpstr>課題別の支援イメージ(例)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独立行政法人 高齢・障害・求職者雇用支援機構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独立行政法人 高齢・障害・求職者雇用支援機構</dc:creator>
  <cp:lastModifiedBy>独立行政法人 高齢・障害・求職者雇用支援機構</cp:lastModifiedBy>
  <cp:revision>249</cp:revision>
  <cp:lastPrinted>2017-08-22T04:05:44Z</cp:lastPrinted>
  <dcterms:created xsi:type="dcterms:W3CDTF">2016-05-24T05:20:36Z</dcterms:created>
  <dcterms:modified xsi:type="dcterms:W3CDTF">2018-01-19T01:45:14Z</dcterms:modified>
</cp:coreProperties>
</file>