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71" r:id="rId2"/>
  </p:sldIdLst>
  <p:sldSz cx="7380288" cy="10439400"/>
  <p:notesSz cx="6797675" cy="9926638"/>
  <p:defaultTextStyle>
    <a:defPPr>
      <a:defRPr lang="ja-JP"/>
    </a:defPPr>
    <a:lvl1pPr marL="0" algn="l" defTabSz="971916" rtl="0" eaLnBrk="1" latinLnBrk="0" hangingPunct="1">
      <a:defRPr kumimoji="1" sz="1913" kern="1200">
        <a:solidFill>
          <a:schemeClr val="tx1"/>
        </a:solidFill>
        <a:latin typeface="+mn-lt"/>
        <a:ea typeface="+mn-ea"/>
        <a:cs typeface="+mn-cs"/>
      </a:defRPr>
    </a:lvl1pPr>
    <a:lvl2pPr marL="485958" algn="l" defTabSz="971916" rtl="0" eaLnBrk="1" latinLnBrk="0" hangingPunct="1">
      <a:defRPr kumimoji="1" sz="1913" kern="1200">
        <a:solidFill>
          <a:schemeClr val="tx1"/>
        </a:solidFill>
        <a:latin typeface="+mn-lt"/>
        <a:ea typeface="+mn-ea"/>
        <a:cs typeface="+mn-cs"/>
      </a:defRPr>
    </a:lvl2pPr>
    <a:lvl3pPr marL="971916" algn="l" defTabSz="971916" rtl="0" eaLnBrk="1" latinLnBrk="0" hangingPunct="1">
      <a:defRPr kumimoji="1" sz="1913" kern="1200">
        <a:solidFill>
          <a:schemeClr val="tx1"/>
        </a:solidFill>
        <a:latin typeface="+mn-lt"/>
        <a:ea typeface="+mn-ea"/>
        <a:cs typeface="+mn-cs"/>
      </a:defRPr>
    </a:lvl3pPr>
    <a:lvl4pPr marL="1457874" algn="l" defTabSz="971916" rtl="0" eaLnBrk="1" latinLnBrk="0" hangingPunct="1">
      <a:defRPr kumimoji="1" sz="1913" kern="1200">
        <a:solidFill>
          <a:schemeClr val="tx1"/>
        </a:solidFill>
        <a:latin typeface="+mn-lt"/>
        <a:ea typeface="+mn-ea"/>
        <a:cs typeface="+mn-cs"/>
      </a:defRPr>
    </a:lvl4pPr>
    <a:lvl5pPr marL="1943832" algn="l" defTabSz="971916" rtl="0" eaLnBrk="1" latinLnBrk="0" hangingPunct="1">
      <a:defRPr kumimoji="1" sz="1913" kern="1200">
        <a:solidFill>
          <a:schemeClr val="tx1"/>
        </a:solidFill>
        <a:latin typeface="+mn-lt"/>
        <a:ea typeface="+mn-ea"/>
        <a:cs typeface="+mn-cs"/>
      </a:defRPr>
    </a:lvl5pPr>
    <a:lvl6pPr marL="2429789" algn="l" defTabSz="971916" rtl="0" eaLnBrk="1" latinLnBrk="0" hangingPunct="1">
      <a:defRPr kumimoji="1" sz="1913" kern="1200">
        <a:solidFill>
          <a:schemeClr val="tx1"/>
        </a:solidFill>
        <a:latin typeface="+mn-lt"/>
        <a:ea typeface="+mn-ea"/>
        <a:cs typeface="+mn-cs"/>
      </a:defRPr>
    </a:lvl6pPr>
    <a:lvl7pPr marL="2915747" algn="l" defTabSz="971916" rtl="0" eaLnBrk="1" latinLnBrk="0" hangingPunct="1">
      <a:defRPr kumimoji="1" sz="1913" kern="1200">
        <a:solidFill>
          <a:schemeClr val="tx1"/>
        </a:solidFill>
        <a:latin typeface="+mn-lt"/>
        <a:ea typeface="+mn-ea"/>
        <a:cs typeface="+mn-cs"/>
      </a:defRPr>
    </a:lvl7pPr>
    <a:lvl8pPr marL="3401705" algn="l" defTabSz="971916" rtl="0" eaLnBrk="1" latinLnBrk="0" hangingPunct="1">
      <a:defRPr kumimoji="1" sz="1913" kern="1200">
        <a:solidFill>
          <a:schemeClr val="tx1"/>
        </a:solidFill>
        <a:latin typeface="+mn-lt"/>
        <a:ea typeface="+mn-ea"/>
        <a:cs typeface="+mn-cs"/>
      </a:defRPr>
    </a:lvl8pPr>
    <a:lvl9pPr marL="3887663" algn="l" defTabSz="971916" rtl="0" eaLnBrk="1" latinLnBrk="0" hangingPunct="1">
      <a:defRPr kumimoji="1" sz="19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E5FF"/>
    <a:srgbClr val="33CCFF"/>
    <a:srgbClr val="FF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26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708486"/>
            <a:ext cx="6273245" cy="3634458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483102"/>
            <a:ext cx="5535216" cy="2520438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56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72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55801"/>
            <a:ext cx="1591375" cy="88469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55801"/>
            <a:ext cx="4681870" cy="88469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58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8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602603"/>
            <a:ext cx="6365498" cy="4342500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986185"/>
            <a:ext cx="6365498" cy="2283618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29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779007"/>
            <a:ext cx="3136622" cy="66237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779007"/>
            <a:ext cx="3136622" cy="66237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81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55804"/>
            <a:ext cx="6365498" cy="201780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559104"/>
            <a:ext cx="3122207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813281"/>
            <a:ext cx="3122207" cy="56087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559104"/>
            <a:ext cx="3137584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813281"/>
            <a:ext cx="3137584" cy="56087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58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24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86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503083"/>
            <a:ext cx="3736271" cy="7418740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44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503083"/>
            <a:ext cx="3736271" cy="7418740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65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55804"/>
            <a:ext cx="6365498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779007"/>
            <a:ext cx="6365498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19EAA-57BD-4DED-B634-7342042EF13A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675780"/>
            <a:ext cx="249084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2D86A-CF03-4BE4-B77F-AD20A1832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93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kumimoji="1"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kumimoji="1"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1" name="角丸四角形 60"/>
          <p:cNvSpPr/>
          <p:nvPr/>
        </p:nvSpPr>
        <p:spPr>
          <a:xfrm>
            <a:off x="319727" y="338198"/>
            <a:ext cx="6570981" cy="1504890"/>
          </a:xfrm>
          <a:prstGeom prst="roundRect">
            <a:avLst/>
          </a:prstGeom>
          <a:solidFill>
            <a:srgbClr val="FF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226438"/>
              </p:ext>
            </p:extLst>
          </p:nvPr>
        </p:nvGraphicFramePr>
        <p:xfrm>
          <a:off x="319727" y="8966195"/>
          <a:ext cx="6152512" cy="1149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367">
                  <a:extLst>
                    <a:ext uri="{9D8B030D-6E8A-4147-A177-3AD203B41FA5}">
                      <a16:colId xmlns:a16="http://schemas.microsoft.com/office/drawing/2014/main" val="1645534426"/>
                    </a:ext>
                  </a:extLst>
                </a:gridCol>
                <a:gridCol w="1273992">
                  <a:extLst>
                    <a:ext uri="{9D8B030D-6E8A-4147-A177-3AD203B41FA5}">
                      <a16:colId xmlns:a16="http://schemas.microsoft.com/office/drawing/2014/main" val="1112383052"/>
                    </a:ext>
                  </a:extLst>
                </a:gridCol>
                <a:gridCol w="1512939">
                  <a:extLst>
                    <a:ext uri="{9D8B030D-6E8A-4147-A177-3AD203B41FA5}">
                      <a16:colId xmlns:a16="http://schemas.microsoft.com/office/drawing/2014/main" val="3930680916"/>
                    </a:ext>
                  </a:extLst>
                </a:gridCol>
                <a:gridCol w="2843214">
                  <a:extLst>
                    <a:ext uri="{9D8B030D-6E8A-4147-A177-3AD203B41FA5}">
                      <a16:colId xmlns:a16="http://schemas.microsoft.com/office/drawing/2014/main" val="3189523870"/>
                    </a:ext>
                  </a:extLst>
                </a:gridCol>
              </a:tblGrid>
              <a:tr h="44206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918765"/>
                  </a:ext>
                </a:extLst>
              </a:tr>
              <a:tr h="3536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第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希望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月　　　日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午前　　　時～　、午後　　　時～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493539"/>
                  </a:ext>
                </a:extLst>
              </a:tr>
              <a:tr h="3536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第</a:t>
                      </a: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希望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月　　　日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午前　　　時～　、午後　　　時～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4583895"/>
                  </a:ext>
                </a:extLst>
              </a:tr>
            </a:tbl>
          </a:graphicData>
        </a:graphic>
      </p:graphicFrame>
      <p:graphicFrame>
        <p:nvGraphicFramePr>
          <p:cNvPr id="54" name="表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932470"/>
              </p:ext>
            </p:extLst>
          </p:nvPr>
        </p:nvGraphicFramePr>
        <p:xfrm>
          <a:off x="525210" y="6750959"/>
          <a:ext cx="5947029" cy="261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628">
                  <a:extLst>
                    <a:ext uri="{9D8B030D-6E8A-4147-A177-3AD203B41FA5}">
                      <a16:colId xmlns:a16="http://schemas.microsoft.com/office/drawing/2014/main" val="1536186497"/>
                    </a:ext>
                  </a:extLst>
                </a:gridCol>
                <a:gridCol w="4343401">
                  <a:extLst>
                    <a:ext uri="{9D8B030D-6E8A-4147-A177-3AD203B41FA5}">
                      <a16:colId xmlns:a16="http://schemas.microsoft.com/office/drawing/2014/main" val="2379594457"/>
                    </a:ext>
                  </a:extLst>
                </a:gridCol>
              </a:tblGrid>
              <a:tr h="31155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231560"/>
                  </a:ext>
                </a:extLst>
              </a:tr>
              <a:tr h="40156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申込書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aichi-kosyo@jeed.go.jp</a:t>
                      </a:r>
                      <a:endParaRPr kumimoji="1" lang="en-US" altLang="ja-JP" sz="20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806156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フリガナ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334304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事業所名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024562"/>
                  </a:ext>
                </a:extLst>
              </a:tr>
              <a:tr h="336949"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参加者氏名</a:t>
                      </a:r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4184861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コース名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034609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連絡先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351033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086699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5210" y="338198"/>
            <a:ext cx="6365498" cy="2073096"/>
          </a:xfrm>
        </p:spPr>
        <p:txBody>
          <a:bodyPr>
            <a:normAutofit/>
          </a:bodyPr>
          <a:lstStyle/>
          <a:p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◆高年齢者の雇用安定に取り組む事業主の皆様へ</a:t>
            </a:r>
            <a:r>
              <a:rPr kumimoji="1"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en-US" altLang="ja-JP" sz="2000" b="1" dirty="0" smtClean="0"/>
              <a:t/>
            </a:r>
            <a:br>
              <a:rPr kumimoji="1" lang="en-US" altLang="ja-JP" sz="2000" b="1" dirty="0" smtClean="0"/>
            </a:br>
            <a:r>
              <a:rPr kumimoji="1" lang="ja-JP" altLang="en-US" sz="2000" b="1" dirty="0" smtClean="0"/>
              <a:t>「</a:t>
            </a:r>
            <a:r>
              <a:rPr kumimoji="1" lang="en-US" altLang="ja-JP" sz="2000" b="1" dirty="0" smtClean="0"/>
              <a:t>65</a:t>
            </a:r>
            <a:r>
              <a:rPr kumimoji="1" lang="ja-JP" altLang="en-US" sz="2000" b="1" dirty="0" smtClean="0"/>
              <a:t>歳超雇用推進助成金」・「障害者雇用助成金」</a:t>
            </a:r>
            <a:r>
              <a:rPr kumimoji="1" lang="en-US" altLang="ja-JP" sz="2000" b="1" dirty="0" smtClean="0"/>
              <a:t/>
            </a:r>
            <a:br>
              <a:rPr kumimoji="1" lang="en-US" altLang="ja-JP" sz="2000" b="1" dirty="0" smtClean="0"/>
            </a:br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　　　　　　　　　　　　　　　　　　　　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説明会</a:t>
            </a:r>
            <a:r>
              <a:rPr kumimoji="1" lang="ja-JP" altLang="en-US" sz="2000" b="1" dirty="0" smtClean="0"/>
              <a:t>開催ご案内</a:t>
            </a:r>
            <a:r>
              <a:rPr kumimoji="1" lang="en-US" altLang="ja-JP" sz="2000" b="1" dirty="0" smtClean="0"/>
              <a:t/>
            </a:r>
            <a:br>
              <a:rPr kumimoji="1" lang="en-US" altLang="ja-JP" sz="2000" b="1" dirty="0" smtClean="0"/>
            </a:br>
            <a:r>
              <a:rPr lang="en-US" altLang="ja-JP" sz="2000" b="1" dirty="0"/>
              <a:t/>
            </a:r>
            <a:br>
              <a:rPr lang="en-US" altLang="ja-JP" sz="2000" b="1" dirty="0"/>
            </a:br>
            <a:endParaRPr kumimoji="1" lang="ja-JP" altLang="en-US" sz="1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25210" y="2011530"/>
            <a:ext cx="6511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　平成</a:t>
            </a:r>
            <a:r>
              <a:rPr lang="en-US" altLang="ja-JP" sz="1200" dirty="0"/>
              <a:t>28</a:t>
            </a:r>
            <a:r>
              <a:rPr lang="ja-JP" altLang="en-US" sz="1200" dirty="0"/>
              <a:t>年</a:t>
            </a:r>
            <a:r>
              <a:rPr lang="en-US" altLang="ja-JP" sz="1200" dirty="0"/>
              <a:t>10</a:t>
            </a:r>
            <a:r>
              <a:rPr lang="ja-JP" altLang="en-US" sz="1200" dirty="0"/>
              <a:t>月</a:t>
            </a:r>
            <a:r>
              <a:rPr lang="en-US" altLang="ja-JP" sz="1200" dirty="0"/>
              <a:t>19</a:t>
            </a:r>
            <a:r>
              <a:rPr lang="ja-JP" altLang="en-US" sz="1200" dirty="0"/>
              <a:t>日にスタートした「</a:t>
            </a:r>
            <a:r>
              <a:rPr lang="en-US" altLang="ja-JP" sz="1200" dirty="0"/>
              <a:t>65</a:t>
            </a:r>
            <a:r>
              <a:rPr lang="ja-JP" altLang="en-US" sz="1200" dirty="0"/>
              <a:t>歳超雇用推進助成金」</a:t>
            </a:r>
            <a:r>
              <a:rPr lang="ja-JP" altLang="en-US" sz="1200" dirty="0" smtClean="0"/>
              <a:t>は</a:t>
            </a:r>
            <a:r>
              <a:rPr lang="en-US" altLang="ja-JP" sz="1200" dirty="0"/>
              <a:t>8</a:t>
            </a:r>
            <a:r>
              <a:rPr lang="ja-JP" altLang="en-US" sz="1200" dirty="0" smtClean="0"/>
              <a:t>年目</a:t>
            </a:r>
            <a:r>
              <a:rPr lang="ja-JP" altLang="en-US" sz="1200" dirty="0"/>
              <a:t>を迎え、数多く</a:t>
            </a:r>
            <a:r>
              <a:rPr lang="ja-JP" altLang="en-US" sz="1200" dirty="0" smtClean="0"/>
              <a:t>の事業主の皆様にご活用いただいて</a:t>
            </a:r>
            <a:r>
              <a:rPr lang="ja-JP" altLang="en-US" sz="1200" dirty="0"/>
              <a:t>おります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 smtClean="0"/>
              <a:t>少子</a:t>
            </a:r>
            <a:r>
              <a:rPr lang="ja-JP" altLang="en-US" sz="1200" dirty="0"/>
              <a:t>高齢化社会</a:t>
            </a:r>
            <a:r>
              <a:rPr lang="ja-JP" altLang="en-US" sz="1200" dirty="0" smtClean="0"/>
              <a:t>の急速な進行により労働力</a:t>
            </a:r>
            <a:r>
              <a:rPr lang="ja-JP" altLang="en-US" sz="1200" dirty="0"/>
              <a:t>人口の減少が見込まれる中</a:t>
            </a:r>
            <a:r>
              <a:rPr lang="ja-JP" altLang="en-US" sz="1200" dirty="0" smtClean="0"/>
              <a:t>、「</a:t>
            </a:r>
            <a:r>
              <a:rPr lang="en-US" altLang="ja-JP" sz="1200" dirty="0" smtClean="0"/>
              <a:t>65</a:t>
            </a:r>
            <a:r>
              <a:rPr lang="ja-JP" altLang="en-US" sz="1200" dirty="0" smtClean="0"/>
              <a:t>歳」を超えても働ける社会の実現に向け、さらに多くの皆様に本助成金制度を知っていただくため、説明会を開催いたします。お気軽にご来場くださいませ。</a:t>
            </a:r>
            <a:endParaRPr kumimoji="1" lang="ja-JP" altLang="en-US" sz="12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19727" y="3122658"/>
            <a:ext cx="63654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+mn-ea"/>
              </a:rPr>
              <a:t>【</a:t>
            </a:r>
            <a:r>
              <a:rPr kumimoji="1" lang="ja-JP" altLang="en-US" sz="1200" dirty="0" smtClean="0">
                <a:latin typeface="+mn-ea"/>
              </a:rPr>
              <a:t>開催日程</a:t>
            </a:r>
            <a:r>
              <a:rPr lang="en-US" altLang="ja-JP" sz="1200" dirty="0" smtClean="0">
                <a:latin typeface="+mn-ea"/>
              </a:rPr>
              <a:t>】</a:t>
            </a:r>
            <a:r>
              <a:rPr lang="ja-JP" altLang="en-US" sz="1200" dirty="0" smtClean="0">
                <a:latin typeface="+mn-ea"/>
              </a:rPr>
              <a:t>　　</a:t>
            </a:r>
            <a:r>
              <a:rPr lang="en-US" altLang="ja-JP" sz="1200" dirty="0" smtClean="0">
                <a:latin typeface="+mn-ea"/>
              </a:rPr>
              <a:t>※</a:t>
            </a:r>
            <a:r>
              <a:rPr lang="ja-JP" altLang="en-US" sz="1200" dirty="0" smtClean="0">
                <a:latin typeface="+mn-ea"/>
              </a:rPr>
              <a:t>午前午後とも各一回</a:t>
            </a:r>
            <a:endParaRPr kumimoji="1" lang="en-US" altLang="ja-JP" sz="12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７</a:t>
            </a:r>
            <a:r>
              <a:rPr lang="ja-JP" altLang="en-US" sz="1200" dirty="0" smtClean="0">
                <a:latin typeface="+mn-ea"/>
              </a:rPr>
              <a:t>月　</a:t>
            </a:r>
            <a:r>
              <a:rPr lang="ja-JP" altLang="en-US" sz="1200" dirty="0">
                <a:latin typeface="+mn-ea"/>
              </a:rPr>
              <a:t>１９</a:t>
            </a:r>
            <a:r>
              <a:rPr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金</a:t>
            </a:r>
            <a:r>
              <a:rPr lang="ja-JP" altLang="en-US" sz="1200" dirty="0" smtClean="0">
                <a:latin typeface="+mn-ea"/>
              </a:rPr>
              <a:t>）、</a:t>
            </a:r>
            <a:r>
              <a:rPr lang="ja-JP" altLang="en-US" sz="1200" dirty="0">
                <a:latin typeface="+mn-ea"/>
              </a:rPr>
              <a:t>２３</a:t>
            </a:r>
            <a:r>
              <a:rPr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 smtClean="0">
                <a:latin typeface="+mn-ea"/>
              </a:rPr>
              <a:t>火）、</a:t>
            </a:r>
            <a:r>
              <a:rPr lang="ja-JP" altLang="en-US" sz="1200" dirty="0">
                <a:latin typeface="+mn-ea"/>
              </a:rPr>
              <a:t>２６</a:t>
            </a:r>
            <a:r>
              <a:rPr lang="ja-JP" altLang="en-US" sz="1200" dirty="0" smtClean="0">
                <a:latin typeface="+mn-ea"/>
              </a:rPr>
              <a:t>日（金）、</a:t>
            </a:r>
            <a:r>
              <a:rPr lang="ja-JP" altLang="en-US" sz="1200" dirty="0">
                <a:latin typeface="+mn-ea"/>
              </a:rPr>
              <a:t>３０</a:t>
            </a:r>
            <a:r>
              <a:rPr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火</a:t>
            </a:r>
            <a:r>
              <a:rPr lang="ja-JP" altLang="en-US" sz="1200" dirty="0" smtClean="0">
                <a:latin typeface="+mn-ea"/>
              </a:rPr>
              <a:t>）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８</a:t>
            </a:r>
            <a:r>
              <a:rPr kumimoji="1" lang="ja-JP" altLang="en-US" sz="1200" dirty="0" smtClean="0">
                <a:latin typeface="+mn-ea"/>
              </a:rPr>
              <a:t>月　</a:t>
            </a:r>
            <a:r>
              <a:rPr lang="ja-JP" altLang="en-US" sz="1200" dirty="0">
                <a:latin typeface="+mn-ea"/>
              </a:rPr>
              <a:t>６</a:t>
            </a:r>
            <a:r>
              <a:rPr kumimoji="1"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火</a:t>
            </a:r>
            <a:r>
              <a:rPr lang="ja-JP" altLang="en-US" sz="1200" dirty="0" smtClean="0">
                <a:latin typeface="+mn-ea"/>
              </a:rPr>
              <a:t>）、　９日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金</a:t>
            </a:r>
            <a:r>
              <a:rPr lang="ja-JP" altLang="en-US" sz="1200" dirty="0" smtClean="0">
                <a:latin typeface="+mn-ea"/>
              </a:rPr>
              <a:t>） 、</a:t>
            </a:r>
            <a:r>
              <a:rPr lang="ja-JP" altLang="en-US" sz="1200" dirty="0">
                <a:latin typeface="+mn-ea"/>
              </a:rPr>
              <a:t>１５</a:t>
            </a:r>
            <a:r>
              <a:rPr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木</a:t>
            </a:r>
            <a:r>
              <a:rPr lang="ja-JP" altLang="en-US" sz="1200" dirty="0" smtClean="0">
                <a:latin typeface="+mn-ea"/>
              </a:rPr>
              <a:t>）、</a:t>
            </a:r>
            <a:r>
              <a:rPr lang="ja-JP" altLang="en-US" sz="1200" dirty="0">
                <a:latin typeface="+mn-ea"/>
              </a:rPr>
              <a:t>２０</a:t>
            </a:r>
            <a:r>
              <a:rPr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 smtClean="0">
                <a:latin typeface="+mn-ea"/>
              </a:rPr>
              <a:t>火）、</a:t>
            </a:r>
            <a:r>
              <a:rPr lang="ja-JP" altLang="en-US" sz="1200" dirty="0">
                <a:latin typeface="+mn-ea"/>
              </a:rPr>
              <a:t>２９</a:t>
            </a:r>
            <a:r>
              <a:rPr lang="ja-JP" altLang="en-US" sz="1200" dirty="0" smtClean="0">
                <a:latin typeface="+mn-ea"/>
              </a:rPr>
              <a:t>日（木）</a:t>
            </a:r>
            <a:endParaRPr kumimoji="1" lang="en-US" altLang="ja-JP" sz="12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９月</a:t>
            </a:r>
            <a:r>
              <a:rPr lang="ja-JP" altLang="en-US" sz="1200" dirty="0">
                <a:latin typeface="+mn-ea"/>
              </a:rPr>
              <a:t>　３</a:t>
            </a:r>
            <a:r>
              <a:rPr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火</a:t>
            </a:r>
            <a:r>
              <a:rPr lang="ja-JP" altLang="en-US" sz="1200" dirty="0" smtClean="0">
                <a:latin typeface="+mn-ea"/>
              </a:rPr>
              <a:t>） 、</a:t>
            </a:r>
            <a:r>
              <a:rPr lang="ja-JP" altLang="en-US" sz="1200" dirty="0">
                <a:latin typeface="+mn-ea"/>
              </a:rPr>
              <a:t>６</a:t>
            </a:r>
            <a:r>
              <a:rPr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金</a:t>
            </a:r>
            <a:r>
              <a:rPr lang="ja-JP" altLang="en-US" sz="1200" dirty="0" smtClean="0">
                <a:latin typeface="+mn-ea"/>
              </a:rPr>
              <a:t>）、</a:t>
            </a:r>
            <a:r>
              <a:rPr lang="ja-JP" altLang="en-US" sz="1200" dirty="0">
                <a:latin typeface="+mn-ea"/>
              </a:rPr>
              <a:t>１０</a:t>
            </a:r>
            <a:r>
              <a:rPr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 smtClean="0">
                <a:latin typeface="+mn-ea"/>
              </a:rPr>
              <a:t>火） 、１９日（木）、</a:t>
            </a:r>
            <a:r>
              <a:rPr lang="ja-JP" altLang="en-US" sz="1200" dirty="0">
                <a:latin typeface="+mn-ea"/>
              </a:rPr>
              <a:t>２７</a:t>
            </a:r>
            <a:r>
              <a:rPr lang="ja-JP" altLang="en-US" sz="1200" dirty="0" smtClean="0">
                <a:latin typeface="+mn-ea"/>
              </a:rPr>
              <a:t>日（金）</a:t>
            </a:r>
            <a:endParaRPr lang="en-US" altLang="ja-JP" sz="1200" dirty="0" smtClean="0">
              <a:latin typeface="+mn-ea"/>
            </a:endParaRPr>
          </a:p>
          <a:p>
            <a:r>
              <a:rPr lang="en-US" altLang="ja-JP" sz="1200" dirty="0" smtClean="0">
                <a:latin typeface="+mn-ea"/>
              </a:rPr>
              <a:t>【</a:t>
            </a:r>
            <a:r>
              <a:rPr lang="ja-JP" altLang="en-US" sz="1200" dirty="0" smtClean="0">
                <a:latin typeface="+mn-ea"/>
              </a:rPr>
              <a:t>相談時間</a:t>
            </a:r>
            <a:r>
              <a:rPr lang="en-US" altLang="ja-JP" sz="1200" dirty="0" smtClean="0">
                <a:latin typeface="+mn-ea"/>
              </a:rPr>
              <a:t>】</a:t>
            </a:r>
            <a:endParaRPr lang="en-US" altLang="ja-JP" sz="1200" dirty="0">
              <a:latin typeface="+mn-ea"/>
            </a:endParaRPr>
          </a:p>
          <a:p>
            <a:r>
              <a:rPr kumimoji="1" lang="ja-JP" altLang="en-US" sz="1200" dirty="0" smtClean="0">
                <a:latin typeface="+mn-ea"/>
              </a:rPr>
              <a:t>　午前の部　　１０：００～１２：００</a:t>
            </a:r>
            <a:endParaRPr kumimoji="1" lang="en-US" altLang="ja-JP" sz="12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午後の</a:t>
            </a:r>
            <a:r>
              <a:rPr lang="ja-JP" altLang="en-US" sz="1200" dirty="0">
                <a:latin typeface="+mn-ea"/>
              </a:rPr>
              <a:t>部　　</a:t>
            </a:r>
            <a:r>
              <a:rPr lang="ja-JP" altLang="en-US" sz="1200" dirty="0" smtClean="0">
                <a:latin typeface="+mn-ea"/>
              </a:rPr>
              <a:t>１３：００</a:t>
            </a:r>
            <a:r>
              <a:rPr lang="ja-JP" altLang="en-US" sz="1200" dirty="0">
                <a:latin typeface="+mn-ea"/>
              </a:rPr>
              <a:t>～</a:t>
            </a:r>
            <a:r>
              <a:rPr lang="ja-JP" altLang="en-US" sz="1200" dirty="0" smtClean="0">
                <a:latin typeface="+mn-ea"/>
              </a:rPr>
              <a:t>１５：００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　</a:t>
            </a:r>
            <a:r>
              <a:rPr lang="en-US" altLang="ja-JP" sz="1200" dirty="0" smtClean="0">
                <a:latin typeface="+mn-ea"/>
              </a:rPr>
              <a:t>※</a:t>
            </a:r>
            <a:r>
              <a:rPr lang="ja-JP" altLang="en-US" sz="1200" dirty="0" smtClean="0">
                <a:latin typeface="+mn-ea"/>
              </a:rPr>
              <a:t>各部、</a:t>
            </a:r>
            <a:r>
              <a:rPr lang="en-US" altLang="ja-JP" sz="1200" dirty="0" smtClean="0">
                <a:latin typeface="+mn-ea"/>
              </a:rPr>
              <a:t>1</a:t>
            </a:r>
            <a:r>
              <a:rPr lang="ja-JP" altLang="en-US" sz="1200" dirty="0" smtClean="0">
                <a:latin typeface="+mn-ea"/>
              </a:rPr>
              <a:t>事業所様の参加から開催いたします。</a:t>
            </a:r>
            <a:endParaRPr lang="en-US" altLang="ja-JP" sz="1200" dirty="0">
              <a:latin typeface="+mn-ea"/>
            </a:endParaRPr>
          </a:p>
          <a:p>
            <a:endParaRPr kumimoji="1" lang="en-US" altLang="ja-JP" sz="1200" dirty="0" smtClean="0"/>
          </a:p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会場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名古屋市中区錦</a:t>
            </a:r>
            <a:r>
              <a:rPr lang="en-US" altLang="ja-JP" sz="1200" dirty="0" smtClean="0"/>
              <a:t>1-10-1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M</a:t>
            </a:r>
            <a:r>
              <a:rPr lang="ja-JP" altLang="en-US" sz="1200" dirty="0" smtClean="0"/>
              <a:t>Ｉテラス名古屋伏見ビル４階</a:t>
            </a:r>
            <a:endParaRPr lang="en-US" altLang="ja-JP" sz="1200" dirty="0" smtClean="0"/>
          </a:p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最寄り駅：地下鉄伏見駅</a:t>
            </a:r>
            <a:r>
              <a:rPr lang="en-US" altLang="ja-JP" sz="1200" dirty="0" smtClean="0"/>
              <a:t>10</a:t>
            </a:r>
            <a:r>
              <a:rPr lang="ja-JP" altLang="en-US" sz="1200" dirty="0" smtClean="0"/>
              <a:t>番出口徒歩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分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高齢・障害・求職者雇用</a:t>
            </a:r>
            <a:r>
              <a:rPr kumimoji="1" lang="ja-JP" altLang="en-US" sz="1200" dirty="0"/>
              <a:t>支援</a:t>
            </a:r>
            <a:r>
              <a:rPr kumimoji="1" lang="ja-JP" altLang="en-US" sz="1200" dirty="0" smtClean="0"/>
              <a:t>機構</a:t>
            </a:r>
            <a:endParaRPr kumimoji="1" lang="en-US" altLang="ja-JP" sz="1200" dirty="0" smtClean="0"/>
          </a:p>
          <a:p>
            <a:r>
              <a:rPr lang="ja-JP" altLang="en-US" sz="1200" dirty="0"/>
              <a:t>　愛知</a:t>
            </a:r>
            <a:r>
              <a:rPr lang="ja-JP" altLang="en-US" sz="1200" dirty="0" smtClean="0"/>
              <a:t>支部　会議室</a:t>
            </a:r>
            <a:endParaRPr lang="en-US" altLang="ja-JP" sz="1200" dirty="0" smtClean="0"/>
          </a:p>
          <a:p>
            <a:endParaRPr kumimoji="1" lang="en-US" altLang="ja-JP" sz="1200" dirty="0"/>
          </a:p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コース</a:t>
            </a:r>
            <a:r>
              <a:rPr lang="en-US" altLang="ja-JP" sz="1200" dirty="0" smtClean="0"/>
              <a:t>】</a:t>
            </a:r>
          </a:p>
          <a:p>
            <a:r>
              <a:rPr kumimoji="1" lang="ja-JP" altLang="en-US" sz="1200" dirty="0" smtClean="0"/>
              <a:t>①</a:t>
            </a:r>
            <a:r>
              <a:rPr kumimoji="1" lang="en-US" altLang="ja-JP" sz="1200" dirty="0" smtClean="0"/>
              <a:t>65</a:t>
            </a:r>
            <a:r>
              <a:rPr kumimoji="1" lang="ja-JP" altLang="en-US" sz="1200" dirty="0" smtClean="0"/>
              <a:t>歳超継続雇用促進コース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②高年齢者評価制度等雇用管理改善コース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③高年齢者無期雇用転換コース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④障害者雇用納付金制度に基づく各種助成金</a:t>
            </a:r>
            <a:endParaRPr kumimoji="1" lang="ja-JP" altLang="en-US" sz="1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53785" y="6750962"/>
            <a:ext cx="5104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▼下記の項目すべて</a:t>
            </a:r>
            <a:r>
              <a:rPr lang="ja-JP" altLang="en-US" sz="1400" dirty="0" smtClean="0"/>
              <a:t>にご記入</a:t>
            </a:r>
            <a:r>
              <a:rPr lang="ja-JP" altLang="en-US" sz="1400" dirty="0"/>
              <a:t>のうえ</a:t>
            </a:r>
            <a:r>
              <a:rPr lang="ja-JP" altLang="en-US" sz="1400" dirty="0" smtClean="0"/>
              <a:t>、メール送信</a:t>
            </a:r>
            <a:r>
              <a:rPr lang="ja-JP" altLang="en-US" sz="1400" dirty="0"/>
              <a:t>をお願いします</a:t>
            </a:r>
            <a:r>
              <a:rPr lang="ja-JP" altLang="en-US" sz="1400" dirty="0" smtClean="0"/>
              <a:t>。</a:t>
            </a:r>
            <a:endParaRPr lang="ja-JP" altLang="en-US" sz="14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28675" y="9050438"/>
            <a:ext cx="5643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希望日程は第</a:t>
            </a:r>
            <a:r>
              <a:rPr kumimoji="1" lang="en-US" altLang="ja-JP" sz="1400" dirty="0" smtClean="0"/>
              <a:t>2</a:t>
            </a:r>
            <a:r>
              <a:rPr kumimoji="1" lang="ja-JP" altLang="en-US" sz="1400" dirty="0" smtClean="0"/>
              <a:t>希望までご記入ください。午前・午後は〇で囲んでください。</a:t>
            </a:r>
            <a:endParaRPr kumimoji="1" lang="ja-JP" altLang="en-US" sz="1400" dirty="0"/>
          </a:p>
        </p:txBody>
      </p:sp>
      <p:sp>
        <p:nvSpPr>
          <p:cNvPr id="60" name="ストライプ矢印 59"/>
          <p:cNvSpPr/>
          <p:nvPr/>
        </p:nvSpPr>
        <p:spPr>
          <a:xfrm rot="440581">
            <a:off x="3547576" y="5070442"/>
            <a:ext cx="928688" cy="1070376"/>
          </a:xfrm>
          <a:prstGeom prst="stripedRightArrow">
            <a:avLst>
              <a:gd name="adj1" fmla="val 29501"/>
              <a:gd name="adj2" fmla="val 40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057" y="4447342"/>
            <a:ext cx="2710761" cy="209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72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432</Words>
  <Application>Microsoft Office PowerPoint</Application>
  <PresentationFormat>ユーザー設定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◆高年齢者の雇用安定に取り組む事業主の皆様へ  「65歳超雇用推進助成金」・「障害者雇用助成金」 　　　　　　　　　　　　　　　　　　　　　　　説明会開催ご案内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2020-08-06T08:17:25Z</dcterms:created>
  <dcterms:modified xsi:type="dcterms:W3CDTF">2024-05-08T07:53:12Z</dcterms:modified>
</cp:coreProperties>
</file>