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FFFF66"/>
    <a:srgbClr val="99CC00"/>
    <a:srgbClr val="FF99FF"/>
    <a:srgbClr val="8FC963"/>
    <a:srgbClr val="33574D"/>
    <a:srgbClr val="FFCCFF"/>
    <a:srgbClr val="FF6600"/>
    <a:srgbClr val="D4E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82" autoAdjust="0"/>
  </p:normalViewPr>
  <p:slideViewPr>
    <p:cSldViewPr>
      <p:cViewPr varScale="1">
        <p:scale>
          <a:sx n="92" d="100"/>
          <a:sy n="92" d="100"/>
        </p:scale>
        <p:origin x="281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4" y="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/>
          <a:lstStyle>
            <a:lvl1pPr algn="r">
              <a:defRPr sz="1200"/>
            </a:lvl1pPr>
          </a:lstStyle>
          <a:p>
            <a:fld id="{FAF0FE9A-8B2F-4A6E-B6EF-9AC6C0CE917D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4" y="9371502"/>
            <a:ext cx="2918621" cy="494813"/>
          </a:xfrm>
          <a:prstGeom prst="rect">
            <a:avLst/>
          </a:prstGeom>
        </p:spPr>
        <p:txBody>
          <a:bodyPr vert="horz" lIns="90630" tIns="45313" rIns="90630" bIns="45313" rtlCol="0" anchor="b"/>
          <a:lstStyle>
            <a:lvl1pPr algn="r">
              <a:defRPr sz="1200"/>
            </a:lvl1pPr>
          </a:lstStyle>
          <a:p>
            <a:fld id="{13B676B6-A30A-4B48-AF8D-134097837B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160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5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6" y="5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/>
          <a:lstStyle>
            <a:lvl1pPr algn="r">
              <a:defRPr sz="1200"/>
            </a:lvl1pPr>
          </a:lstStyle>
          <a:p>
            <a:fld id="{6CFDAA3A-F6DC-4CA8-B263-E14DF82B77F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84" tIns="45292" rIns="90584" bIns="452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4"/>
            <a:ext cx="5388610" cy="4439843"/>
          </a:xfrm>
          <a:prstGeom prst="rect">
            <a:avLst/>
          </a:prstGeom>
        </p:spPr>
        <p:txBody>
          <a:bodyPr vert="horz" lIns="90584" tIns="45292" rIns="90584" bIns="4529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9371294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6" y="9371294"/>
            <a:ext cx="2918830" cy="493318"/>
          </a:xfrm>
          <a:prstGeom prst="rect">
            <a:avLst/>
          </a:prstGeom>
        </p:spPr>
        <p:txBody>
          <a:bodyPr vert="horz" lIns="90584" tIns="45292" rIns="90584" bIns="45292" rtlCol="0" anchor="b"/>
          <a:lstStyle>
            <a:lvl1pPr algn="r">
              <a:defRPr sz="1200"/>
            </a:lvl1pPr>
          </a:lstStyle>
          <a:p>
            <a:fld id="{31C84D8E-F164-4263-9B23-FA0550FFA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86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F967-D078-4457-B748-31CC46838560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9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87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04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00667"/>
            <a:ext cx="1478756" cy="7814733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100667"/>
            <a:ext cx="4264819" cy="78147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488827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8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7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3302000"/>
            <a:ext cx="2674620" cy="581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3302000"/>
            <a:ext cx="2674620" cy="581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3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4286805"/>
            <a:ext cx="2674620" cy="48267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4286805"/>
            <a:ext cx="2674620" cy="482671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7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36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7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681069"/>
            <a:ext cx="2468880" cy="25095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188720"/>
            <a:ext cx="3194114" cy="748893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3260842"/>
            <a:ext cx="2468880" cy="5434425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4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4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6856286" cy="6604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7164644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26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3302000"/>
            <a:ext cx="5467541" cy="5811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9346572"/>
            <a:ext cx="121170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983044F-A833-42BA-B83B-326B334F10B2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9346572"/>
            <a:ext cx="331957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9346572"/>
            <a:ext cx="547688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6ED2C7-408C-4CD8-B26D-744D01C0BF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19357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03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kumimoji="1"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/>
          <p:cNvSpPr/>
          <p:nvPr/>
        </p:nvSpPr>
        <p:spPr>
          <a:xfrm>
            <a:off x="3122661" y="22234"/>
            <a:ext cx="595657" cy="22424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527" tIns="44764" rIns="89527" bIns="44764" rtlCol="0" anchor="ctr"/>
          <a:lstStyle/>
          <a:p>
            <a:pPr algn="ctr" defTabSz="895268"/>
            <a:endParaRPr lang="ja-JP" altLang="en-US" sz="1763">
              <a:solidFill>
                <a:prstClr val="white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8" y="1131973"/>
            <a:ext cx="6858295" cy="436651"/>
          </a:xfrm>
          <a:prstGeom prst="rect">
            <a:avLst/>
          </a:prstGeom>
          <a:solidFill>
            <a:schemeClr val="accent2"/>
          </a:solidFill>
        </p:spPr>
        <p:txBody>
          <a:bodyPr wrap="square" lIns="89527" tIns="44764" rIns="89527" bIns="44764" rtlCol="0" anchor="ctr" anchorCtr="0">
            <a:spAutoFit/>
          </a:bodyPr>
          <a:lstStyle/>
          <a:p>
            <a:pPr algn="ctr" defTabSz="895268">
              <a:lnSpc>
                <a:spcPts val="2722"/>
              </a:lnSpc>
            </a:pPr>
            <a:r>
              <a:rPr lang="ja-JP" altLang="en-US" sz="20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ｅラーニングコース認定</a:t>
            </a:r>
            <a:r>
              <a:rPr lang="ja-JP" altLang="en-US" sz="20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申請説明会参加申込書</a:t>
            </a:r>
            <a:endParaRPr lang="ja-JP" altLang="en-US" sz="20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8659" y="8996411"/>
            <a:ext cx="6858295" cy="1472512"/>
          </a:xfrm>
          <a:prstGeom prst="rect">
            <a:avLst/>
          </a:prstGeom>
          <a:noFill/>
        </p:spPr>
        <p:txBody>
          <a:bodyPr wrap="square" lIns="89527" tIns="44764" rIns="89527" bIns="44764" rtlCol="0">
            <a:spAutoFit/>
          </a:bodyPr>
          <a:lstStyle/>
          <a:p>
            <a:pPr defTabSz="895268"/>
            <a:r>
              <a:rPr lang="en-US" altLang="ja-JP" sz="99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当機構の保有個人情報保護方針、利用目的</a:t>
            </a:r>
            <a:r>
              <a:rPr lang="en-US" altLang="ja-JP" sz="998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defTabSz="895268"/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・独立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行政法人高齢・障害・求職者雇用支援機構は、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「個人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情報の保護に関する法律」（平成</a:t>
            </a:r>
            <a:r>
              <a:rPr lang="en-US" altLang="ja-JP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15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年法律第</a:t>
            </a:r>
            <a:r>
              <a:rPr lang="en-US" altLang="ja-JP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57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号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）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を</a:t>
            </a:r>
            <a:endParaRPr lang="en-US" altLang="ja-JP" sz="998" dirty="0" smtClean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defTabSz="895268"/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　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遵守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し、保有個人情報を適切に管理し、個人の権利利益を保護いたします。</a:t>
            </a:r>
          </a:p>
          <a:p>
            <a:pPr defTabSz="895268"/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・ご記入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いただいた個人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情報については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、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本説明会の</a:t>
            </a:r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申し込みに関する事務処理及びその他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の説明会等に関する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ご案</a:t>
            </a:r>
            <a:endParaRPr lang="en-US" altLang="ja-JP" sz="998" dirty="0" smtClean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defTabSz="895268"/>
            <a:r>
              <a:rPr lang="ja-JP" altLang="en-US" sz="998" dirty="0">
                <a:solidFill>
                  <a:prstClr val="black"/>
                </a:solidFill>
                <a:latin typeface="メイリオ" panose="020B0604030504040204" pitchFamily="50" charset="-128"/>
              </a:rPr>
              <a:t>　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内</a:t>
            </a:r>
            <a:r>
              <a:rPr lang="ja-JP" altLang="en-US" sz="998" dirty="0" smtClean="0">
                <a:solidFill>
                  <a:prstClr val="black"/>
                </a:solidFill>
                <a:latin typeface="メイリオ" panose="020B0604030504040204" pitchFamily="50" charset="-128"/>
              </a:rPr>
              <a:t>等に使用するものであり、それ以外に使用することはありません。</a:t>
            </a:r>
            <a:endParaRPr lang="ja-JP" altLang="en-US" sz="998" dirty="0">
              <a:solidFill>
                <a:prstClr val="black"/>
              </a:solidFill>
              <a:latin typeface="メイリオ" panose="020B0604030504040204" pitchFamily="50" charset="-128"/>
            </a:endParaRPr>
          </a:p>
          <a:p>
            <a:pPr defTabSz="895268"/>
            <a:endParaRPr lang="en-US" altLang="ja-JP" sz="99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95268"/>
            <a:endParaRPr lang="en-US" altLang="ja-JP" sz="998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95268"/>
            <a:endParaRPr lang="en-US" altLang="ja-JP" sz="99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95268"/>
            <a:endParaRPr lang="en-US" altLang="ja-JP" sz="998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874864" y="33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  <a:r>
              <a:rPr lang="ja-JP" altLang="en-US" sz="240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lang="en-US" altLang="ja-JP" sz="200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043-422-780</a:t>
            </a:r>
            <a:r>
              <a:rPr lang="en-US" altLang="ja-JP" sz="20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08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27384" y="674911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独立行政法人高齢・障害・求職者雇用支援機構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千葉支部　求職者支援課　あて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19469"/>
              </p:ext>
            </p:extLst>
          </p:nvPr>
        </p:nvGraphicFramePr>
        <p:xfrm>
          <a:off x="188640" y="2936776"/>
          <a:ext cx="6284775" cy="45602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0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9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47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日時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88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実施機関名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73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192267"/>
                  </a:ext>
                </a:extLst>
              </a:tr>
              <a:tr h="60673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申込担当者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部署等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2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:</a:t>
                      </a:r>
                    </a:p>
                    <a:p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メールアドレス：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006">
                <a:tc gridSpan="5"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085">
                <a:tc rowSpan="2"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　加　者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41476" marB="41476" vert="eaVert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ts val="1300"/>
                        </a:lnSpc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6000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</a:t>
                      </a:r>
                    </a:p>
                  </a:txBody>
                  <a:tcPr marL="82953" marR="82953" marT="41476" marB="4147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ts val="20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役職名</a:t>
                      </a:r>
                    </a:p>
                  </a:txBody>
                  <a:tcPr marL="82953" marR="82953" marT="41476" marB="4147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086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000">
                        <a:lnSpc>
                          <a:spcPts val="1300"/>
                        </a:lnSpc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36000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　名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　　</a:t>
                      </a:r>
                    </a:p>
                  </a:txBody>
                  <a:tcPr marL="82953" marR="82953" marT="41476" marB="4147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 役職名</a:t>
                      </a:r>
                      <a:endParaRPr kumimoji="1" lang="ja-JP" altLang="en-US" sz="1100" dirty="0"/>
                    </a:p>
                  </a:txBody>
                  <a:tcPr marL="82953" marR="82953" marT="41476" marB="4147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6" name="直線コネクタ 15"/>
          <p:cNvCxnSpPr/>
          <p:nvPr/>
        </p:nvCxnSpPr>
        <p:spPr>
          <a:xfrm>
            <a:off x="-148" y="8996411"/>
            <a:ext cx="6597026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789039" y="98201"/>
            <a:ext cx="2234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  <a:r>
              <a:rPr lang="ja-JP" altLang="en-US" sz="14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又はﾒｰﾙしてください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251520" y="293879"/>
            <a:ext cx="5175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 smtClean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ﾒｰﾙ：</a:t>
            </a:r>
            <a:r>
              <a:rPr lang="en-US" altLang="ja-JP" sz="20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chiba-qsyoku@jeed.go.jp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108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9569" y="7534791"/>
            <a:ext cx="6305775" cy="1450657"/>
          </a:xfrm>
          <a:prstGeom prst="rect">
            <a:avLst/>
          </a:prstGeom>
          <a:solidFill>
            <a:srgbClr val="FFFFCC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97" tIns="45698" rIns="91397" bIns="45698" rtlCol="0" anchor="ctr"/>
          <a:lstStyle/>
          <a:p>
            <a:pPr>
              <a:tabLst>
                <a:tab pos="3498056" algn="l"/>
              </a:tabLst>
            </a:pPr>
            <a:endParaRPr lang="en-US" altLang="ja-JP" sz="20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591" y="7545288"/>
            <a:ext cx="6094729" cy="559309"/>
          </a:xfrm>
          <a:prstGeom prst="rect">
            <a:avLst/>
          </a:prstGeom>
          <a:noFill/>
        </p:spPr>
        <p:txBody>
          <a:bodyPr wrap="square" lIns="98666" tIns="49334" rIns="98666" bIns="49334" rtlCol="0">
            <a:spAutoFit/>
          </a:bodyPr>
          <a:lstStyle/>
          <a:p>
            <a:pPr>
              <a:tabLst>
                <a:tab pos="3498056" algn="l"/>
              </a:tabLst>
            </a:pPr>
            <a:r>
              <a:rPr lang="en-US" altLang="ja-JP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お問い合わせ・お申込み先</a:t>
            </a:r>
            <a:r>
              <a:rPr lang="en-US" altLang="ja-JP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defTabSz="986650"/>
            <a:r>
              <a:rPr lang="ja-JP" altLang="en-US" sz="1187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87" dirty="0">
              <a:solidFill>
                <a:srgbClr val="0070C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3937" y="7833320"/>
            <a:ext cx="5891407" cy="836308"/>
          </a:xfrm>
          <a:prstGeom prst="rect">
            <a:avLst/>
          </a:prstGeom>
          <a:noFill/>
        </p:spPr>
        <p:txBody>
          <a:bodyPr wrap="square" lIns="98666" tIns="49334" rIns="98666" bIns="49334" rtlCol="0">
            <a:spAutoFit/>
          </a:bodyPr>
          <a:lstStyle/>
          <a:p>
            <a:pPr defTabSz="986650"/>
            <a:r>
              <a:rPr lang="ja-JP" altLang="en-US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独立行政法人高齢・障害・求職者雇用支援</a:t>
            </a:r>
            <a:r>
              <a:rPr lang="ja-JP" altLang="en-US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機構</a:t>
            </a:r>
            <a:endParaRPr lang="en-US" altLang="ja-JP" b="1" dirty="0" smtClean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86650"/>
            <a:r>
              <a:rPr lang="ja-JP" altLang="en-US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b="1" dirty="0" smtClean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千葉支部　求職者支援課　</a:t>
            </a:r>
            <a:endParaRPr lang="en-US" altLang="ja-JP" b="1" dirty="0" smtClean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986650"/>
            <a:r>
              <a:rPr lang="ja-JP" altLang="en-US" sz="1187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87" dirty="0">
              <a:solidFill>
                <a:srgbClr val="0070C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2" name="図 21" descr="C:\Users\301220\Downloads\ロゴマーク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44" b="21311"/>
          <a:stretch/>
        </p:blipFill>
        <p:spPr bwMode="auto">
          <a:xfrm>
            <a:off x="260648" y="7905376"/>
            <a:ext cx="504000" cy="43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260648" y="8373629"/>
            <a:ext cx="6489312" cy="838295"/>
          </a:xfrm>
          <a:prstGeom prst="rect">
            <a:avLst/>
          </a:prstGeom>
          <a:noFill/>
        </p:spPr>
        <p:txBody>
          <a:bodyPr wrap="square" lIns="98666" tIns="49334" rIns="98666" bIns="49334" rtlCol="0">
            <a:spAutoFit/>
          </a:bodyPr>
          <a:lstStyle/>
          <a:p>
            <a:pPr>
              <a:tabLst>
                <a:tab pos="3498056" algn="l"/>
              </a:tabLst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〒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263-0004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千葉市稲毛区六方町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274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番地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tabLst>
                <a:tab pos="3498056" algn="l"/>
              </a:tabLst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043-422-7774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043-422-7807</a:t>
            </a:r>
          </a:p>
          <a:p>
            <a:pPr>
              <a:tabLst>
                <a:tab pos="3498056" algn="l"/>
              </a:tabLst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76761"/>
              </p:ext>
            </p:extLst>
          </p:nvPr>
        </p:nvGraphicFramePr>
        <p:xfrm>
          <a:off x="188637" y="1944191"/>
          <a:ext cx="6284777" cy="920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26">
                  <a:extLst>
                    <a:ext uri="{9D8B030D-6E8A-4147-A177-3AD203B41FA5}">
                      <a16:colId xmlns:a16="http://schemas.microsoft.com/office/drawing/2014/main" val="1793546064"/>
                    </a:ext>
                  </a:extLst>
                </a:gridCol>
                <a:gridCol w="5679051">
                  <a:extLst>
                    <a:ext uri="{9D8B030D-6E8A-4147-A177-3AD203B41FA5}">
                      <a16:colId xmlns:a16="http://schemas.microsoft.com/office/drawing/2014/main" val="3233132408"/>
                    </a:ext>
                  </a:extLst>
                </a:gridCol>
              </a:tblGrid>
              <a:tr h="3068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１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オンライン説明会に参加します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652152"/>
                  </a:ext>
                </a:extLst>
              </a:tr>
              <a:tr h="3068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２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来所にて説明会に参加します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14223"/>
                  </a:ext>
                </a:extLst>
              </a:tr>
              <a:tr h="306859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説明会には参加せず、個別の説明を希望します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670286"/>
                  </a:ext>
                </a:extLst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7689304"/>
            <a:ext cx="951928" cy="121257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219569" y="1651665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該当する番号に○のご記入をお願いいたします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435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11679</TotalTime>
  <Words>314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UD デジタル 教科書体 N-B</vt:lpstr>
      <vt:lpstr>UD デジタル 教科書体 NK-R</vt:lpstr>
      <vt:lpstr>メイリオ</vt:lpstr>
      <vt:lpstr>Calibri</vt:lpstr>
      <vt:lpstr>Tw Cen MT</vt:lpstr>
      <vt:lpstr>Tw Cen MT Condensed</vt:lpstr>
      <vt:lpstr>Wingdings 3</vt:lpstr>
      <vt:lpstr>インテグラル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eラーニングコース説明会参加申込書</dc:title>
  <dc:creator>高齢・障害・求職者雇用支援機構</dc:creator>
  <cp:lastModifiedBy>河野 伶奈</cp:lastModifiedBy>
  <cp:revision>842</cp:revision>
  <cp:lastPrinted>2022-06-20T01:50:15Z</cp:lastPrinted>
  <dcterms:created xsi:type="dcterms:W3CDTF">2018-07-24T03:15:53Z</dcterms:created>
  <dcterms:modified xsi:type="dcterms:W3CDTF">2022-09-12T06:37:47Z</dcterms:modified>
</cp:coreProperties>
</file>