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E885"/>
    <a:srgbClr val="CCFFFF"/>
    <a:srgbClr val="FFFFCC"/>
    <a:srgbClr val="000066"/>
    <a:srgbClr val="E97132"/>
    <a:srgbClr val="FFFFFF"/>
    <a:srgbClr val="FFCC00"/>
    <a:srgbClr val="2D2D2D"/>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9091" autoAdjust="0"/>
  </p:normalViewPr>
  <p:slideViewPr>
    <p:cSldViewPr snapToGrid="0">
      <p:cViewPr varScale="1">
        <p:scale>
          <a:sx n="77" d="100"/>
          <a:sy n="77" d="100"/>
        </p:scale>
        <p:origin x="3186" y="78"/>
      </p:cViewPr>
      <p:guideLst/>
    </p:cSldViewPr>
  </p:slideViewPr>
  <p:notesTextViewPr>
    <p:cViewPr>
      <p:scale>
        <a:sx n="1" d="1"/>
        <a:sy n="1" d="1"/>
      </p:scale>
      <p:origin x="0" y="0"/>
    </p:cViewPr>
  </p:notesTextViewPr>
  <p:notesViewPr>
    <p:cSldViewPr snapToGrid="0">
      <p:cViewPr varScale="1">
        <p:scale>
          <a:sx n="77" d="100"/>
          <a:sy n="77" d="100"/>
        </p:scale>
        <p:origin x="4080" y="12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4A2742-20D6-4CFD-A9D4-5639E1DE220D}" type="datetimeFigureOut">
              <a:rPr kumimoji="1" lang="ja-JP" altLang="en-US" smtClean="0"/>
              <a:t>2026/6/24</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D1D901E-6CDA-45EC-A60D-7945AD0A5ACF}" type="slidenum">
              <a:rPr kumimoji="1" lang="ja-JP" altLang="en-US" smtClean="0"/>
              <a:t>‹#›</a:t>
            </a:fld>
            <a:endParaRPr kumimoji="1" lang="ja-JP" altLang="en-US"/>
          </a:p>
        </p:txBody>
      </p:sp>
    </p:spTree>
    <p:extLst>
      <p:ext uri="{BB962C8B-B14F-4D97-AF65-F5344CB8AC3E}">
        <p14:creationId xmlns:p14="http://schemas.microsoft.com/office/powerpoint/2010/main" val="116012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349438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410703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145999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52824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130504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179195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416593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305841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7822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152094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83B01C-D1D2-4909-AAF3-E0336402FF53}" type="datetimeFigureOut">
              <a:rPr kumimoji="1" lang="ja-JP" altLang="en-US" smtClean="0"/>
              <a:t>2026/6/24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107797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CE83B01C-D1D2-4909-AAF3-E0336402FF53}" type="datetimeFigureOut">
              <a:rPr kumimoji="1" lang="ja-JP" altLang="en-US" smtClean="0"/>
              <a:t>2026/6/24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8467EDCF-0869-4D4D-AFFF-27D52553BEB6}" type="slidenum">
              <a:rPr kumimoji="1" lang="ja-JP" altLang="en-US" smtClean="0"/>
              <a:t>‹#›</a:t>
            </a:fld>
            <a:endParaRPr kumimoji="1" lang="ja-JP" altLang="en-US"/>
          </a:p>
        </p:txBody>
      </p:sp>
    </p:spTree>
    <p:extLst>
      <p:ext uri="{BB962C8B-B14F-4D97-AF65-F5344CB8AC3E}">
        <p14:creationId xmlns:p14="http://schemas.microsoft.com/office/powerpoint/2010/main" val="2898982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16E8CCB-DAE4-2FA1-A12B-840FCEE04727}"/>
              </a:ext>
            </a:extLst>
          </p:cNvPr>
          <p:cNvPicPr>
            <a:picLocks noChangeAspect="1"/>
          </p:cNvPicPr>
          <p:nvPr/>
        </p:nvPicPr>
        <p:blipFill>
          <a:blip r:embed="rId2">
            <a:extLst>
              <a:ext uri="{28A0092B-C50C-407E-A947-70E740481C1C}">
                <a14:useLocalDpi xmlns:a14="http://schemas.microsoft.com/office/drawing/2010/main" val="0"/>
              </a:ext>
            </a:extLst>
          </a:blip>
          <a:srcRect l="-1287" r="-1" b="48311"/>
          <a:stretch>
            <a:fillRect/>
          </a:stretch>
        </p:blipFill>
        <p:spPr>
          <a:xfrm>
            <a:off x="-87682" y="0"/>
            <a:ext cx="6945682" cy="9906000"/>
          </a:xfrm>
          <a:prstGeom prst="rect">
            <a:avLst/>
          </a:prstGeom>
        </p:spPr>
      </p:pic>
      <p:pic>
        <p:nvPicPr>
          <p:cNvPr id="12" name="図 11">
            <a:extLst>
              <a:ext uri="{FF2B5EF4-FFF2-40B4-BE49-F238E27FC236}">
                <a16:creationId xmlns:a16="http://schemas.microsoft.com/office/drawing/2014/main" id="{7A673E9F-4BC7-CC94-03B3-427B57EB85F7}"/>
              </a:ext>
            </a:extLst>
          </p:cNvPr>
          <p:cNvPicPr>
            <a:picLocks noChangeAspect="1"/>
          </p:cNvPicPr>
          <p:nvPr/>
        </p:nvPicPr>
        <p:blipFill>
          <a:blip r:embed="rId3">
            <a:clrChange>
              <a:clrFrom>
                <a:srgbClr val="F1FAFF"/>
              </a:clrFrom>
              <a:clrTo>
                <a:srgbClr val="F1FAFF">
                  <a:alpha val="0"/>
                </a:srgbClr>
              </a:clrTo>
            </a:clrChange>
            <a:extLst>
              <a:ext uri="{28A0092B-C50C-407E-A947-70E740481C1C}">
                <a14:useLocalDpi xmlns:a14="http://schemas.microsoft.com/office/drawing/2010/main" val="0"/>
              </a:ext>
            </a:extLst>
          </a:blip>
          <a:srcRect l="41179" t="92587" r="23719" b="-65"/>
          <a:stretch>
            <a:fillRect/>
          </a:stretch>
        </p:blipFill>
        <p:spPr>
          <a:xfrm>
            <a:off x="7134" y="7826"/>
            <a:ext cx="6862662" cy="333510"/>
          </a:xfrm>
          <a:prstGeom prst="rect">
            <a:avLst/>
          </a:prstGeom>
        </p:spPr>
      </p:pic>
      <p:sp>
        <p:nvSpPr>
          <p:cNvPr id="7" name="直角三角形 6">
            <a:extLst>
              <a:ext uri="{FF2B5EF4-FFF2-40B4-BE49-F238E27FC236}">
                <a16:creationId xmlns:a16="http://schemas.microsoft.com/office/drawing/2014/main" id="{D370CF61-3521-D87C-427B-1A018DE80D26}"/>
              </a:ext>
            </a:extLst>
          </p:cNvPr>
          <p:cNvSpPr/>
          <p:nvPr/>
        </p:nvSpPr>
        <p:spPr>
          <a:xfrm rot="5400000">
            <a:off x="-36428" y="35737"/>
            <a:ext cx="1870659" cy="1783534"/>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7" name="表 16">
            <a:extLst>
              <a:ext uri="{FF2B5EF4-FFF2-40B4-BE49-F238E27FC236}">
                <a16:creationId xmlns:a16="http://schemas.microsoft.com/office/drawing/2014/main" id="{762A44D0-E53A-F2D8-B137-5BAD2D457FEC}"/>
              </a:ext>
            </a:extLst>
          </p:cNvPr>
          <p:cNvGraphicFramePr>
            <a:graphicFrameLocks noGrp="1"/>
          </p:cNvGraphicFramePr>
          <p:nvPr/>
        </p:nvGraphicFramePr>
        <p:xfrm>
          <a:off x="213725" y="4535347"/>
          <a:ext cx="6342867" cy="2623300"/>
        </p:xfrm>
        <a:graphic>
          <a:graphicData uri="http://schemas.openxmlformats.org/drawingml/2006/table">
            <a:tbl>
              <a:tblPr>
                <a:tableStyleId>{5C22544A-7EE6-4342-B048-85BDC9FD1C3A}</a:tableStyleId>
              </a:tblPr>
              <a:tblGrid>
                <a:gridCol w="950516">
                  <a:extLst>
                    <a:ext uri="{9D8B030D-6E8A-4147-A177-3AD203B41FA5}">
                      <a16:colId xmlns:a16="http://schemas.microsoft.com/office/drawing/2014/main" val="1913898479"/>
                    </a:ext>
                  </a:extLst>
                </a:gridCol>
                <a:gridCol w="3451601">
                  <a:extLst>
                    <a:ext uri="{9D8B030D-6E8A-4147-A177-3AD203B41FA5}">
                      <a16:colId xmlns:a16="http://schemas.microsoft.com/office/drawing/2014/main" val="1310977382"/>
                    </a:ext>
                  </a:extLst>
                </a:gridCol>
                <a:gridCol w="1940750">
                  <a:extLst>
                    <a:ext uri="{9D8B030D-6E8A-4147-A177-3AD203B41FA5}">
                      <a16:colId xmlns:a16="http://schemas.microsoft.com/office/drawing/2014/main" val="2363363476"/>
                    </a:ext>
                  </a:extLst>
                </a:gridCol>
              </a:tblGrid>
              <a:tr h="244660">
                <a:tc>
                  <a:txBody>
                    <a:bodyPr/>
                    <a:lstStyle/>
                    <a:p>
                      <a:pPr algn="ctr" fontAlgn="ctr">
                        <a:buNone/>
                      </a:pPr>
                      <a:r>
                        <a:rPr lang="ja-JP" sz="1100" b="1" u="none" strike="noStrike" dirty="0">
                          <a:effectLst/>
                        </a:rPr>
                        <a:t>ふりがな</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dirty="0">
                          <a:effectLst/>
                        </a:rPr>
                        <a:t>主な職務</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3108876"/>
                  </a:ext>
                </a:extLst>
              </a:tr>
              <a:tr h="394175">
                <a:tc>
                  <a:txBody>
                    <a:bodyPr/>
                    <a:lstStyle/>
                    <a:p>
                      <a:pPr algn="ctr" fontAlgn="ctr">
                        <a:buNone/>
                      </a:pPr>
                      <a:r>
                        <a:rPr lang="ja-JP" sz="1100" b="1" u="none" strike="noStrike" dirty="0">
                          <a:effectLst/>
                        </a:rPr>
                        <a:t>氏名</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885049"/>
                  </a:ext>
                </a:extLst>
              </a:tr>
              <a:tr h="244660">
                <a:tc>
                  <a:txBody>
                    <a:bodyPr/>
                    <a:lstStyle/>
                    <a:p>
                      <a:pPr algn="ctr" fontAlgn="ctr">
                        <a:buNone/>
                      </a:pPr>
                      <a:r>
                        <a:rPr lang="ja-JP" sz="1100" b="1" u="none" strike="noStrike" dirty="0">
                          <a:effectLst/>
                        </a:rPr>
                        <a:t>ふりがな</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dirty="0">
                          <a:effectLst/>
                        </a:rPr>
                        <a:t>主な</a:t>
                      </a:r>
                      <a:r>
                        <a:rPr lang="ja-JP" altLang="en-US" sz="1100" b="1" u="none" strike="noStrike" dirty="0">
                          <a:effectLst/>
                        </a:rPr>
                        <a:t>職務</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170759"/>
                  </a:ext>
                </a:extLst>
              </a:tr>
              <a:tr h="394175">
                <a:tc>
                  <a:txBody>
                    <a:bodyPr/>
                    <a:lstStyle/>
                    <a:p>
                      <a:pPr algn="ctr" fontAlgn="ctr">
                        <a:buNone/>
                      </a:pPr>
                      <a:r>
                        <a:rPr lang="ja-JP" sz="1100" b="1" u="none" strike="noStrike">
                          <a:effectLst/>
                        </a:rPr>
                        <a:t>氏名</a:t>
                      </a:r>
                      <a:endParaRPr 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a:effectLst/>
                        </a:rPr>
                        <a:t>　</a:t>
                      </a:r>
                      <a:endParaRPr 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7964554"/>
                  </a:ext>
                </a:extLst>
              </a:tr>
              <a:tr h="244660">
                <a:tc>
                  <a:txBody>
                    <a:bodyPr/>
                    <a:lstStyle/>
                    <a:p>
                      <a:pPr algn="ctr" fontAlgn="ctr">
                        <a:buNone/>
                      </a:pPr>
                      <a:r>
                        <a:rPr lang="ja-JP" sz="1100" b="1" u="none" strike="noStrike">
                          <a:effectLst/>
                        </a:rPr>
                        <a:t>ふりがな</a:t>
                      </a:r>
                      <a:endParaRPr 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dirty="0">
                          <a:effectLst/>
                        </a:rPr>
                        <a:t>主な</a:t>
                      </a:r>
                      <a:r>
                        <a:rPr lang="ja-JP" altLang="en-US" sz="1100" b="1" u="none" strike="noStrike" dirty="0">
                          <a:effectLst/>
                        </a:rPr>
                        <a:t>職務</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293290"/>
                  </a:ext>
                </a:extLst>
              </a:tr>
              <a:tr h="421359">
                <a:tc>
                  <a:txBody>
                    <a:bodyPr/>
                    <a:lstStyle/>
                    <a:p>
                      <a:pPr algn="ctr" fontAlgn="ctr">
                        <a:buNone/>
                      </a:pPr>
                      <a:r>
                        <a:rPr lang="ja-JP" sz="1100" b="1" u="none" strike="noStrike">
                          <a:effectLst/>
                        </a:rPr>
                        <a:t>氏名</a:t>
                      </a:r>
                      <a:endParaRPr 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429806"/>
                  </a:ext>
                </a:extLst>
              </a:tr>
              <a:tr h="251456">
                <a:tc>
                  <a:txBody>
                    <a:bodyPr/>
                    <a:lstStyle/>
                    <a:p>
                      <a:pPr algn="ctr" fontAlgn="ctr">
                        <a:buNone/>
                      </a:pPr>
                      <a:r>
                        <a:rPr lang="ja-JP" sz="1100" b="1" u="none" strike="noStrike">
                          <a:effectLst/>
                        </a:rPr>
                        <a:t>ふりがな</a:t>
                      </a:r>
                      <a:endParaRPr 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dirty="0">
                          <a:effectLst/>
                        </a:rPr>
                        <a:t>主な</a:t>
                      </a:r>
                      <a:r>
                        <a:rPr lang="ja-JP" altLang="en-US" sz="1100" b="1" u="none" strike="noStrike" dirty="0">
                          <a:effectLst/>
                        </a:rPr>
                        <a:t>職務</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069744"/>
                  </a:ext>
                </a:extLst>
              </a:tr>
              <a:tr h="428155">
                <a:tc>
                  <a:txBody>
                    <a:bodyPr/>
                    <a:lstStyle/>
                    <a:p>
                      <a:pPr algn="ctr" fontAlgn="ctr">
                        <a:buNone/>
                      </a:pPr>
                      <a:r>
                        <a:rPr lang="ja-JP" sz="1100" b="1" u="none" strike="noStrike" dirty="0">
                          <a:effectLst/>
                        </a:rPr>
                        <a:t>氏名</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sz="1100" b="1" u="none" strike="noStrike" dirty="0">
                          <a:effectLst/>
                        </a:rPr>
                        <a:t>　</a:t>
                      </a:r>
                      <a:endParaRPr 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126363"/>
                  </a:ext>
                </a:extLst>
              </a:tr>
            </a:tbl>
          </a:graphicData>
        </a:graphic>
      </p:graphicFrame>
      <p:pic>
        <p:nvPicPr>
          <p:cNvPr id="19" name="図 18">
            <a:extLst>
              <a:ext uri="{FF2B5EF4-FFF2-40B4-BE49-F238E27FC236}">
                <a16:creationId xmlns:a16="http://schemas.microsoft.com/office/drawing/2014/main" id="{36777564-3CAD-027B-BF69-C826DE8CF2FC}"/>
              </a:ext>
            </a:extLst>
          </p:cNvPr>
          <p:cNvPicPr>
            <a:picLocks noChangeAspect="1"/>
          </p:cNvPicPr>
          <p:nvPr/>
        </p:nvPicPr>
        <p:blipFill>
          <a:blip r:embed="rId4">
            <a:extLst>
              <a:ext uri="{28A0092B-C50C-407E-A947-70E740481C1C}">
                <a14:useLocalDpi xmlns:a14="http://schemas.microsoft.com/office/drawing/2010/main" val="0"/>
              </a:ext>
            </a:extLst>
          </a:blip>
          <a:srcRect l="43663" t="48342" r="45861" b="36155"/>
          <a:stretch>
            <a:fillRect/>
          </a:stretch>
        </p:blipFill>
        <p:spPr>
          <a:xfrm>
            <a:off x="4032992" y="282674"/>
            <a:ext cx="3013268" cy="856810"/>
          </a:xfrm>
          <a:prstGeom prst="rect">
            <a:avLst/>
          </a:prstGeom>
        </p:spPr>
      </p:pic>
      <p:sp>
        <p:nvSpPr>
          <p:cNvPr id="5" name="テキスト ボックス 4">
            <a:extLst>
              <a:ext uri="{FF2B5EF4-FFF2-40B4-BE49-F238E27FC236}">
                <a16:creationId xmlns:a16="http://schemas.microsoft.com/office/drawing/2014/main" id="{5435D175-1863-1D44-7064-ECFFA04255CE}"/>
              </a:ext>
            </a:extLst>
          </p:cNvPr>
          <p:cNvSpPr txBox="1"/>
          <p:nvPr/>
        </p:nvSpPr>
        <p:spPr>
          <a:xfrm>
            <a:off x="4292312" y="385921"/>
            <a:ext cx="1810928" cy="707886"/>
          </a:xfrm>
          <a:prstGeom prst="rect">
            <a:avLst/>
          </a:prstGeom>
          <a:noFill/>
        </p:spPr>
        <p:txBody>
          <a:bodyPr wrap="square" rtlCol="0">
            <a:spAutoFit/>
          </a:bodyPr>
          <a:lstStyle/>
          <a:p>
            <a:pPr algn="ctr"/>
            <a:r>
              <a:rPr kumimoji="1" lang="ja-JP" altLang="en-US" sz="2000" b="1" dirty="0">
                <a:latin typeface="+mn-ea"/>
              </a:rPr>
              <a:t>申込締切</a:t>
            </a:r>
            <a:endParaRPr kumimoji="1" lang="en-US" altLang="ja-JP" sz="2000" b="1" dirty="0">
              <a:latin typeface="+mn-ea"/>
            </a:endParaRPr>
          </a:p>
          <a:p>
            <a:pPr algn="ctr"/>
            <a:r>
              <a:rPr kumimoji="1" lang="en-US" altLang="ja-JP" sz="2000" b="1" dirty="0">
                <a:latin typeface="+mn-ea"/>
              </a:rPr>
              <a:t>9/11(Fri)</a:t>
            </a:r>
            <a:r>
              <a:rPr kumimoji="1" lang="ja-JP" altLang="en-US" sz="2000" b="1" dirty="0">
                <a:latin typeface="HGS創英角ﾎﾟｯﾌﾟ体" panose="040B0A00000000000000" pitchFamily="50" charset="-128"/>
                <a:ea typeface="HGS創英角ﾎﾟｯﾌﾟ体" panose="040B0A00000000000000" pitchFamily="50" charset="-128"/>
              </a:rPr>
              <a:t>　</a:t>
            </a:r>
            <a:endParaRPr kumimoji="1" lang="en-US" altLang="ja-JP" sz="2000" b="1" dirty="0">
              <a:latin typeface="HGS創英角ﾎﾟｯﾌﾟ体" panose="040B0A00000000000000" pitchFamily="50" charset="-128"/>
              <a:ea typeface="HGS創英角ﾎﾟｯﾌﾟ体" panose="040B0A00000000000000" pitchFamily="50" charset="-128"/>
            </a:endParaRPr>
          </a:p>
        </p:txBody>
      </p:sp>
      <p:pic>
        <p:nvPicPr>
          <p:cNvPr id="23" name="図 22">
            <a:extLst>
              <a:ext uri="{FF2B5EF4-FFF2-40B4-BE49-F238E27FC236}">
                <a16:creationId xmlns:a16="http://schemas.microsoft.com/office/drawing/2014/main" id="{6BDC2BEC-1CDA-180E-4482-123E4E535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492" y="127998"/>
            <a:ext cx="1166161" cy="1166161"/>
          </a:xfrm>
          <a:prstGeom prst="rect">
            <a:avLst/>
          </a:prstGeom>
        </p:spPr>
      </p:pic>
      <p:pic>
        <p:nvPicPr>
          <p:cNvPr id="29" name="図 28">
            <a:extLst>
              <a:ext uri="{FF2B5EF4-FFF2-40B4-BE49-F238E27FC236}">
                <a16:creationId xmlns:a16="http://schemas.microsoft.com/office/drawing/2014/main" id="{C641E7E1-7DC2-F050-D168-75C804EF37E7}"/>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5745" y1="45685" x2="35745" y2="45685"/>
                        <a14:backgroundMark x1="35745" y1="48731" x2="35745" y2="48731"/>
                        <a14:backgroundMark x1="34894" y1="58883" x2="34894" y2="58883"/>
                        <a14:backgroundMark x1="33191" y1="60406" x2="33191" y2="60406"/>
                        <a14:backgroundMark x1="31702" y1="62437" x2="31702" y2="62437"/>
                        <a14:backgroundMark x1="32553" y1="62437" x2="32553" y2="62437"/>
                      </a14:backgroundRemoval>
                    </a14:imgEffect>
                  </a14:imgLayer>
                </a14:imgProps>
              </a:ext>
              <a:ext uri="{28A0092B-C50C-407E-A947-70E740481C1C}">
                <a14:useLocalDpi xmlns:a14="http://schemas.microsoft.com/office/drawing/2010/main" val="0"/>
              </a:ext>
            </a:extLst>
          </a:blip>
          <a:stretch>
            <a:fillRect/>
          </a:stretch>
        </p:blipFill>
        <p:spPr>
          <a:xfrm flipH="1">
            <a:off x="-319182" y="29559"/>
            <a:ext cx="3160115" cy="1324733"/>
          </a:xfrm>
          <a:prstGeom prst="rect">
            <a:avLst/>
          </a:prstGeom>
        </p:spPr>
      </p:pic>
      <p:sp>
        <p:nvSpPr>
          <p:cNvPr id="30" name="吹き出し: 四角形 29">
            <a:extLst>
              <a:ext uri="{FF2B5EF4-FFF2-40B4-BE49-F238E27FC236}">
                <a16:creationId xmlns:a16="http://schemas.microsoft.com/office/drawing/2014/main" id="{30938C8E-1F20-FF6E-E284-96A03CF96D57}"/>
              </a:ext>
            </a:extLst>
          </p:cNvPr>
          <p:cNvSpPr/>
          <p:nvPr/>
        </p:nvSpPr>
        <p:spPr>
          <a:xfrm>
            <a:off x="251003" y="7219673"/>
            <a:ext cx="6838497" cy="588230"/>
          </a:xfrm>
          <a:prstGeom prst="wedgeRectCallout">
            <a:avLst>
              <a:gd name="adj1" fmla="val -49378"/>
              <a:gd name="adj2" fmla="val -1331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ysClr val="windowText" lastClr="000000"/>
                </a:solidFill>
              </a:rPr>
              <a:t>主な職務の欄は、事務の方は</a:t>
            </a:r>
            <a:r>
              <a:rPr kumimoji="1" lang="en-US" altLang="ja-JP" sz="1400" b="1" dirty="0">
                <a:solidFill>
                  <a:sysClr val="windowText" lastClr="000000"/>
                </a:solidFill>
              </a:rPr>
              <a:t>1</a:t>
            </a:r>
            <a:r>
              <a:rPr kumimoji="1" lang="ja-JP" altLang="en-US" sz="1400" b="1" dirty="0">
                <a:solidFill>
                  <a:sysClr val="windowText" lastClr="000000"/>
                </a:solidFill>
              </a:rPr>
              <a:t>、講師の方は</a:t>
            </a:r>
            <a:r>
              <a:rPr kumimoji="1" lang="en-US" altLang="ja-JP" sz="1400" b="1" dirty="0">
                <a:solidFill>
                  <a:sysClr val="windowText" lastClr="000000"/>
                </a:solidFill>
              </a:rPr>
              <a:t>2</a:t>
            </a:r>
            <a:r>
              <a:rPr kumimoji="1" lang="ja-JP" altLang="en-US" sz="1400" b="1" dirty="0">
                <a:solidFill>
                  <a:sysClr val="windowText" lastClr="000000"/>
                </a:solidFill>
              </a:rPr>
              <a:t>、就職支援担当者の方は３、</a:t>
            </a:r>
            <a:endParaRPr kumimoji="1" lang="en-US" altLang="ja-JP" sz="1400" b="1" dirty="0">
              <a:solidFill>
                <a:sysClr val="windowText" lastClr="000000"/>
              </a:solidFill>
            </a:endParaRPr>
          </a:p>
          <a:p>
            <a:r>
              <a:rPr kumimoji="1" lang="ja-JP" altLang="en-US" sz="1400" b="1" dirty="0">
                <a:solidFill>
                  <a:sysClr val="windowText" lastClr="000000"/>
                </a:solidFill>
              </a:rPr>
              <a:t>キャリアコンサルタントの方は４、それ以外の方は９を入力してください。</a:t>
            </a:r>
            <a:endParaRPr kumimoji="1" lang="en-US" altLang="ja-JP" sz="1400" b="1" dirty="0">
              <a:solidFill>
                <a:sysClr val="windowText" lastClr="000000"/>
              </a:solidFill>
            </a:endParaRPr>
          </a:p>
          <a:p>
            <a:r>
              <a:rPr kumimoji="1" lang="ja-JP" altLang="en-US" sz="1400" b="1" dirty="0">
                <a:solidFill>
                  <a:sysClr val="windowText" lastClr="000000"/>
                </a:solidFill>
              </a:rPr>
              <a:t>（複数入力</a:t>
            </a:r>
            <a:r>
              <a:rPr kumimoji="1" lang="en-US" altLang="ja-JP" sz="1400" b="1" dirty="0">
                <a:solidFill>
                  <a:sysClr val="windowText" lastClr="000000"/>
                </a:solidFill>
              </a:rPr>
              <a:t>OK</a:t>
            </a:r>
            <a:r>
              <a:rPr kumimoji="1" lang="ja-JP" altLang="en-US" sz="1400" b="1" dirty="0">
                <a:solidFill>
                  <a:sysClr val="windowText" lastClr="000000"/>
                </a:solidFill>
              </a:rPr>
              <a:t>）</a:t>
            </a:r>
            <a:endParaRPr kumimoji="1" lang="en-US" altLang="ja-JP" sz="1400" b="1" dirty="0">
              <a:solidFill>
                <a:sysClr val="windowText" lastClr="000000"/>
              </a:solidFill>
            </a:endParaRPr>
          </a:p>
        </p:txBody>
      </p:sp>
      <p:sp>
        <p:nvSpPr>
          <p:cNvPr id="37" name="正方形/長方形 36">
            <a:extLst>
              <a:ext uri="{FF2B5EF4-FFF2-40B4-BE49-F238E27FC236}">
                <a16:creationId xmlns:a16="http://schemas.microsoft.com/office/drawing/2014/main" id="{7E26FA70-F0A0-09B5-35F0-DA3D345E3EAC}"/>
              </a:ext>
            </a:extLst>
          </p:cNvPr>
          <p:cNvSpPr/>
          <p:nvPr/>
        </p:nvSpPr>
        <p:spPr>
          <a:xfrm>
            <a:off x="4325287" y="8206395"/>
            <a:ext cx="1164980" cy="1113935"/>
          </a:xfrm>
          <a:prstGeom prst="rect">
            <a:avLst/>
          </a:prstGeom>
          <a:solidFill>
            <a:srgbClr val="FFCCFF"/>
          </a:solidFill>
          <a:ln>
            <a:solidFill>
              <a:srgbClr val="FFCCFF"/>
            </a:solid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F411A7A-650E-00BC-3F88-1181FBC82AA8}"/>
              </a:ext>
            </a:extLst>
          </p:cNvPr>
          <p:cNvSpPr txBox="1"/>
          <p:nvPr/>
        </p:nvSpPr>
        <p:spPr>
          <a:xfrm>
            <a:off x="61294" y="4148178"/>
            <a:ext cx="1540427" cy="461665"/>
          </a:xfrm>
          <a:prstGeom prst="rect">
            <a:avLst/>
          </a:prstGeom>
          <a:noFill/>
        </p:spPr>
        <p:txBody>
          <a:bodyPr wrap="square" rtlCol="0">
            <a:spAutoFit/>
          </a:bodyPr>
          <a:lstStyle/>
          <a:p>
            <a:r>
              <a:rPr kumimoji="1" lang="ja-JP" altLang="en-US" sz="2400" b="1" dirty="0"/>
              <a:t>参加者</a:t>
            </a:r>
          </a:p>
        </p:txBody>
      </p:sp>
      <p:pic>
        <p:nvPicPr>
          <p:cNvPr id="33" name="図 32">
            <a:extLst>
              <a:ext uri="{FF2B5EF4-FFF2-40B4-BE49-F238E27FC236}">
                <a16:creationId xmlns:a16="http://schemas.microsoft.com/office/drawing/2014/main" id="{5CD7046A-A6EB-F033-7C81-B286709A60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1113" y="8238862"/>
            <a:ext cx="1013327" cy="1013327"/>
          </a:xfrm>
          <a:prstGeom prst="rect">
            <a:avLst/>
          </a:prstGeom>
        </p:spPr>
      </p:pic>
      <p:sp>
        <p:nvSpPr>
          <p:cNvPr id="38" name="テキスト ボックス 37">
            <a:extLst>
              <a:ext uri="{FF2B5EF4-FFF2-40B4-BE49-F238E27FC236}">
                <a16:creationId xmlns:a16="http://schemas.microsoft.com/office/drawing/2014/main" id="{EBE93A44-F462-5AAD-A556-BB7DFC07B163}"/>
              </a:ext>
            </a:extLst>
          </p:cNvPr>
          <p:cNvSpPr txBox="1"/>
          <p:nvPr/>
        </p:nvSpPr>
        <p:spPr>
          <a:xfrm>
            <a:off x="3251553" y="7651901"/>
            <a:ext cx="2989672" cy="523220"/>
          </a:xfrm>
          <a:prstGeom prst="rect">
            <a:avLst/>
          </a:prstGeom>
          <a:noFill/>
        </p:spPr>
        <p:txBody>
          <a:bodyPr wrap="square" rtlCol="0">
            <a:spAutoFit/>
          </a:bodyPr>
          <a:lstStyle/>
          <a:p>
            <a:pPr algn="ctr"/>
            <a:r>
              <a:rPr kumimoji="1" lang="ja-JP" altLang="en-US" sz="1400" u="sng" dirty="0"/>
              <a:t>会場までの地図・公共交通機関は</a:t>
            </a:r>
            <a:endParaRPr kumimoji="1" lang="en-US" altLang="ja-JP" sz="1400" u="sng" dirty="0"/>
          </a:p>
          <a:p>
            <a:pPr algn="ctr"/>
            <a:r>
              <a:rPr kumimoji="1" lang="ja-JP" altLang="en-US" sz="1400" u="sng" dirty="0"/>
              <a:t>こちらをご覧ください。</a:t>
            </a:r>
          </a:p>
        </p:txBody>
      </p:sp>
      <p:pic>
        <p:nvPicPr>
          <p:cNvPr id="39" name="図 38">
            <a:extLst>
              <a:ext uri="{FF2B5EF4-FFF2-40B4-BE49-F238E27FC236}">
                <a16:creationId xmlns:a16="http://schemas.microsoft.com/office/drawing/2014/main" id="{1CFAB344-3F89-76FF-883B-EA30BBB82B68}"/>
              </a:ext>
            </a:extLst>
          </p:cNvPr>
          <p:cNvPicPr>
            <a:picLocks noChangeAspect="1"/>
          </p:cNvPicPr>
          <p:nvPr/>
        </p:nvPicPr>
        <p:blipFill>
          <a:blip r:embed="rId9">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3835347">
            <a:off x="1527358" y="103575"/>
            <a:ext cx="697381" cy="697381"/>
          </a:xfrm>
          <a:prstGeom prst="rect">
            <a:avLst/>
          </a:prstGeom>
        </p:spPr>
      </p:pic>
      <p:sp>
        <p:nvSpPr>
          <p:cNvPr id="40" name="テキスト ボックス 39">
            <a:extLst>
              <a:ext uri="{FF2B5EF4-FFF2-40B4-BE49-F238E27FC236}">
                <a16:creationId xmlns:a16="http://schemas.microsoft.com/office/drawing/2014/main" id="{1561B7E9-2BDE-4199-AC51-F15F49E76411}"/>
              </a:ext>
            </a:extLst>
          </p:cNvPr>
          <p:cNvSpPr txBox="1"/>
          <p:nvPr/>
        </p:nvSpPr>
        <p:spPr>
          <a:xfrm>
            <a:off x="2140880" y="304827"/>
            <a:ext cx="2121891" cy="830997"/>
          </a:xfrm>
          <a:prstGeom prst="rect">
            <a:avLst/>
          </a:prstGeom>
          <a:noFill/>
        </p:spPr>
        <p:txBody>
          <a:bodyPr wrap="square" rtlCol="0">
            <a:spAutoFit/>
          </a:bodyPr>
          <a:lstStyle/>
          <a:p>
            <a:r>
              <a:rPr kumimoji="1" lang="ja-JP" alt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申込書</a:t>
            </a:r>
          </a:p>
        </p:txBody>
      </p:sp>
      <p:pic>
        <p:nvPicPr>
          <p:cNvPr id="45" name="図 44">
            <a:extLst>
              <a:ext uri="{FF2B5EF4-FFF2-40B4-BE49-F238E27FC236}">
                <a16:creationId xmlns:a16="http://schemas.microsoft.com/office/drawing/2014/main" id="{4A89CD11-31FA-5E6A-893C-9C40D18B16A7}"/>
              </a:ext>
            </a:extLst>
          </p:cNvPr>
          <p:cNvPicPr>
            <a:picLocks noChangeAspect="1"/>
          </p:cNvPicPr>
          <p:nvPr/>
        </p:nvPicPr>
        <p:blipFill>
          <a:blip r:embed="rId10">
            <a:extLst>
              <a:ext uri="{28A0092B-C50C-407E-A947-70E740481C1C}">
                <a14:useLocalDpi xmlns:a14="http://schemas.microsoft.com/office/drawing/2010/main" val="0"/>
              </a:ext>
            </a:extLst>
          </a:blip>
          <a:srcRect t="15670"/>
          <a:stretch>
            <a:fillRect/>
          </a:stretch>
        </p:blipFill>
        <p:spPr>
          <a:xfrm>
            <a:off x="1789817" y="7691380"/>
            <a:ext cx="1241346" cy="1538790"/>
          </a:xfrm>
          <a:prstGeom prst="rect">
            <a:avLst/>
          </a:prstGeom>
        </p:spPr>
      </p:pic>
      <p:sp>
        <p:nvSpPr>
          <p:cNvPr id="46" name="吹き出し: 角を丸めた四角形 45">
            <a:extLst>
              <a:ext uri="{FF2B5EF4-FFF2-40B4-BE49-F238E27FC236}">
                <a16:creationId xmlns:a16="http://schemas.microsoft.com/office/drawing/2014/main" id="{88065640-61A2-3196-5E18-AD3E4B0B7217}"/>
              </a:ext>
            </a:extLst>
          </p:cNvPr>
          <p:cNvSpPr/>
          <p:nvPr/>
        </p:nvSpPr>
        <p:spPr>
          <a:xfrm>
            <a:off x="289735" y="7926191"/>
            <a:ext cx="1423004" cy="745415"/>
          </a:xfrm>
          <a:prstGeom prst="wedgeRoundRectCallout">
            <a:avLst>
              <a:gd name="adj1" fmla="val 65172"/>
              <a:gd name="adj2" fmla="val 11948"/>
              <a:gd name="adj3" fmla="val 16667"/>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お待ちして</a:t>
            </a:r>
            <a:endParaRPr kumimoji="1" lang="en-US" altLang="ja-JP" dirty="0">
              <a:solidFill>
                <a:schemeClr val="tx1"/>
              </a:solidFill>
            </a:endParaRPr>
          </a:p>
          <a:p>
            <a:pPr algn="ctr"/>
            <a:r>
              <a:rPr kumimoji="1" lang="ja-JP" altLang="en-US" dirty="0">
                <a:solidFill>
                  <a:schemeClr val="tx1"/>
                </a:solidFill>
              </a:rPr>
              <a:t>おります！</a:t>
            </a:r>
          </a:p>
        </p:txBody>
      </p:sp>
      <p:sp>
        <p:nvSpPr>
          <p:cNvPr id="4" name="テキスト ボックス 3">
            <a:extLst>
              <a:ext uri="{FF2B5EF4-FFF2-40B4-BE49-F238E27FC236}">
                <a16:creationId xmlns:a16="http://schemas.microsoft.com/office/drawing/2014/main" id="{F9CA7CCD-780E-29DE-70DE-F7F3FEE1A32A}"/>
              </a:ext>
            </a:extLst>
          </p:cNvPr>
          <p:cNvSpPr txBox="1"/>
          <p:nvPr/>
        </p:nvSpPr>
        <p:spPr>
          <a:xfrm>
            <a:off x="61294" y="9287462"/>
            <a:ext cx="6858295" cy="1136843"/>
          </a:xfrm>
          <a:prstGeom prst="rect">
            <a:avLst/>
          </a:prstGeom>
          <a:noFill/>
        </p:spPr>
        <p:txBody>
          <a:bodyPr wrap="square" lIns="89527" tIns="44764" rIns="89527" bIns="44764" rtlCol="0">
            <a:spAutoFit/>
          </a:bodyPr>
          <a:lstStyle/>
          <a:p>
            <a:pPr defTabSz="895268"/>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当機構の保有個人情報保護方針、利用目的</a:t>
            </a:r>
            <a:r>
              <a:rPr lang="en-US" altLang="ja-JP" sz="800" dirty="0">
                <a:solidFill>
                  <a:prstClr val="black"/>
                </a:solidFill>
                <a:latin typeface="メイリオ" panose="020B0604030504040204" pitchFamily="50" charset="-128"/>
                <a:ea typeface="メイリオ" panose="020B0604030504040204" pitchFamily="50" charset="-128"/>
              </a:rPr>
              <a:t>】</a:t>
            </a:r>
          </a:p>
          <a:p>
            <a:pPr defTabSz="895268"/>
            <a:r>
              <a:rPr lang="ja-JP" altLang="en-US" sz="800" dirty="0">
                <a:solidFill>
                  <a:prstClr val="black"/>
                </a:solidFill>
                <a:latin typeface="メイリオ" panose="020B0604030504040204" pitchFamily="50" charset="-128"/>
              </a:rPr>
              <a:t>・独立行政法人高齢・障害・求職者雇用支援機構は、「個人情報の保護に関する法律」を遵守し、保有個人情報を適切に管理し、</a:t>
            </a:r>
            <a:endParaRPr lang="en-US" altLang="ja-JP" sz="800" dirty="0">
              <a:solidFill>
                <a:prstClr val="black"/>
              </a:solidFill>
              <a:latin typeface="メイリオ" panose="020B0604030504040204" pitchFamily="50" charset="-128"/>
            </a:endParaRPr>
          </a:p>
          <a:p>
            <a:pPr defTabSz="895268"/>
            <a:r>
              <a:rPr lang="ja-JP" altLang="en-US" sz="800" dirty="0">
                <a:solidFill>
                  <a:prstClr val="black"/>
                </a:solidFill>
                <a:latin typeface="メイリオ" panose="020B0604030504040204" pitchFamily="50" charset="-128"/>
              </a:rPr>
              <a:t>　個人の権利利益を保護いたします。</a:t>
            </a:r>
          </a:p>
          <a:p>
            <a:pPr defTabSz="895268"/>
            <a:r>
              <a:rPr lang="ja-JP" altLang="en-US" sz="800" dirty="0">
                <a:solidFill>
                  <a:prstClr val="black"/>
                </a:solidFill>
                <a:latin typeface="メイリオ" panose="020B0604030504040204" pitchFamily="50" charset="-128"/>
              </a:rPr>
              <a:t>・ご記入いただいた個人情報は、本講習の申し込みに関する事務処理及びその他の講習に関するご案内等に利用させていただきます。</a:t>
            </a:r>
          </a:p>
          <a:p>
            <a:pPr defTabSz="895268"/>
            <a:endParaRPr lang="en-US" altLang="ja-JP" sz="900" dirty="0">
              <a:solidFill>
                <a:prstClr val="black"/>
              </a:solidFill>
              <a:latin typeface="メイリオ" panose="020B0604030504040204" pitchFamily="50" charset="-128"/>
              <a:ea typeface="メイリオ" panose="020B0604030504040204" pitchFamily="50" charset="-128"/>
            </a:endParaRPr>
          </a:p>
          <a:p>
            <a:pPr defTabSz="895268"/>
            <a:endParaRPr lang="en-US" altLang="ja-JP" sz="900" dirty="0">
              <a:solidFill>
                <a:prstClr val="black"/>
              </a:solidFill>
              <a:latin typeface="メイリオ" panose="020B0604030504040204" pitchFamily="50" charset="-128"/>
              <a:ea typeface="メイリオ" panose="020B0604030504040204" pitchFamily="50" charset="-128"/>
            </a:endParaRPr>
          </a:p>
          <a:p>
            <a:pPr defTabSz="895268"/>
            <a:endParaRPr lang="en-US" altLang="ja-JP" sz="900" dirty="0">
              <a:solidFill>
                <a:prstClr val="black"/>
              </a:solidFill>
              <a:latin typeface="メイリオ" panose="020B0604030504040204" pitchFamily="50" charset="-128"/>
              <a:ea typeface="メイリオ" panose="020B0604030504040204" pitchFamily="50" charset="-128"/>
            </a:endParaRPr>
          </a:p>
          <a:p>
            <a:pPr defTabSz="895268"/>
            <a:endParaRPr lang="en-US" altLang="ja-JP" sz="900" dirty="0">
              <a:solidFill>
                <a:prstClr val="black"/>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8B863657-99BB-F788-5ED6-2680B820B686}"/>
              </a:ext>
            </a:extLst>
          </p:cNvPr>
          <p:cNvGraphicFramePr>
            <a:graphicFrameLocks noGrp="1"/>
          </p:cNvGraphicFramePr>
          <p:nvPr/>
        </p:nvGraphicFramePr>
        <p:xfrm>
          <a:off x="213725" y="1097720"/>
          <a:ext cx="6342867" cy="3034534"/>
        </p:xfrm>
        <a:graphic>
          <a:graphicData uri="http://schemas.openxmlformats.org/drawingml/2006/table">
            <a:tbl>
              <a:tblPr firstRow="1" bandRow="1">
                <a:tableStyleId>{3C2FFA5D-87B4-456A-9821-1D502468CF0F}</a:tableStyleId>
              </a:tblPr>
              <a:tblGrid>
                <a:gridCol w="929178">
                  <a:extLst>
                    <a:ext uri="{9D8B030D-6E8A-4147-A177-3AD203B41FA5}">
                      <a16:colId xmlns:a16="http://schemas.microsoft.com/office/drawing/2014/main" val="3916630468"/>
                    </a:ext>
                  </a:extLst>
                </a:gridCol>
                <a:gridCol w="3299400">
                  <a:extLst>
                    <a:ext uri="{9D8B030D-6E8A-4147-A177-3AD203B41FA5}">
                      <a16:colId xmlns:a16="http://schemas.microsoft.com/office/drawing/2014/main" val="2044737877"/>
                    </a:ext>
                  </a:extLst>
                </a:gridCol>
                <a:gridCol w="2114289">
                  <a:extLst>
                    <a:ext uri="{9D8B030D-6E8A-4147-A177-3AD203B41FA5}">
                      <a16:colId xmlns:a16="http://schemas.microsoft.com/office/drawing/2014/main" val="2660734868"/>
                    </a:ext>
                  </a:extLst>
                </a:gridCol>
              </a:tblGrid>
              <a:tr h="802188">
                <a:tc>
                  <a:txBody>
                    <a:bodyPr/>
                    <a:lstStyle/>
                    <a:p>
                      <a:pPr algn="ctr"/>
                      <a:r>
                        <a:rPr kumimoji="1" lang="ja-JP" altLang="en-US" b="1" dirty="0">
                          <a:solidFill>
                            <a:schemeClr val="tx1"/>
                          </a:solidFill>
                          <a:latin typeface="+mn-ea"/>
                          <a:ea typeface="+mn-ea"/>
                        </a:rPr>
                        <a:t>講習名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2800" b="1" dirty="0">
                          <a:solidFill>
                            <a:schemeClr val="tx1"/>
                          </a:solidFill>
                        </a:rPr>
                        <a:t>ケーススタディで学ぶ就職支援</a:t>
                      </a:r>
                      <a:endParaRPr kumimoji="1" lang="en-US" altLang="ja-JP" sz="28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613371"/>
                  </a:ext>
                </a:extLst>
              </a:tr>
              <a:tr h="600139">
                <a:tc>
                  <a:txBody>
                    <a:bodyPr/>
                    <a:lstStyle/>
                    <a:p>
                      <a:pPr algn="ctr"/>
                      <a:r>
                        <a:rPr kumimoji="1" lang="ja-JP" altLang="en-US" b="1" dirty="0"/>
                        <a:t>訓練</a:t>
                      </a:r>
                      <a:endParaRPr kumimoji="1" lang="en-US" altLang="ja-JP" b="1" dirty="0"/>
                    </a:p>
                    <a:p>
                      <a:pPr algn="ctr"/>
                      <a:r>
                        <a:rPr kumimoji="1" lang="ja-JP" altLang="en-US" b="1" dirty="0"/>
                        <a:t>施設名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algn="l"/>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867840"/>
                  </a:ext>
                </a:extLst>
              </a:tr>
              <a:tr h="626301">
                <a:tc>
                  <a:txBody>
                    <a:bodyPr/>
                    <a:lstStyle/>
                    <a:p>
                      <a:pPr algn="ctr"/>
                      <a:r>
                        <a:rPr kumimoji="1" lang="ja-JP" altLang="en-US" b="1" dirty="0"/>
                        <a:t>申込</a:t>
                      </a:r>
                      <a:endParaRPr kumimoji="1" lang="en-US" altLang="ja-JP" b="1" dirty="0"/>
                    </a:p>
                    <a:p>
                      <a:pPr algn="ctr"/>
                      <a:r>
                        <a:rPr kumimoji="1" lang="ja-JP" altLang="en-US" b="1" dirty="0"/>
                        <a:t>担当者</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algn="l"/>
                      <a:r>
                        <a:rPr kumimoji="1" lang="ja-JP" altLang="en-US" b="1" dirty="0"/>
                        <a:t>　　　　　　　　　　　　　　　　　　　　　　</a:t>
                      </a:r>
                      <a:endParaRPr kumimoji="1" lang="en-US" altLang="ja-JP"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17294"/>
                  </a:ext>
                </a:extLst>
              </a:tr>
              <a:tr h="401094">
                <a:tc rowSpan="2">
                  <a:txBody>
                    <a:bodyPr/>
                    <a:lstStyle/>
                    <a:p>
                      <a:pPr algn="ctr"/>
                      <a:r>
                        <a:rPr kumimoji="1" lang="ja-JP" altLang="en-US" b="1" dirty="0"/>
                        <a:t>連絡先</a:t>
                      </a:r>
                      <a:endParaRPr kumimoji="1" lang="en-US" altLang="ja-JP"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b="1" dirty="0"/>
                        <a:t>Mail</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b="1" dirty="0" err="1"/>
                        <a:t>TEl</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64535"/>
                  </a:ext>
                </a:extLst>
              </a:tr>
              <a:tr h="604812">
                <a:tc vMerge="1">
                  <a:txBody>
                    <a:bodyPr/>
                    <a:lstStyle/>
                    <a:p>
                      <a:endParaRPr kumimoji="1" lang="ja-JP" altLang="en-US"/>
                    </a:p>
                  </a:txBody>
                  <a:tcPr/>
                </a:tc>
                <a:tc>
                  <a:txBody>
                    <a:bodyPr/>
                    <a:lstStyle/>
                    <a:p>
                      <a:pPr algn="l"/>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2515607"/>
                  </a:ext>
                </a:extLst>
              </a:tr>
            </a:tbl>
          </a:graphicData>
        </a:graphic>
      </p:graphicFrame>
      <p:pic>
        <p:nvPicPr>
          <p:cNvPr id="24" name="図 23">
            <a:extLst>
              <a:ext uri="{FF2B5EF4-FFF2-40B4-BE49-F238E27FC236}">
                <a16:creationId xmlns:a16="http://schemas.microsoft.com/office/drawing/2014/main" id="{BBDCA95D-6CEC-4030-457F-49058ABAD82E}"/>
              </a:ext>
            </a:extLst>
          </p:cNvPr>
          <p:cNvPicPr>
            <a:picLocks noChangeAspect="1"/>
          </p:cNvPicPr>
          <p:nvPr/>
        </p:nvPicPr>
        <p:blipFill>
          <a:blip r:embed="rId9">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03492" y="3732783"/>
            <a:ext cx="1166161" cy="1166161"/>
          </a:xfrm>
          <a:prstGeom prst="rect">
            <a:avLst/>
          </a:prstGeom>
        </p:spPr>
      </p:pic>
    </p:spTree>
    <p:extLst>
      <p:ext uri="{BB962C8B-B14F-4D97-AF65-F5344CB8AC3E}">
        <p14:creationId xmlns:p14="http://schemas.microsoft.com/office/powerpoint/2010/main" val="13430510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205</Words>
  <Application>Microsoft Office PowerPoint</Application>
  <PresentationFormat>A4 210 x 297 mm</PresentationFormat>
  <Paragraphs>51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HGS創英角ﾎﾟｯﾌﾟ体</vt:lpstr>
      <vt:lpstr>メイリオ</vt:lpstr>
      <vt:lpstr>游ゴシック</vt:lpstr>
      <vt:lpstr>Aptos</vt:lpstr>
      <vt:lpstr>Aptos Display</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佐藤 沙耶香</dc:creator>
  <cp:lastModifiedBy>佐藤 沙耶香</cp:lastModifiedBy>
  <cp:revision>43</cp:revision>
  <cp:lastPrinted>2026-06-24T05:35:20Z</cp:lastPrinted>
  <dcterms:created xsi:type="dcterms:W3CDTF">2026-06-17T09:29:36Z</dcterms:created>
  <dcterms:modified xsi:type="dcterms:W3CDTF">2026-06-24T05:40:18Z</dcterms:modified>
</cp:coreProperties>
</file>