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4"/>
  </p:notesMasterIdLst>
  <p:handoutMasterIdLst>
    <p:handoutMasterId r:id="rId5"/>
  </p:handoutMasterIdLst>
  <p:sldIdLst>
    <p:sldId id="259" r:id="rId2"/>
    <p:sldId id="260" r:id="rId3"/>
  </p:sldIdLst>
  <p:sldSz cx="6858000" cy="9906000" type="A4"/>
  <p:notesSz cx="6735763" cy="9866313"/>
  <p:defaultTextStyle>
    <a:defPPr>
      <a:defRPr lang="ja-JP"/>
    </a:defPPr>
    <a:lvl1pPr marL="0" algn="l" defTabSz="914342" rtl="0" eaLnBrk="1" latinLnBrk="0" hangingPunct="1">
      <a:defRPr kumimoji="1" sz="1800" kern="1200">
        <a:solidFill>
          <a:schemeClr val="tx1"/>
        </a:solidFill>
        <a:latin typeface="+mn-lt"/>
        <a:ea typeface="+mn-ea"/>
        <a:cs typeface="+mn-cs"/>
      </a:defRPr>
    </a:lvl1pPr>
    <a:lvl2pPr marL="457171" algn="l" defTabSz="914342" rtl="0" eaLnBrk="1" latinLnBrk="0" hangingPunct="1">
      <a:defRPr kumimoji="1" sz="1800" kern="1200">
        <a:solidFill>
          <a:schemeClr val="tx1"/>
        </a:solidFill>
        <a:latin typeface="+mn-lt"/>
        <a:ea typeface="+mn-ea"/>
        <a:cs typeface="+mn-cs"/>
      </a:defRPr>
    </a:lvl2pPr>
    <a:lvl3pPr marL="914342" algn="l" defTabSz="914342" rtl="0" eaLnBrk="1" latinLnBrk="0" hangingPunct="1">
      <a:defRPr kumimoji="1" sz="1800" kern="1200">
        <a:solidFill>
          <a:schemeClr val="tx1"/>
        </a:solidFill>
        <a:latin typeface="+mn-lt"/>
        <a:ea typeface="+mn-ea"/>
        <a:cs typeface="+mn-cs"/>
      </a:defRPr>
    </a:lvl3pPr>
    <a:lvl4pPr marL="1371513" algn="l" defTabSz="914342" rtl="0" eaLnBrk="1" latinLnBrk="0" hangingPunct="1">
      <a:defRPr kumimoji="1" sz="1800" kern="1200">
        <a:solidFill>
          <a:schemeClr val="tx1"/>
        </a:solidFill>
        <a:latin typeface="+mn-lt"/>
        <a:ea typeface="+mn-ea"/>
        <a:cs typeface="+mn-cs"/>
      </a:defRPr>
    </a:lvl4pPr>
    <a:lvl5pPr marL="1828684" algn="l" defTabSz="914342" rtl="0" eaLnBrk="1" latinLnBrk="0" hangingPunct="1">
      <a:defRPr kumimoji="1" sz="1800" kern="1200">
        <a:solidFill>
          <a:schemeClr val="tx1"/>
        </a:solidFill>
        <a:latin typeface="+mn-lt"/>
        <a:ea typeface="+mn-ea"/>
        <a:cs typeface="+mn-cs"/>
      </a:defRPr>
    </a:lvl5pPr>
    <a:lvl6pPr marL="2285855" algn="l" defTabSz="914342" rtl="0" eaLnBrk="1" latinLnBrk="0" hangingPunct="1">
      <a:defRPr kumimoji="1" sz="1800" kern="1200">
        <a:solidFill>
          <a:schemeClr val="tx1"/>
        </a:solidFill>
        <a:latin typeface="+mn-lt"/>
        <a:ea typeface="+mn-ea"/>
        <a:cs typeface="+mn-cs"/>
      </a:defRPr>
    </a:lvl6pPr>
    <a:lvl7pPr marL="2743026" algn="l" defTabSz="914342" rtl="0" eaLnBrk="1" latinLnBrk="0" hangingPunct="1">
      <a:defRPr kumimoji="1" sz="1800" kern="1200">
        <a:solidFill>
          <a:schemeClr val="tx1"/>
        </a:solidFill>
        <a:latin typeface="+mn-lt"/>
        <a:ea typeface="+mn-ea"/>
        <a:cs typeface="+mn-cs"/>
      </a:defRPr>
    </a:lvl7pPr>
    <a:lvl8pPr marL="3200198" algn="l" defTabSz="914342" rtl="0" eaLnBrk="1" latinLnBrk="0" hangingPunct="1">
      <a:defRPr kumimoji="1" sz="1800" kern="1200">
        <a:solidFill>
          <a:schemeClr val="tx1"/>
        </a:solidFill>
        <a:latin typeface="+mn-lt"/>
        <a:ea typeface="+mn-ea"/>
        <a:cs typeface="+mn-cs"/>
      </a:defRPr>
    </a:lvl8pPr>
    <a:lvl9pPr marL="3657369" algn="l" defTabSz="914342"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FFFF66"/>
    <a:srgbClr val="99CC00"/>
    <a:srgbClr val="FF99FF"/>
    <a:srgbClr val="8FC963"/>
    <a:srgbClr val="33574D"/>
    <a:srgbClr val="FFCCFF"/>
    <a:srgbClr val="FF6600"/>
    <a:srgbClr val="D4E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182" autoAdjust="0"/>
  </p:normalViewPr>
  <p:slideViewPr>
    <p:cSldViewPr>
      <p:cViewPr varScale="1">
        <p:scale>
          <a:sx n="92" d="100"/>
          <a:sy n="92" d="100"/>
        </p:scale>
        <p:origin x="2814"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621" cy="494813"/>
          </a:xfrm>
          <a:prstGeom prst="rect">
            <a:avLst/>
          </a:prstGeom>
        </p:spPr>
        <p:txBody>
          <a:bodyPr vert="horz" lIns="90636" tIns="45317" rIns="90636" bIns="453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3" y="1"/>
            <a:ext cx="2918621" cy="494813"/>
          </a:xfrm>
          <a:prstGeom prst="rect">
            <a:avLst/>
          </a:prstGeom>
        </p:spPr>
        <p:txBody>
          <a:bodyPr vert="horz" lIns="90636" tIns="45317" rIns="90636" bIns="45317" rtlCol="0"/>
          <a:lstStyle>
            <a:lvl1pPr algn="r">
              <a:defRPr sz="1200"/>
            </a:lvl1pPr>
          </a:lstStyle>
          <a:p>
            <a:fld id="{FAF0FE9A-8B2F-4A6E-B6EF-9AC6C0CE917D}" type="datetimeFigureOut">
              <a:rPr kumimoji="1" lang="ja-JP" altLang="en-US" smtClean="0"/>
              <a:t>2023/7/3</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36" tIns="45317" rIns="90636" bIns="453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3" y="9371501"/>
            <a:ext cx="2918621" cy="494813"/>
          </a:xfrm>
          <a:prstGeom prst="rect">
            <a:avLst/>
          </a:prstGeom>
        </p:spPr>
        <p:txBody>
          <a:bodyPr vert="horz" lIns="90636" tIns="45317" rIns="90636" bIns="45317" rtlCol="0" anchor="b"/>
          <a:lstStyle>
            <a:lvl1pPr algn="r">
              <a:defRPr sz="1200"/>
            </a:lvl1pPr>
          </a:lstStyle>
          <a:p>
            <a:fld id="{13B676B6-A30A-4B48-AF8D-134097837B8E}" type="slidenum">
              <a:rPr kumimoji="1" lang="ja-JP" altLang="en-US" smtClean="0"/>
              <a:t>‹#›</a:t>
            </a:fld>
            <a:endParaRPr kumimoji="1" lang="ja-JP" altLang="en-US"/>
          </a:p>
        </p:txBody>
      </p:sp>
    </p:spTree>
    <p:extLst>
      <p:ext uri="{BB962C8B-B14F-4D97-AF65-F5344CB8AC3E}">
        <p14:creationId xmlns:p14="http://schemas.microsoft.com/office/powerpoint/2010/main" val="1741160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5"/>
            <a:ext cx="2918830" cy="493318"/>
          </a:xfrm>
          <a:prstGeom prst="rect">
            <a:avLst/>
          </a:prstGeom>
        </p:spPr>
        <p:txBody>
          <a:bodyPr vert="horz" lIns="90591" tIns="45295" rIns="90591" bIns="452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6" y="5"/>
            <a:ext cx="2918830" cy="493318"/>
          </a:xfrm>
          <a:prstGeom prst="rect">
            <a:avLst/>
          </a:prstGeom>
        </p:spPr>
        <p:txBody>
          <a:bodyPr vert="horz" lIns="90591" tIns="45295" rIns="90591" bIns="45295" rtlCol="0"/>
          <a:lstStyle>
            <a:lvl1pPr algn="r">
              <a:defRPr sz="1200"/>
            </a:lvl1pPr>
          </a:lstStyle>
          <a:p>
            <a:fld id="{6CFDAA3A-F6DC-4CA8-B263-E14DF82B77F4}" type="datetimeFigureOut">
              <a:rPr kumimoji="1" lang="ja-JP" altLang="en-US" smtClean="0"/>
              <a:t>2023/7/3</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0591" tIns="45295" rIns="90591" bIns="45295" rtlCol="0" anchor="ctr"/>
          <a:lstStyle/>
          <a:p>
            <a:endParaRPr lang="ja-JP" altLang="en-US"/>
          </a:p>
        </p:txBody>
      </p:sp>
      <p:sp>
        <p:nvSpPr>
          <p:cNvPr id="5" name="ノート プレースホルダー 4"/>
          <p:cNvSpPr>
            <a:spLocks noGrp="1"/>
          </p:cNvSpPr>
          <p:nvPr>
            <p:ph type="body" sz="quarter" idx="3"/>
          </p:nvPr>
        </p:nvSpPr>
        <p:spPr>
          <a:xfrm>
            <a:off x="673577" y="4686503"/>
            <a:ext cx="5388610" cy="4439843"/>
          </a:xfrm>
          <a:prstGeom prst="rect">
            <a:avLst/>
          </a:prstGeom>
        </p:spPr>
        <p:txBody>
          <a:bodyPr vert="horz" lIns="90591" tIns="45295" rIns="90591" bIns="452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4" y="9371294"/>
            <a:ext cx="2918830" cy="493318"/>
          </a:xfrm>
          <a:prstGeom prst="rect">
            <a:avLst/>
          </a:prstGeom>
        </p:spPr>
        <p:txBody>
          <a:bodyPr vert="horz" lIns="90591" tIns="45295" rIns="90591" bIns="452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86" y="9371294"/>
            <a:ext cx="2918830" cy="493318"/>
          </a:xfrm>
          <a:prstGeom prst="rect">
            <a:avLst/>
          </a:prstGeom>
        </p:spPr>
        <p:txBody>
          <a:bodyPr vert="horz" lIns="90591" tIns="45295" rIns="90591" bIns="45295" rtlCol="0" anchor="b"/>
          <a:lstStyle>
            <a:lvl1pPr algn="r">
              <a:defRPr sz="1200"/>
            </a:lvl1pPr>
          </a:lstStyle>
          <a:p>
            <a:fld id="{31C84D8E-F164-4263-9B23-FA0550FFAE0E}" type="slidenum">
              <a:rPr kumimoji="1" lang="ja-JP" altLang="en-US" smtClean="0"/>
              <a:t>‹#›</a:t>
            </a:fld>
            <a:endParaRPr kumimoji="1" lang="ja-JP" altLang="en-US"/>
          </a:p>
        </p:txBody>
      </p:sp>
    </p:spTree>
    <p:extLst>
      <p:ext uri="{BB962C8B-B14F-4D97-AF65-F5344CB8AC3E}">
        <p14:creationId xmlns:p14="http://schemas.microsoft.com/office/powerpoint/2010/main" val="2959862330"/>
      </p:ext>
    </p:extLst>
  </p:cSld>
  <p:clrMap bg1="lt1" tx1="dk1" bg2="lt2" tx2="dk2" accent1="accent1" accent2="accent2" accent3="accent3" accent4="accent4" accent5="accent5" accent6="accent6" hlink="hlink" folHlink="folHlink"/>
  <p:notesStyle>
    <a:lvl1pPr marL="0" algn="l" defTabSz="914342" rtl="0" eaLnBrk="1" latinLnBrk="0" hangingPunct="1">
      <a:defRPr kumimoji="1" sz="1200" kern="1200">
        <a:solidFill>
          <a:schemeClr val="tx1"/>
        </a:solidFill>
        <a:latin typeface="+mn-lt"/>
        <a:ea typeface="+mn-ea"/>
        <a:cs typeface="+mn-cs"/>
      </a:defRPr>
    </a:lvl1pPr>
    <a:lvl2pPr marL="457171" algn="l" defTabSz="914342" rtl="0" eaLnBrk="1" latinLnBrk="0" hangingPunct="1">
      <a:defRPr kumimoji="1" sz="1200" kern="1200">
        <a:solidFill>
          <a:schemeClr val="tx1"/>
        </a:solidFill>
        <a:latin typeface="+mn-lt"/>
        <a:ea typeface="+mn-ea"/>
        <a:cs typeface="+mn-cs"/>
      </a:defRPr>
    </a:lvl2pPr>
    <a:lvl3pPr marL="914342" algn="l" defTabSz="914342" rtl="0" eaLnBrk="1" latinLnBrk="0" hangingPunct="1">
      <a:defRPr kumimoji="1" sz="1200" kern="1200">
        <a:solidFill>
          <a:schemeClr val="tx1"/>
        </a:solidFill>
        <a:latin typeface="+mn-lt"/>
        <a:ea typeface="+mn-ea"/>
        <a:cs typeface="+mn-cs"/>
      </a:defRPr>
    </a:lvl3pPr>
    <a:lvl4pPr marL="1371513" algn="l" defTabSz="914342" rtl="0" eaLnBrk="1" latinLnBrk="0" hangingPunct="1">
      <a:defRPr kumimoji="1" sz="1200" kern="1200">
        <a:solidFill>
          <a:schemeClr val="tx1"/>
        </a:solidFill>
        <a:latin typeface="+mn-lt"/>
        <a:ea typeface="+mn-ea"/>
        <a:cs typeface="+mn-cs"/>
      </a:defRPr>
    </a:lvl4pPr>
    <a:lvl5pPr marL="1828684" algn="l" defTabSz="914342" rtl="0" eaLnBrk="1" latinLnBrk="0" hangingPunct="1">
      <a:defRPr kumimoji="1" sz="1200" kern="1200">
        <a:solidFill>
          <a:schemeClr val="tx1"/>
        </a:solidFill>
        <a:latin typeface="+mn-lt"/>
        <a:ea typeface="+mn-ea"/>
        <a:cs typeface="+mn-cs"/>
      </a:defRPr>
    </a:lvl5pPr>
    <a:lvl6pPr marL="2285855" algn="l" defTabSz="914342" rtl="0" eaLnBrk="1" latinLnBrk="0" hangingPunct="1">
      <a:defRPr kumimoji="1" sz="1200" kern="1200">
        <a:solidFill>
          <a:schemeClr val="tx1"/>
        </a:solidFill>
        <a:latin typeface="+mn-lt"/>
        <a:ea typeface="+mn-ea"/>
        <a:cs typeface="+mn-cs"/>
      </a:defRPr>
    </a:lvl6pPr>
    <a:lvl7pPr marL="2743026" algn="l" defTabSz="914342" rtl="0" eaLnBrk="1" latinLnBrk="0" hangingPunct="1">
      <a:defRPr kumimoji="1" sz="1200" kern="1200">
        <a:solidFill>
          <a:schemeClr val="tx1"/>
        </a:solidFill>
        <a:latin typeface="+mn-lt"/>
        <a:ea typeface="+mn-ea"/>
        <a:cs typeface="+mn-cs"/>
      </a:defRPr>
    </a:lvl7pPr>
    <a:lvl8pPr marL="3200198" algn="l" defTabSz="914342" rtl="0" eaLnBrk="1" latinLnBrk="0" hangingPunct="1">
      <a:defRPr kumimoji="1" sz="1200" kern="1200">
        <a:solidFill>
          <a:schemeClr val="tx1"/>
        </a:solidFill>
        <a:latin typeface="+mn-lt"/>
        <a:ea typeface="+mn-ea"/>
        <a:cs typeface="+mn-cs"/>
      </a:defRPr>
    </a:lvl8pPr>
    <a:lvl9pPr marL="3657369" algn="l" defTabSz="914342"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39775"/>
            <a:ext cx="25606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C84D8E-F164-4263-9B23-FA0550FFAE0E}" type="slidenum">
              <a:rPr kumimoji="1" lang="ja-JP" altLang="en-US" smtClean="0"/>
              <a:t>1</a:t>
            </a:fld>
            <a:endParaRPr kumimoji="1" lang="ja-JP" altLang="en-US"/>
          </a:p>
        </p:txBody>
      </p:sp>
    </p:spTree>
    <p:extLst>
      <p:ext uri="{BB962C8B-B14F-4D97-AF65-F5344CB8AC3E}">
        <p14:creationId xmlns:p14="http://schemas.microsoft.com/office/powerpoint/2010/main" val="1874616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D67F967-D078-4457-B748-31CC46838560}"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96069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50" y="-12231"/>
            <a:ext cx="6878487" cy="9930462"/>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384665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171333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607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343713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6524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2768141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123795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273752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247864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1440318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99249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274100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325579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391422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4169039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smtClean="0"/>
              <a:t>図を追加</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83044F-A833-42BA-B83B-326B334F10B2}" type="datetimeFigureOut">
              <a:rPr kumimoji="1" lang="ja-JP" altLang="en-US" smtClean="0"/>
              <a:t>2023/7/3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384317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8488" cy="9930462"/>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9983044F-A833-42BA-B83B-326B334F10B2}" type="datetimeFigureOut">
              <a:rPr kumimoji="1" lang="ja-JP" altLang="en-US" smtClean="0"/>
              <a:t>2023/7/3</a:t>
            </a:fld>
            <a:endParaRPr kumimoji="1" lang="ja-JP"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F26ED2C7-408C-4CD8-B26D-744D01C0BF7E}" type="slidenum">
              <a:rPr kumimoji="1" lang="ja-JP" altLang="en-US" smtClean="0"/>
              <a:t>‹#›</a:t>
            </a:fld>
            <a:endParaRPr kumimoji="1" lang="ja-JP" altLang="en-US"/>
          </a:p>
        </p:txBody>
      </p:sp>
    </p:spTree>
    <p:extLst>
      <p:ext uri="{BB962C8B-B14F-4D97-AF65-F5344CB8AC3E}">
        <p14:creationId xmlns:p14="http://schemas.microsoft.com/office/powerpoint/2010/main" val="3233149736"/>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342900" rtl="0" eaLnBrk="1" latinLnBrk="0" hangingPunct="1">
        <a:spcBef>
          <a:spcPct val="0"/>
        </a:spcBef>
        <a:buNone/>
        <a:defRPr kumimoji="1" sz="27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円形吹き出し 30"/>
          <p:cNvSpPr/>
          <p:nvPr/>
        </p:nvSpPr>
        <p:spPr>
          <a:xfrm>
            <a:off x="5963861" y="3080792"/>
            <a:ext cx="648000" cy="743063"/>
          </a:xfrm>
          <a:prstGeom prst="wedgeEllipseCallout">
            <a:avLst>
              <a:gd name="adj1" fmla="val -95504"/>
              <a:gd name="adj2" fmla="val 5825"/>
            </a:avLst>
          </a:prstGeom>
          <a:solidFill>
            <a:srgbClr val="FFFFCC"/>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形吹き出し 9"/>
          <p:cNvSpPr/>
          <p:nvPr/>
        </p:nvSpPr>
        <p:spPr>
          <a:xfrm>
            <a:off x="1086192" y="3199026"/>
            <a:ext cx="612288" cy="692711"/>
          </a:xfrm>
          <a:prstGeom prst="wedgeEllipseCallout">
            <a:avLst>
              <a:gd name="adj1" fmla="val -95504"/>
              <a:gd name="adj2" fmla="val 5825"/>
            </a:avLst>
          </a:prstGeom>
          <a:solidFill>
            <a:srgbClr val="FFFFCC"/>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86234" y="566482"/>
            <a:ext cx="5895094" cy="430887"/>
          </a:xfrm>
          <a:prstGeom prst="rect">
            <a:avLst/>
          </a:prstGeom>
          <a:solidFill>
            <a:schemeClr val="accent1">
              <a:lumMod val="20000"/>
              <a:lumOff val="80000"/>
            </a:schemeClr>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lvl="0"/>
            <a:r>
              <a:rPr lang="ja-JP" altLang="en-US" sz="2200" spc="-90" dirty="0" smtClean="0">
                <a:ln w="66675">
                  <a:solidFill>
                    <a:schemeClr val="bg1"/>
                  </a:solidFill>
                </a:ln>
                <a:solidFill>
                  <a:schemeClr val="bg1"/>
                </a:solidFill>
                <a:latin typeface="UD デジタル 教科書体 NK-B" panose="02020700000000000000" pitchFamily="18" charset="-128"/>
                <a:ea typeface="UD デジタル 教科書体 NK-B" panose="02020700000000000000" pitchFamily="18" charset="-128"/>
              </a:rPr>
              <a:t>　　求職者</a:t>
            </a:r>
            <a:r>
              <a:rPr lang="ja-JP" altLang="en-US" sz="2200" spc="-90" dirty="0">
                <a:ln w="66675">
                  <a:solidFill>
                    <a:schemeClr val="bg1"/>
                  </a:solidFill>
                </a:ln>
                <a:solidFill>
                  <a:schemeClr val="bg1"/>
                </a:solidFill>
                <a:latin typeface="UD デジタル 教科書体 NK-B" panose="02020700000000000000" pitchFamily="18" charset="-128"/>
                <a:ea typeface="UD デジタル 教科書体 NK-B" panose="02020700000000000000" pitchFamily="18" charset="-128"/>
              </a:rPr>
              <a:t>支援訓練実施機関向けサポート講習</a:t>
            </a:r>
            <a:endParaRPr lang="en-US" altLang="ja-JP" sz="2200" spc="-90" dirty="0">
              <a:ln w="66675">
                <a:solidFill>
                  <a:schemeClr val="bg1"/>
                </a:solidFill>
              </a:ln>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9" name="正方形/長方形 28"/>
          <p:cNvSpPr/>
          <p:nvPr/>
        </p:nvSpPr>
        <p:spPr>
          <a:xfrm>
            <a:off x="280664" y="8301527"/>
            <a:ext cx="6305775" cy="1450657"/>
          </a:xfrm>
          <a:prstGeom prst="rect">
            <a:avLst/>
          </a:prstGeom>
          <a:solidFill>
            <a:srgbClr val="FFFFCC"/>
          </a:solidFill>
          <a:ln>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lIns="91397" tIns="45698" rIns="91397" bIns="45698" rtlCol="0" anchor="ctr"/>
          <a:lstStyle/>
          <a:p>
            <a:pPr>
              <a:tabLst>
                <a:tab pos="3498056" algn="l"/>
              </a:tabLst>
            </a:pPr>
            <a:endParaRPr lang="en-US" altLang="ja-JP" sz="2000" dirty="0">
              <a:solidFill>
                <a:srgbClr val="002060"/>
              </a:solidFill>
              <a:latin typeface="UD デジタル 教科書体 NK-R" panose="02020400000000000000" pitchFamily="18" charset="-128"/>
              <a:ea typeface="UD デジタル 教科書体 NK-R" panose="02020400000000000000" pitchFamily="18" charset="-128"/>
            </a:endParaRPr>
          </a:p>
        </p:txBody>
      </p:sp>
      <p:sp>
        <p:nvSpPr>
          <p:cNvPr id="33" name="テキスト ボックス 32"/>
          <p:cNvSpPr txBox="1"/>
          <p:nvPr/>
        </p:nvSpPr>
        <p:spPr>
          <a:xfrm>
            <a:off x="662186" y="8571744"/>
            <a:ext cx="5891407" cy="836308"/>
          </a:xfrm>
          <a:prstGeom prst="rect">
            <a:avLst/>
          </a:prstGeom>
          <a:noFill/>
        </p:spPr>
        <p:txBody>
          <a:bodyPr wrap="square" lIns="98666" tIns="49334" rIns="98666" bIns="49334" rtlCol="0">
            <a:spAutoFit/>
          </a:bodyPr>
          <a:lstStyle/>
          <a:p>
            <a:pPr defTabSz="986650"/>
            <a:r>
              <a:rPr lang="ja-JP" altLang="en-US" dirty="0">
                <a:solidFill>
                  <a:srgbClr val="0070C0"/>
                </a:solidFill>
                <a:latin typeface="メイリオ" pitchFamily="50" charset="-128"/>
                <a:ea typeface="メイリオ" pitchFamily="50" charset="-128"/>
                <a:cs typeface="メイリオ" pitchFamily="50" charset="-128"/>
              </a:rPr>
              <a:t>　</a:t>
            </a:r>
            <a:r>
              <a:rPr lang="ja-JP" altLang="en-US" b="1" dirty="0">
                <a:solidFill>
                  <a:srgbClr val="002060"/>
                </a:solidFill>
                <a:latin typeface="メイリオ" pitchFamily="50" charset="-128"/>
                <a:ea typeface="メイリオ" pitchFamily="50" charset="-128"/>
                <a:cs typeface="メイリオ" pitchFamily="50" charset="-128"/>
              </a:rPr>
              <a:t>独立行政法人高齢・障害・求職者雇用支援</a:t>
            </a:r>
            <a:r>
              <a:rPr lang="ja-JP" altLang="en-US" b="1" dirty="0" smtClean="0">
                <a:solidFill>
                  <a:srgbClr val="002060"/>
                </a:solidFill>
                <a:latin typeface="メイリオ" pitchFamily="50" charset="-128"/>
                <a:ea typeface="メイリオ" pitchFamily="50" charset="-128"/>
                <a:cs typeface="メイリオ" pitchFamily="50" charset="-128"/>
              </a:rPr>
              <a:t>機構</a:t>
            </a:r>
            <a:endParaRPr lang="en-US" altLang="ja-JP" b="1" dirty="0" smtClean="0">
              <a:solidFill>
                <a:srgbClr val="002060"/>
              </a:solidFill>
              <a:latin typeface="メイリオ" pitchFamily="50" charset="-128"/>
              <a:ea typeface="メイリオ" pitchFamily="50" charset="-128"/>
              <a:cs typeface="メイリオ" pitchFamily="50" charset="-128"/>
            </a:endParaRPr>
          </a:p>
          <a:p>
            <a:pPr defTabSz="986650"/>
            <a:r>
              <a:rPr lang="ja-JP" altLang="en-US" b="1" dirty="0">
                <a:solidFill>
                  <a:srgbClr val="002060"/>
                </a:solidFill>
                <a:latin typeface="メイリオ" pitchFamily="50" charset="-128"/>
                <a:ea typeface="メイリオ" pitchFamily="50" charset="-128"/>
                <a:cs typeface="メイリオ" pitchFamily="50" charset="-128"/>
              </a:rPr>
              <a:t>　</a:t>
            </a:r>
            <a:r>
              <a:rPr lang="ja-JP" altLang="en-US" b="1" dirty="0" smtClean="0">
                <a:solidFill>
                  <a:srgbClr val="002060"/>
                </a:solidFill>
                <a:latin typeface="メイリオ" pitchFamily="50" charset="-128"/>
                <a:ea typeface="メイリオ" pitchFamily="50" charset="-128"/>
                <a:cs typeface="メイリオ" pitchFamily="50" charset="-128"/>
              </a:rPr>
              <a:t>千葉支部　求職者支援課　</a:t>
            </a:r>
            <a:endParaRPr lang="en-US" altLang="ja-JP" b="1" dirty="0" smtClean="0">
              <a:solidFill>
                <a:srgbClr val="002060"/>
              </a:solidFill>
              <a:latin typeface="メイリオ" pitchFamily="50" charset="-128"/>
              <a:ea typeface="メイリオ" pitchFamily="50" charset="-128"/>
              <a:cs typeface="メイリオ" pitchFamily="50" charset="-128"/>
            </a:endParaRPr>
          </a:p>
          <a:p>
            <a:pPr defTabSz="986650"/>
            <a:r>
              <a:rPr lang="ja-JP" altLang="en-US" sz="1187" dirty="0">
                <a:solidFill>
                  <a:srgbClr val="0070C0"/>
                </a:solidFill>
                <a:latin typeface="メイリオ" pitchFamily="50" charset="-128"/>
                <a:ea typeface="メイリオ" pitchFamily="50" charset="-128"/>
                <a:cs typeface="メイリオ" pitchFamily="50" charset="-128"/>
              </a:rPr>
              <a:t>　</a:t>
            </a:r>
            <a:endParaRPr lang="en-US" altLang="ja-JP" sz="1187" dirty="0">
              <a:solidFill>
                <a:srgbClr val="0070C0"/>
              </a:solidFill>
              <a:latin typeface="メイリオ" pitchFamily="50" charset="-128"/>
              <a:ea typeface="メイリオ" pitchFamily="50" charset="-128"/>
              <a:cs typeface="メイリオ" pitchFamily="50" charset="-128"/>
            </a:endParaRPr>
          </a:p>
        </p:txBody>
      </p:sp>
      <p:sp>
        <p:nvSpPr>
          <p:cNvPr id="35" name="テキスト ボックス 34"/>
          <p:cNvSpPr txBox="1"/>
          <p:nvPr/>
        </p:nvSpPr>
        <p:spPr>
          <a:xfrm>
            <a:off x="914507" y="9109817"/>
            <a:ext cx="6489312" cy="899851"/>
          </a:xfrm>
          <a:prstGeom prst="rect">
            <a:avLst/>
          </a:prstGeom>
          <a:noFill/>
        </p:spPr>
        <p:txBody>
          <a:bodyPr wrap="square" lIns="98666" tIns="49334" rIns="98666" bIns="49334" rtlCol="0">
            <a:spAutoFit/>
          </a:bodyPr>
          <a:lstStyle/>
          <a:p>
            <a:pPr>
              <a:tabLst>
                <a:tab pos="3498056" algn="l"/>
              </a:tabLst>
            </a:pPr>
            <a:r>
              <a:rPr lang="ja-JP" altLang="en-US" dirty="0" smtClean="0">
                <a:latin typeface="UD デジタル 教科書体 NK-R" panose="02020400000000000000" pitchFamily="18" charset="-128"/>
                <a:ea typeface="UD デジタル 教科書体 NK-R" panose="02020400000000000000" pitchFamily="18" charset="-128"/>
              </a:rPr>
              <a:t>〒</a:t>
            </a:r>
            <a:r>
              <a:rPr lang="en-US" altLang="ja-JP" dirty="0">
                <a:latin typeface="UD デジタル 教科書体 NK-R" panose="02020400000000000000" pitchFamily="18" charset="-128"/>
                <a:ea typeface="UD デジタル 教科書体 NK-R" panose="02020400000000000000" pitchFamily="18" charset="-128"/>
              </a:rPr>
              <a:t>263-0004</a:t>
            </a:r>
            <a:r>
              <a:rPr lang="ja-JP" altLang="en-US" dirty="0">
                <a:latin typeface="UD デジタル 教科書体 NK-R" panose="02020400000000000000" pitchFamily="18" charset="-128"/>
                <a:ea typeface="UD デジタル 教科書体 NK-R" panose="02020400000000000000" pitchFamily="18" charset="-128"/>
              </a:rPr>
              <a:t>　千葉市稲毛区六方町</a:t>
            </a:r>
            <a:r>
              <a:rPr lang="en-US" altLang="ja-JP" dirty="0">
                <a:latin typeface="UD デジタル 教科書体 NK-R" panose="02020400000000000000" pitchFamily="18" charset="-128"/>
                <a:ea typeface="UD デジタル 教科書体 NK-R" panose="02020400000000000000" pitchFamily="18" charset="-128"/>
              </a:rPr>
              <a:t>274</a:t>
            </a:r>
            <a:r>
              <a:rPr lang="ja-JP" altLang="en-US" dirty="0">
                <a:latin typeface="UD デジタル 教科書体 NK-R" panose="02020400000000000000" pitchFamily="18" charset="-128"/>
                <a:ea typeface="UD デジタル 教科書体 NK-R" panose="02020400000000000000" pitchFamily="18" charset="-128"/>
              </a:rPr>
              <a:t>番地</a:t>
            </a:r>
            <a:endParaRPr lang="en-US" altLang="ja-JP" dirty="0">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dirty="0">
                <a:latin typeface="UD デジタル 教科書体 NK-R" panose="02020400000000000000" pitchFamily="18" charset="-128"/>
                <a:ea typeface="UD デジタル 教科書体 NK-R" panose="02020400000000000000" pitchFamily="18" charset="-128"/>
              </a:rPr>
              <a:t>　</a:t>
            </a:r>
            <a:r>
              <a:rPr lang="en-US" altLang="ja-JP" dirty="0">
                <a:latin typeface="UD デジタル 教科書体 NK-R" panose="02020400000000000000" pitchFamily="18" charset="-128"/>
                <a:ea typeface="UD デジタル 教科書体 NK-R" panose="02020400000000000000" pitchFamily="18" charset="-128"/>
              </a:rPr>
              <a:t>TEL</a:t>
            </a:r>
            <a:r>
              <a:rPr lang="ja-JP" altLang="en-US" dirty="0">
                <a:latin typeface="UD デジタル 教科書体 NK-R" panose="02020400000000000000" pitchFamily="18" charset="-128"/>
                <a:ea typeface="UD デジタル 教科書体 NK-R" panose="02020400000000000000" pitchFamily="18" charset="-128"/>
              </a:rPr>
              <a:t>：</a:t>
            </a:r>
            <a:r>
              <a:rPr lang="en-US" altLang="ja-JP" dirty="0">
                <a:latin typeface="UD デジタル 教科書体 NK-R" panose="02020400000000000000" pitchFamily="18" charset="-128"/>
                <a:ea typeface="UD デジタル 教科書体 NK-R" panose="02020400000000000000" pitchFamily="18" charset="-128"/>
              </a:rPr>
              <a:t>043-422-7774</a:t>
            </a:r>
            <a:r>
              <a:rPr lang="ja-JP" altLang="en-US" dirty="0">
                <a:latin typeface="UD デジタル 教科書体 NK-R" panose="02020400000000000000" pitchFamily="18" charset="-128"/>
                <a:ea typeface="UD デジタル 教科書体 NK-R" panose="02020400000000000000" pitchFamily="18" charset="-128"/>
              </a:rPr>
              <a:t>　　</a:t>
            </a:r>
            <a:r>
              <a:rPr lang="en-US" altLang="ja-JP" dirty="0">
                <a:latin typeface="UD デジタル 教科書体 NK-R" panose="02020400000000000000" pitchFamily="18" charset="-128"/>
                <a:ea typeface="UD デジタル 教科書体 NK-R" panose="02020400000000000000" pitchFamily="18" charset="-128"/>
              </a:rPr>
              <a:t>FAX</a:t>
            </a:r>
            <a:r>
              <a:rPr lang="ja-JP" altLang="en-US" dirty="0">
                <a:latin typeface="UD デジタル 教科書体 NK-R" panose="02020400000000000000" pitchFamily="18" charset="-128"/>
                <a:ea typeface="UD デジタル 教科書体 NK-R" panose="02020400000000000000" pitchFamily="18" charset="-128"/>
              </a:rPr>
              <a:t>：</a:t>
            </a:r>
            <a:r>
              <a:rPr lang="en-US" altLang="ja-JP" dirty="0">
                <a:latin typeface="UD デジタル 教科書体 NK-R" panose="02020400000000000000" pitchFamily="18" charset="-128"/>
                <a:ea typeface="UD デジタル 教科書体 NK-R" panose="02020400000000000000" pitchFamily="18" charset="-128"/>
              </a:rPr>
              <a:t>043-422-7807</a:t>
            </a:r>
          </a:p>
          <a:p>
            <a:pPr>
              <a:tabLst>
                <a:tab pos="3498056" algn="l"/>
              </a:tabLst>
            </a:pPr>
            <a:r>
              <a:rPr lang="ja-JP" altLang="en-US" sz="1600" dirty="0">
                <a:latin typeface="UD デジタル 教科書体 NK-R" panose="02020400000000000000" pitchFamily="18" charset="-128"/>
                <a:ea typeface="UD デジタル 教科書体 NK-R" panose="02020400000000000000" pitchFamily="18" charset="-128"/>
              </a:rPr>
              <a:t>　</a:t>
            </a:r>
            <a:endParaRPr lang="en-US" altLang="ja-JP" sz="1600" dirty="0">
              <a:latin typeface="UD デジタル 教科書体 NK-R" panose="02020400000000000000" pitchFamily="18" charset="-128"/>
              <a:ea typeface="UD デジタル 教科書体 NK-R" panose="02020400000000000000" pitchFamily="18" charset="-128"/>
            </a:endParaRPr>
          </a:p>
        </p:txBody>
      </p:sp>
      <p:pic>
        <p:nvPicPr>
          <p:cNvPr id="42" name="図 41" descr="C:\Users\301220\Downloads\ロゴマーク.gif"/>
          <p:cNvPicPr/>
          <p:nvPr/>
        </p:nvPicPr>
        <p:blipFill rotWithShape="1">
          <a:blip r:embed="rId3">
            <a:extLst>
              <a:ext uri="{28A0092B-C50C-407E-A947-70E740481C1C}">
                <a14:useLocalDpi xmlns:a14="http://schemas.microsoft.com/office/drawing/2010/main" val="0"/>
              </a:ext>
            </a:extLst>
          </a:blip>
          <a:srcRect r="86444" b="21311"/>
          <a:stretch/>
        </p:blipFill>
        <p:spPr bwMode="auto">
          <a:xfrm>
            <a:off x="351760" y="8626290"/>
            <a:ext cx="504000" cy="432000"/>
          </a:xfrm>
          <a:prstGeom prst="rect">
            <a:avLst/>
          </a:prstGeom>
          <a:noFill/>
          <a:ln>
            <a:noFill/>
          </a:ln>
          <a:extLst>
            <a:ext uri="{53640926-AAD7-44D8-BBD7-CCE9431645EC}">
              <a14:shadowObscured xmlns:a14="http://schemas.microsoft.com/office/drawing/2010/main"/>
            </a:ext>
          </a:extLst>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8688" y="218576"/>
            <a:ext cx="584811" cy="394260"/>
          </a:xfrm>
          <a:prstGeom prst="rect">
            <a:avLst/>
          </a:prstGeom>
        </p:spPr>
      </p:pic>
      <p:pic>
        <p:nvPicPr>
          <p:cNvPr id="56" name="図 55"/>
          <p:cNvPicPr>
            <a:picLocks noChangeAspect="1"/>
          </p:cNvPicPr>
          <p:nvPr/>
        </p:nvPicPr>
        <p:blipFill>
          <a:blip r:embed="rId5"/>
          <a:stretch>
            <a:fillRect/>
          </a:stretch>
        </p:blipFill>
        <p:spPr>
          <a:xfrm>
            <a:off x="5496435" y="93143"/>
            <a:ext cx="1221145" cy="490323"/>
          </a:xfrm>
          <a:prstGeom prst="rect">
            <a:avLst/>
          </a:prstGeom>
        </p:spPr>
      </p:pic>
      <p:sp>
        <p:nvSpPr>
          <p:cNvPr id="30" name="正方形/長方形 29"/>
          <p:cNvSpPr/>
          <p:nvPr/>
        </p:nvSpPr>
        <p:spPr>
          <a:xfrm>
            <a:off x="855760" y="245706"/>
            <a:ext cx="4877425" cy="307777"/>
          </a:xfrm>
          <a:prstGeom prst="rect">
            <a:avLst/>
          </a:prstGeom>
        </p:spPr>
        <p:txBody>
          <a:bodyPr wrap="square">
            <a:spAutoFit/>
          </a:bodyPr>
          <a:lstStyle/>
          <a:p>
            <a:pPr algn="ctr"/>
            <a:r>
              <a:rPr lang="ja-JP" altLang="en-US" sz="14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独立行政法人高齢・障害・求職者雇用支援機構</a:t>
            </a:r>
            <a:r>
              <a:rPr lang="ja-JP" altLang="en-US" sz="14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400" kern="100" dirty="0" smtClean="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千葉支部</a:t>
            </a:r>
            <a:endParaRPr lang="ja-JP" altLang="ja-JP" sz="14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38" name="角丸四角形 37"/>
          <p:cNvSpPr/>
          <p:nvPr/>
        </p:nvSpPr>
        <p:spPr>
          <a:xfrm>
            <a:off x="149982" y="565289"/>
            <a:ext cx="5748302" cy="71969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sz="2200" spc="-90" dirty="0" smtClean="0">
                <a:solidFill>
                  <a:srgbClr val="306257"/>
                </a:solidFill>
                <a:latin typeface="UD デジタル 教科書体 NK-B" panose="02020700000000000000" pitchFamily="18" charset="-128"/>
                <a:ea typeface="UD デジタル 教科書体 NK-B" panose="02020700000000000000" pitchFamily="18" charset="-128"/>
              </a:rPr>
              <a:t>　　　　求職者</a:t>
            </a:r>
            <a:r>
              <a:rPr lang="ja-JP" altLang="en-US" sz="2200" spc="-90" dirty="0">
                <a:solidFill>
                  <a:srgbClr val="306257"/>
                </a:solidFill>
                <a:latin typeface="UD デジタル 教科書体 NK-B" panose="02020700000000000000" pitchFamily="18" charset="-128"/>
                <a:ea typeface="UD デジタル 教科書体 NK-B" panose="02020700000000000000" pitchFamily="18" charset="-128"/>
              </a:rPr>
              <a:t>支援</a:t>
            </a:r>
            <a:r>
              <a:rPr lang="ja-JP" altLang="en-US" sz="2200" spc="-90" dirty="0" smtClean="0">
                <a:solidFill>
                  <a:srgbClr val="306257"/>
                </a:solidFill>
                <a:latin typeface="UD デジタル 教科書体 NK-B" panose="02020700000000000000" pitchFamily="18" charset="-128"/>
                <a:ea typeface="UD デジタル 教科書体 NK-B" panose="02020700000000000000" pitchFamily="18" charset="-128"/>
              </a:rPr>
              <a:t>訓練実施機関向けサポート講習</a:t>
            </a:r>
            <a:endParaRPr lang="en-US" altLang="ja-JP" sz="2200" spc="-90" dirty="0" smtClean="0">
              <a:solidFill>
                <a:srgbClr val="306257"/>
              </a:solidFill>
              <a:latin typeface="UD デジタル 教科書体 NK-B" panose="02020700000000000000" pitchFamily="18" charset="-128"/>
              <a:ea typeface="UD デジタル 教科書体 NK-B" panose="02020700000000000000" pitchFamily="18" charset="-128"/>
            </a:endParaRPr>
          </a:p>
        </p:txBody>
      </p:sp>
      <p:sp>
        <p:nvSpPr>
          <p:cNvPr id="40" name="角丸四角形 39"/>
          <p:cNvSpPr/>
          <p:nvPr/>
        </p:nvSpPr>
        <p:spPr>
          <a:xfrm>
            <a:off x="620688" y="1457831"/>
            <a:ext cx="4752528" cy="16677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sz="4800" b="1" spc="-90" dirty="0" smtClean="0">
                <a:solidFill>
                  <a:srgbClr val="FF9900"/>
                </a:solidFill>
                <a:latin typeface="UD デジタル 教科書体 NK-B" panose="02020700000000000000" pitchFamily="18" charset="-128"/>
                <a:ea typeface="UD デジタル 教科書体 NK-B" panose="02020700000000000000" pitchFamily="18" charset="-128"/>
              </a:rPr>
              <a:t>早期就職</a:t>
            </a:r>
            <a:r>
              <a:rPr lang="ja-JP" altLang="en-US" sz="4800" b="1" spc="-90" dirty="0" smtClean="0">
                <a:solidFill>
                  <a:schemeClr val="tx1"/>
                </a:solidFill>
                <a:latin typeface="UD デジタル 教科書体 NK-B" panose="02020700000000000000" pitchFamily="18" charset="-128"/>
                <a:ea typeface="UD デジタル 教科書体 NK-B" panose="02020700000000000000" pitchFamily="18" charset="-128"/>
              </a:rPr>
              <a:t>を実現    </a:t>
            </a:r>
            <a:endParaRPr lang="en-US" altLang="ja-JP" sz="4800" b="1" spc="-90" dirty="0" smtClean="0">
              <a:solidFill>
                <a:schemeClr val="tx1"/>
              </a:solidFill>
              <a:latin typeface="UD デジタル 教科書体 NK-B" panose="02020700000000000000" pitchFamily="18" charset="-128"/>
              <a:ea typeface="UD デジタル 教科書体 NK-B" panose="02020700000000000000" pitchFamily="18" charset="-128"/>
            </a:endParaRPr>
          </a:p>
          <a:p>
            <a:pPr lvl="0"/>
            <a:r>
              <a:rPr lang="en-US" altLang="ja-JP" sz="4800" b="1" spc="-9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4800" b="1" spc="-90" dirty="0" smtClean="0">
                <a:solidFill>
                  <a:schemeClr val="tx1"/>
                </a:solidFill>
                <a:latin typeface="UD デジタル 教科書体 NK-B" panose="02020700000000000000" pitchFamily="18" charset="-128"/>
                <a:ea typeface="UD デジタル 教科書体 NK-B" panose="02020700000000000000" pitchFamily="18" charset="-128"/>
              </a:rPr>
              <a:t>させる訓練運営</a:t>
            </a:r>
            <a:endParaRPr lang="en-US" altLang="ja-JP" sz="4800" b="1" spc="-9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404664" y="5054039"/>
            <a:ext cx="6055152" cy="3077766"/>
          </a:xfrm>
          <a:prstGeom prst="rect">
            <a:avLst/>
          </a:prstGeom>
          <a:solidFill>
            <a:schemeClr val="accent3">
              <a:lumMod val="20000"/>
              <a:lumOff val="80000"/>
            </a:schemeClr>
          </a:solidFill>
          <a:ln>
            <a:solidFill>
              <a:schemeClr val="accent4">
                <a:lumMod val="20000"/>
                <a:lumOff val="80000"/>
              </a:schemeClr>
            </a:solidFill>
          </a:ln>
        </p:spPr>
        <p:txBody>
          <a:bodyPr wrap="square" rtlCol="0">
            <a:spAutoFit/>
          </a:bodyPr>
          <a:lstStyle/>
          <a:p>
            <a:pPr>
              <a:tabLst>
                <a:tab pos="3498056" algn="l"/>
              </a:tabLst>
            </a:pP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日時</a:t>
            </a: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１０月６日（</a:t>
            </a:r>
            <a:r>
              <a:rPr lang="ja-JP" altLang="en-US" sz="1600" dirty="0">
                <a:latin typeface="UD デジタル 教科書体 NK-R" panose="02020400000000000000" pitchFamily="18" charset="-128"/>
                <a:ea typeface="UD デジタル 教科書体 NK-R" panose="02020400000000000000" pitchFamily="18" charset="-128"/>
              </a:rPr>
              <a:t>金</a:t>
            </a:r>
            <a:r>
              <a:rPr lang="ja-JP" altLang="en-US" sz="1600" dirty="0" smtClean="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１３：３０</a:t>
            </a:r>
            <a:r>
              <a:rPr lang="ja-JP" altLang="en-US" sz="1600" dirty="0" smtClean="0">
                <a:latin typeface="UD デジタル 教科書体 NK-R" panose="02020400000000000000" pitchFamily="18" charset="-128"/>
                <a:ea typeface="UD デジタル 教科書体 NK-R" panose="02020400000000000000" pitchFamily="18" charset="-128"/>
              </a:rPr>
              <a:t>～１６：３０　</a:t>
            </a:r>
            <a:r>
              <a:rPr lang="ja-JP" altLang="en-US" sz="1100" dirty="0" smtClean="0">
                <a:latin typeface="UD デジタル 教科書体 NK-R" panose="02020400000000000000" pitchFamily="18" charset="-128"/>
                <a:ea typeface="UD デジタル 教科書体 NK-R" panose="02020400000000000000" pitchFamily="18" charset="-128"/>
              </a:rPr>
              <a:t>  （受付：１３時～　２階第１会議室前）</a:t>
            </a:r>
            <a:endParaRPr lang="en-US" altLang="ja-JP" sz="1100" dirty="0">
              <a:latin typeface="UD デジタル 教科書体 NK-R" panose="02020400000000000000" pitchFamily="18" charset="-128"/>
              <a:ea typeface="UD デジタル 教科書体 NK-R" panose="02020400000000000000" pitchFamily="18" charset="-128"/>
            </a:endParaRPr>
          </a:p>
          <a:p>
            <a:pPr>
              <a:spcBef>
                <a:spcPts val="600"/>
              </a:spcBef>
              <a:tabLst>
                <a:tab pos="3498056" algn="l"/>
              </a:tabLst>
            </a:pPr>
            <a:r>
              <a:rPr lang="en-US" altLang="ja-JP" sz="1600" dirty="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場所</a:t>
            </a: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　独立</a:t>
            </a:r>
            <a:r>
              <a:rPr lang="ja-JP" altLang="en-US" sz="1600" dirty="0">
                <a:latin typeface="UD デジタル 教科書体 NK-R" panose="02020400000000000000" pitchFamily="18" charset="-128"/>
                <a:ea typeface="UD デジタル 教科書体 NK-R" panose="02020400000000000000" pitchFamily="18" charset="-128"/>
              </a:rPr>
              <a:t>行政法人高齢・障害・求職者雇用支援機構</a:t>
            </a:r>
            <a:endParaRPr lang="en-US" altLang="ja-JP" sz="1600" dirty="0">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　千葉支部</a:t>
            </a:r>
            <a:r>
              <a:rPr lang="ja-JP" altLang="en-US" sz="1600" dirty="0">
                <a:latin typeface="UD デジタル 教科書体 NK-R" panose="02020400000000000000" pitchFamily="18" charset="-128"/>
                <a:ea typeface="UD デジタル 教科書体 NK-R" panose="02020400000000000000" pitchFamily="18" charset="-128"/>
              </a:rPr>
              <a:t>　本館２階第１</a:t>
            </a:r>
            <a:r>
              <a:rPr lang="ja-JP" altLang="en-US" sz="1600" dirty="0" smtClean="0">
                <a:latin typeface="UD デジタル 教科書体 NK-R" panose="02020400000000000000" pitchFamily="18" charset="-128"/>
                <a:ea typeface="UD デジタル 教科書体 NK-R" panose="02020400000000000000" pitchFamily="18" charset="-128"/>
              </a:rPr>
              <a:t>会議室</a:t>
            </a:r>
            <a:endParaRPr lang="en-US" altLang="ja-JP" sz="1600" dirty="0" smtClean="0">
              <a:latin typeface="UD デジタル 教科書体 NK-R" panose="02020400000000000000" pitchFamily="18" charset="-128"/>
              <a:ea typeface="UD デジタル 教科書体 NK-R" panose="02020400000000000000" pitchFamily="18" charset="-128"/>
            </a:endParaRPr>
          </a:p>
          <a:p>
            <a:pPr>
              <a:tabLst>
                <a:tab pos="3498056" algn="l"/>
              </a:tabLst>
            </a:pP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対象</a:t>
            </a: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　求職者</a:t>
            </a:r>
            <a:r>
              <a:rPr lang="ja-JP" altLang="en-US" sz="1600" dirty="0">
                <a:latin typeface="UD デジタル 教科書体 NK-R" panose="02020400000000000000" pitchFamily="18" charset="-128"/>
                <a:ea typeface="UD デジタル 教科書体 NK-R" panose="02020400000000000000" pitchFamily="18" charset="-128"/>
              </a:rPr>
              <a:t>支援訓練の実施機関の運営</a:t>
            </a:r>
            <a:r>
              <a:rPr lang="ja-JP" altLang="en-US" sz="1600" dirty="0" smtClean="0">
                <a:latin typeface="UD デジタル 教科書体 NK-R" panose="02020400000000000000" pitchFamily="18" charset="-128"/>
                <a:ea typeface="UD デジタル 教科書体 NK-R" panose="02020400000000000000" pitchFamily="18" charset="-128"/>
              </a:rPr>
              <a:t>責任者</a:t>
            </a:r>
            <a:endParaRPr lang="en-US" altLang="ja-JP" sz="1600" dirty="0">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　　　　　　　就職</a:t>
            </a:r>
            <a:r>
              <a:rPr lang="ja-JP" altLang="en-US" sz="1600" dirty="0">
                <a:latin typeface="UD デジタル 教科書体 NK-R" panose="02020400000000000000" pitchFamily="18" charset="-128"/>
                <a:ea typeface="UD デジタル 教科書体 NK-R" panose="02020400000000000000" pitchFamily="18" charset="-128"/>
              </a:rPr>
              <a:t>支援責任者、事務</a:t>
            </a:r>
            <a:r>
              <a:rPr lang="ja-JP" altLang="en-US" sz="1600" dirty="0" smtClean="0">
                <a:latin typeface="UD デジタル 教科書体 NK-R" panose="02020400000000000000" pitchFamily="18" charset="-128"/>
                <a:ea typeface="UD デジタル 教科書体 NK-R" panose="02020400000000000000" pitchFamily="18" charset="-128"/>
              </a:rPr>
              <a:t>担当者等</a:t>
            </a:r>
            <a:endParaRPr lang="en-US" altLang="ja-JP" sz="1600" dirty="0" smtClean="0">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smtClean="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令和４年度と同様のテーマになりますが、未受講の方を含む、訓練</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運営に携わる全ての方にご受講頂きたい内容となっています。</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a:spcBef>
                <a:spcPts val="600"/>
              </a:spcBef>
              <a:tabLst>
                <a:tab pos="3498056" algn="l"/>
              </a:tabLst>
            </a:pPr>
            <a:r>
              <a:rPr lang="en-US" altLang="ja-JP" sz="1600" b="1" dirty="0" smtClean="0">
                <a:solidFill>
                  <a:srgbClr val="002060"/>
                </a:solidFill>
                <a:latin typeface="UD デジタル 教科書体 NK-R" panose="02020400000000000000" pitchFamily="18" charset="-128"/>
                <a:ea typeface="UD デジタル 教科書体 NK-R" panose="02020400000000000000" pitchFamily="18" charset="-128"/>
              </a:rPr>
              <a:t>【</a:t>
            </a:r>
            <a:r>
              <a:rPr lang="ja-JP" altLang="en-US" sz="1600" b="1" dirty="0" smtClean="0">
                <a:solidFill>
                  <a:srgbClr val="002060"/>
                </a:solidFill>
                <a:latin typeface="UD デジタル 教科書体 NK-R" panose="02020400000000000000" pitchFamily="18" charset="-128"/>
                <a:ea typeface="UD デジタル 教科書体 NK-R" panose="02020400000000000000" pitchFamily="18" charset="-128"/>
              </a:rPr>
              <a:t>主な</a:t>
            </a:r>
            <a:r>
              <a:rPr lang="ja-JP" altLang="en-US" sz="1600" b="1" dirty="0">
                <a:solidFill>
                  <a:srgbClr val="002060"/>
                </a:solidFill>
                <a:latin typeface="UD デジタル 教科書体 NK-R" panose="02020400000000000000" pitchFamily="18" charset="-128"/>
                <a:ea typeface="UD デジタル 教科書体 NK-R" panose="02020400000000000000" pitchFamily="18" charset="-128"/>
              </a:rPr>
              <a:t>講習</a:t>
            </a:r>
            <a:r>
              <a:rPr lang="ja-JP" altLang="en-US" sz="1600" b="1" dirty="0" smtClean="0">
                <a:solidFill>
                  <a:srgbClr val="002060"/>
                </a:solidFill>
                <a:latin typeface="UD デジタル 教科書体 NK-R" panose="02020400000000000000" pitchFamily="18" charset="-128"/>
                <a:ea typeface="UD デジタル 教科書体 NK-R" panose="02020400000000000000" pitchFamily="18" charset="-128"/>
              </a:rPr>
              <a:t>内容</a:t>
            </a:r>
            <a:r>
              <a:rPr lang="en-US" altLang="ja-JP" sz="1600" b="1" dirty="0" smtClean="0">
                <a:solidFill>
                  <a:srgbClr val="002060"/>
                </a:solidFill>
                <a:latin typeface="UD デジタル 教科書体 NK-R" panose="02020400000000000000" pitchFamily="18" charset="-128"/>
                <a:ea typeface="UD デジタル 教科書体 NK-R" panose="02020400000000000000" pitchFamily="18" charset="-128"/>
              </a:rPr>
              <a:t>】</a:t>
            </a:r>
            <a:endParaRPr lang="en-US" altLang="ja-JP" sz="1600" dirty="0">
              <a:solidFill>
                <a:srgbClr val="002060"/>
              </a:solidFill>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600" b="1" dirty="0">
                <a:solidFill>
                  <a:srgbClr val="002060"/>
                </a:solidFill>
                <a:latin typeface="UD デジタル 教科書体 NK-R" panose="02020400000000000000" pitchFamily="18" charset="-128"/>
                <a:ea typeface="UD デジタル 教科書体 NK-R" panose="02020400000000000000" pitchFamily="18" charset="-128"/>
              </a:rPr>
              <a:t>　① </a:t>
            </a:r>
            <a:r>
              <a:rPr lang="ja-JP" altLang="en-US" sz="1600" b="1" dirty="0" smtClean="0">
                <a:solidFill>
                  <a:srgbClr val="002060"/>
                </a:solidFill>
                <a:latin typeface="UD デジタル 教科書体 NK-R" panose="02020400000000000000" pitchFamily="18" charset="-128"/>
                <a:ea typeface="UD デジタル 教科書体 NK-R" panose="02020400000000000000" pitchFamily="18" charset="-128"/>
              </a:rPr>
              <a:t>就職という結果に影響を与える要因（プロセス）</a:t>
            </a:r>
            <a:endParaRPr lang="en-US" altLang="ja-JP" sz="1600" b="1" dirty="0" smtClean="0">
              <a:solidFill>
                <a:srgbClr val="002060"/>
              </a:solidFill>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600" b="1" dirty="0" smtClean="0">
                <a:solidFill>
                  <a:srgbClr val="002060"/>
                </a:solidFill>
                <a:latin typeface="UD デジタル 教科書体 NK-R" panose="02020400000000000000" pitchFamily="18" charset="-128"/>
                <a:ea typeface="UD デジタル 教科書体 NK-R" panose="02020400000000000000" pitchFamily="18" charset="-128"/>
              </a:rPr>
              <a:t>　② 「訓練運営の取組事例」に関する意見交換（グループワーク）</a:t>
            </a:r>
            <a:endParaRPr lang="ja-JP" altLang="en-US" sz="1600" b="1" dirty="0">
              <a:solidFill>
                <a:srgbClr val="002060"/>
              </a:solidFill>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600" b="1" dirty="0" smtClean="0">
                <a:solidFill>
                  <a:srgbClr val="002060"/>
                </a:solidFill>
                <a:latin typeface="UD デジタル 教科書体 NK-R" panose="02020400000000000000" pitchFamily="18" charset="-128"/>
                <a:ea typeface="UD デジタル 教科書体 NK-R" panose="02020400000000000000" pitchFamily="18" charset="-128"/>
              </a:rPr>
              <a:t>　③ 訓練運営に</a:t>
            </a:r>
            <a:r>
              <a:rPr lang="ja-JP" altLang="en-US" sz="1600" b="1" dirty="0">
                <a:solidFill>
                  <a:srgbClr val="002060"/>
                </a:solidFill>
                <a:latin typeface="UD デジタル 教科書体 NK-R" panose="02020400000000000000" pitchFamily="18" charset="-128"/>
                <a:ea typeface="UD デジタル 教科書体 NK-R" panose="02020400000000000000" pitchFamily="18" charset="-128"/>
              </a:rPr>
              <a:t>当</a:t>
            </a:r>
            <a:r>
              <a:rPr lang="ja-JP" altLang="en-US" sz="1600" b="1" dirty="0" smtClean="0">
                <a:solidFill>
                  <a:srgbClr val="002060"/>
                </a:solidFill>
                <a:latin typeface="UD デジタル 教科書体 NK-R" panose="02020400000000000000" pitchFamily="18" charset="-128"/>
                <a:ea typeface="UD デジタル 教科書体 NK-R" panose="02020400000000000000" pitchFamily="18" charset="-128"/>
              </a:rPr>
              <a:t>たっての「５つのキーワード」</a:t>
            </a:r>
            <a:endParaRPr lang="ja-JP" altLang="en-US" sz="1600" b="1" dirty="0">
              <a:solidFill>
                <a:srgbClr val="002060"/>
              </a:solidFill>
              <a:latin typeface="UD デジタル 教科書体 NK-R" panose="02020400000000000000" pitchFamily="18" charset="-128"/>
              <a:ea typeface="UD デジタル 教科書体 NK-R" panose="02020400000000000000" pitchFamily="18" charset="-128"/>
            </a:endParaRPr>
          </a:p>
          <a:p>
            <a:pPr>
              <a:tabLst>
                <a:tab pos="3498056" algn="l"/>
              </a:tabLst>
            </a:pPr>
            <a:r>
              <a:rPr lang="ja-JP" altLang="en-US" sz="1600" b="1" dirty="0" smtClean="0">
                <a:solidFill>
                  <a:srgbClr val="002060"/>
                </a:solidFill>
                <a:latin typeface="UD デジタル 教科書体 NK-R" panose="02020400000000000000" pitchFamily="18" charset="-128"/>
                <a:ea typeface="UD デジタル 教科書体 NK-R" panose="02020400000000000000" pitchFamily="18" charset="-128"/>
              </a:rPr>
              <a:t>　④ 求職者支援訓練の運営に係る取組事例集</a:t>
            </a:r>
            <a:endParaRPr lang="en-US" altLang="ja-JP" sz="1600" b="1" dirty="0">
              <a:solidFill>
                <a:srgbClr val="002060"/>
              </a:solidFill>
              <a:latin typeface="UD デジタル 教科書体 NK-R" panose="02020400000000000000" pitchFamily="18" charset="-128"/>
              <a:ea typeface="UD デジタル 教科書体 NK-R" panose="02020400000000000000" pitchFamily="18" charset="-128"/>
            </a:endParaRPr>
          </a:p>
        </p:txBody>
      </p:sp>
      <p:sp>
        <p:nvSpPr>
          <p:cNvPr id="41" name="テキスト ボックス 40"/>
          <p:cNvSpPr txBox="1"/>
          <p:nvPr/>
        </p:nvSpPr>
        <p:spPr>
          <a:xfrm>
            <a:off x="280664" y="8308744"/>
            <a:ext cx="6094729" cy="559309"/>
          </a:xfrm>
          <a:prstGeom prst="rect">
            <a:avLst/>
          </a:prstGeom>
          <a:noFill/>
        </p:spPr>
        <p:txBody>
          <a:bodyPr wrap="square" lIns="98666" tIns="49334" rIns="98666" bIns="49334" rtlCol="0">
            <a:spAutoFit/>
          </a:bodyPr>
          <a:lstStyle/>
          <a:p>
            <a:pPr>
              <a:tabLst>
                <a:tab pos="3498056" algn="l"/>
              </a:tabLst>
            </a:pPr>
            <a:r>
              <a:rPr lang="en-US" altLang="ja-JP" b="1" dirty="0">
                <a:solidFill>
                  <a:srgbClr val="002060"/>
                </a:solidFill>
                <a:latin typeface="UD デジタル 教科書体 NK-R" panose="02020400000000000000" pitchFamily="18" charset="-128"/>
                <a:ea typeface="UD デジタル 教科書体 NK-R" panose="02020400000000000000" pitchFamily="18" charset="-128"/>
              </a:rPr>
              <a:t>【</a:t>
            </a:r>
            <a:r>
              <a:rPr lang="ja-JP" altLang="en-US" b="1" dirty="0">
                <a:solidFill>
                  <a:srgbClr val="002060"/>
                </a:solidFill>
                <a:latin typeface="UD デジタル 教科書体 NK-R" panose="02020400000000000000" pitchFamily="18" charset="-128"/>
                <a:ea typeface="UD デジタル 教科書体 NK-R" panose="02020400000000000000" pitchFamily="18" charset="-128"/>
              </a:rPr>
              <a:t>お問い合わせ・お申込み先</a:t>
            </a:r>
            <a:r>
              <a:rPr lang="en-US" altLang="ja-JP" b="1" dirty="0">
                <a:solidFill>
                  <a:srgbClr val="002060"/>
                </a:solidFill>
                <a:latin typeface="UD デジタル 教科書体 NK-R" panose="02020400000000000000" pitchFamily="18" charset="-128"/>
                <a:ea typeface="UD デジタル 教科書体 NK-R" panose="02020400000000000000" pitchFamily="18" charset="-128"/>
              </a:rPr>
              <a:t>】</a:t>
            </a:r>
          </a:p>
          <a:p>
            <a:pPr defTabSz="986650"/>
            <a:r>
              <a:rPr lang="ja-JP" altLang="en-US" sz="1187" dirty="0">
                <a:solidFill>
                  <a:srgbClr val="0070C0"/>
                </a:solidFill>
                <a:latin typeface="メイリオ" pitchFamily="50" charset="-128"/>
                <a:ea typeface="メイリオ" pitchFamily="50" charset="-128"/>
                <a:cs typeface="メイリオ" pitchFamily="50" charset="-128"/>
              </a:rPr>
              <a:t>　</a:t>
            </a:r>
            <a:endParaRPr lang="en-US" altLang="ja-JP" sz="1187" dirty="0">
              <a:solidFill>
                <a:srgbClr val="0070C0"/>
              </a:solidFill>
              <a:latin typeface="メイリオ" pitchFamily="50" charset="-128"/>
              <a:ea typeface="メイリオ" pitchFamily="50" charset="-128"/>
              <a:cs typeface="メイリオ" pitchFamily="50" charset="-128"/>
            </a:endParaRPr>
          </a:p>
        </p:txBody>
      </p:sp>
      <p:sp>
        <p:nvSpPr>
          <p:cNvPr id="47" name="正方形/長方形 46"/>
          <p:cNvSpPr/>
          <p:nvPr/>
        </p:nvSpPr>
        <p:spPr>
          <a:xfrm>
            <a:off x="5301207" y="1627978"/>
            <a:ext cx="1310653" cy="1044000"/>
          </a:xfrm>
          <a:prstGeom prst="rect">
            <a:avLst/>
          </a:prstGeom>
          <a:solidFill>
            <a:srgbClr val="FFFF00"/>
          </a:solidFill>
        </p:spPr>
        <p:txBody>
          <a:bodyPr wrap="square" lIns="91440" tIns="45720" rIns="91440" bIns="45720">
            <a:spAutoFit/>
          </a:bodyPr>
          <a:lstStyle/>
          <a:p>
            <a:pPr algn="ctr"/>
            <a:r>
              <a:rPr lang="ja-JP" altLang="en-US" sz="300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参　加</a:t>
            </a:r>
            <a:endParaRPr lang="en-US" altLang="ja-JP" sz="300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endParaRPr>
          </a:p>
          <a:p>
            <a:pPr algn="ctr"/>
            <a:r>
              <a:rPr lang="ja-JP" altLang="en-US" sz="300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無　料</a:t>
            </a:r>
            <a:endParaRPr lang="en-US" altLang="ja-JP" sz="3000" b="0" cap="none" spc="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endParaRPr>
          </a:p>
        </p:txBody>
      </p:sp>
      <p:sp>
        <p:nvSpPr>
          <p:cNvPr id="20" name="正方形/長方形 19"/>
          <p:cNvSpPr/>
          <p:nvPr/>
        </p:nvSpPr>
        <p:spPr>
          <a:xfrm>
            <a:off x="5013177" y="5963434"/>
            <a:ext cx="1800199" cy="861774"/>
          </a:xfrm>
          <a:prstGeom prst="rect">
            <a:avLst/>
          </a:prstGeom>
          <a:solidFill>
            <a:srgbClr val="99CC00"/>
          </a:solidFill>
        </p:spPr>
        <p:txBody>
          <a:bodyPr wrap="square" lIns="91440" tIns="45720" rIns="91440" bIns="45720">
            <a:spAutoFit/>
          </a:bodyPr>
          <a:lstStyle/>
          <a:p>
            <a:pPr algn="ctr"/>
            <a:r>
              <a:rPr lang="ja-JP" altLang="en-US" sz="2500" b="0" cap="none" spc="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申込〆切</a:t>
            </a:r>
            <a:endParaRPr lang="en-US" altLang="ja-JP" sz="2500" b="0" cap="none" spc="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endParaRPr>
          </a:p>
          <a:p>
            <a:pPr algn="ctr"/>
            <a:r>
              <a:rPr lang="en-US" altLang="ja-JP" sz="250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9/20</a:t>
            </a:r>
            <a:r>
              <a:rPr lang="ja-JP" altLang="en-US" sz="250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a:t>
            </a:r>
            <a:r>
              <a:rPr lang="ja-JP" altLang="en-US" sz="2500" dirty="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水</a:t>
            </a:r>
            <a:r>
              <a:rPr lang="ja-JP" altLang="en-US" sz="250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rPr>
              <a:t>）</a:t>
            </a:r>
            <a:endParaRPr lang="en-US" altLang="ja-JP" sz="2500" b="0" cap="none" spc="0" dirty="0" smtClean="0">
              <a:ln w="0"/>
              <a:effectLst>
                <a:outerShdw blurRad="38100" dist="19050" dir="2700000" algn="tl" rotWithShape="0">
                  <a:schemeClr val="dk1">
                    <a:alpha val="40000"/>
                  </a:schemeClr>
                </a:outerShdw>
              </a:effectLst>
              <a:latin typeface="UD デジタル 教科書体 NK-B" panose="02020700000000000000" pitchFamily="18" charset="-128"/>
              <a:ea typeface="UD デジタル 教科書体 NK-B" panose="02020700000000000000" pitchFamily="18" charset="-128"/>
            </a:endParaRPr>
          </a:p>
        </p:txBody>
      </p:sp>
      <p:sp>
        <p:nvSpPr>
          <p:cNvPr id="21" name="角丸四角形 20"/>
          <p:cNvSpPr/>
          <p:nvPr/>
        </p:nvSpPr>
        <p:spPr>
          <a:xfrm>
            <a:off x="3264206" y="8301527"/>
            <a:ext cx="3201546" cy="32476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92075"/>
            <a:r>
              <a:rPr lang="ja-JP" altLang="en-US" sz="1200" b="1" u="sng" dirty="0" smtClean="0">
                <a:solidFill>
                  <a:schemeClr val="tx1"/>
                </a:solidFill>
                <a:latin typeface="UD デジタル 教科書体 NK-R" panose="02020400000000000000" pitchFamily="18" charset="-128"/>
                <a:ea typeface="UD デジタル 教科書体 NK-R" panose="02020400000000000000" pitchFamily="18" charset="-128"/>
              </a:rPr>
              <a:t>　裏面</a:t>
            </a:r>
            <a:r>
              <a:rPr lang="en-US" altLang="ja-JP" sz="1200" b="1" u="sng" dirty="0" smtClean="0">
                <a:solidFill>
                  <a:schemeClr val="tx1"/>
                </a:solidFill>
                <a:latin typeface="UD デジタル 教科書体 NK-R" panose="02020400000000000000" pitchFamily="18" charset="-128"/>
                <a:ea typeface="UD デジタル 教科書体 NK-R" panose="02020400000000000000" pitchFamily="18" charset="-128"/>
              </a:rPr>
              <a:t>FAX</a:t>
            </a: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又</a:t>
            </a:r>
            <a:r>
              <a:rPr lang="ja-JP" altLang="en-US" sz="1200" b="1" u="sng" dirty="0" smtClean="0">
                <a:solidFill>
                  <a:schemeClr val="tx1"/>
                </a:solidFill>
                <a:latin typeface="UD デジタル 教科書体 NK-R" panose="02020400000000000000" pitchFamily="18" charset="-128"/>
                <a:ea typeface="UD デジタル 教科書体 NK-R" panose="02020400000000000000" pitchFamily="18" charset="-128"/>
              </a:rPr>
              <a:t>はメールによりお申込みください</a:t>
            </a:r>
            <a:endPar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7" name="角丸四角形 26"/>
          <p:cNvSpPr/>
          <p:nvPr/>
        </p:nvSpPr>
        <p:spPr>
          <a:xfrm>
            <a:off x="1227151" y="3083649"/>
            <a:ext cx="5148242" cy="731657"/>
          </a:xfrm>
          <a:prstGeom prst="roundRect">
            <a:avLst>
              <a:gd name="adj" fmla="val 0"/>
            </a:avLst>
          </a:prstGeom>
          <a:solidFill>
            <a:srgbClr val="FFFFCC"/>
          </a:solidFill>
          <a:ln>
            <a:solidFill>
              <a:srgbClr val="FFFFCC"/>
            </a:solidFill>
          </a:ln>
        </p:spPr>
        <p:style>
          <a:lnRef idx="2">
            <a:schemeClr val="accent2"/>
          </a:lnRef>
          <a:fillRef idx="1">
            <a:schemeClr val="lt1"/>
          </a:fillRef>
          <a:effectRef idx="0">
            <a:schemeClr val="accent2"/>
          </a:effectRef>
          <a:fontRef idx="minor">
            <a:schemeClr val="dk1"/>
          </a:fontRef>
        </p:style>
        <p:txBody>
          <a:bodyPr rtlCol="0" anchor="t"/>
          <a:lstStyle/>
          <a:p>
            <a:pPr marL="92075" lvl="0" indent="-92075"/>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就職率に結びつく具体的なスキルや事例が知りたい</a:t>
            </a: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a:t>
            </a:r>
          </a:p>
          <a:p>
            <a:pPr marL="92075" lvl="0" indent="-92075"/>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いつも就職率の良い訓練実施機関は、何が違うのだろう？</a:t>
            </a:r>
          </a:p>
          <a:p>
            <a:pPr marL="92075" lvl="0" indent="-92075"/>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就職支援の悩みについて、具体的な解決策を見つけた</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い</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92075" lvl="0" indent="-92075"/>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5" name="角丸四角形 54"/>
          <p:cNvSpPr/>
          <p:nvPr/>
        </p:nvSpPr>
        <p:spPr>
          <a:xfrm>
            <a:off x="437510" y="3798015"/>
            <a:ext cx="6148929" cy="1173391"/>
          </a:xfrm>
          <a:prstGeom prst="roundRect">
            <a:avLst>
              <a:gd name="adj" fmla="val 9375"/>
            </a:avLst>
          </a:prstGeom>
          <a:solidFill>
            <a:srgbClr val="FF99FF">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03361" y="3826104"/>
            <a:ext cx="6078966" cy="1122395"/>
          </a:xfrm>
          <a:prstGeom prst="roundRect">
            <a:avLst>
              <a:gd name="adj" fmla="val 0"/>
            </a:avLst>
          </a:prstGeom>
          <a:noFill/>
          <a:ln w="28575">
            <a:noFill/>
          </a:ln>
        </p:spPr>
        <p:style>
          <a:lnRef idx="2">
            <a:schemeClr val="accent2"/>
          </a:lnRef>
          <a:fillRef idx="1">
            <a:schemeClr val="lt1"/>
          </a:fillRef>
          <a:effectRef idx="0">
            <a:schemeClr val="accent2"/>
          </a:effectRef>
          <a:fontRef idx="minor">
            <a:schemeClr val="dk1"/>
          </a:fontRef>
        </p:style>
        <p:txBody>
          <a:bodyPr rtlCol="0" anchor="t"/>
          <a:lstStyle/>
          <a:p>
            <a:pPr marL="92075" lvl="0" indent="-920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　この講習では・・・就職に結びつくための</a:t>
            </a:r>
            <a:r>
              <a:rPr lang="ja-JP" altLang="en-US" sz="1400" dirty="0" smtClean="0">
                <a:solidFill>
                  <a:srgbClr val="FF0000"/>
                </a:solidFill>
                <a:latin typeface="UD デジタル 教科書体 NK-R" panose="02020400000000000000" pitchFamily="18" charset="-128"/>
                <a:ea typeface="UD デジタル 教科書体 NK-R" panose="02020400000000000000" pitchFamily="18" charset="-128"/>
              </a:rPr>
              <a:t>プロセス</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に焦点を当て、</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92075" lvl="0" indent="-92075"/>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個々</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のプロセスを組み合わせた、</a:t>
            </a:r>
            <a:r>
              <a:rPr lang="ja-JP" altLang="en-US" sz="1400" dirty="0" smtClean="0">
                <a:solidFill>
                  <a:srgbClr val="FF0000"/>
                </a:solidFill>
                <a:latin typeface="UD デジタル 教科書体 NK-R" panose="02020400000000000000" pitchFamily="18" charset="-128"/>
                <a:ea typeface="UD デジタル 教科書体 NK-R" panose="02020400000000000000" pitchFamily="18" charset="-128"/>
              </a:rPr>
              <a:t>「訓練運営フレーム」</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を確認していきます。</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92075" lvl="0" indent="-92075"/>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豊富な実例を踏まえ、さまざまな視点から受講者の</a:t>
            </a:r>
            <a:r>
              <a:rPr lang="ja-JP" altLang="en-US" sz="1400" dirty="0" smtClean="0">
                <a:solidFill>
                  <a:srgbClr val="FF0000"/>
                </a:solidFill>
                <a:latin typeface="UD デジタル 教科書体 NK-R" panose="02020400000000000000" pitchFamily="18" charset="-128"/>
                <a:ea typeface="UD デジタル 教科書体 NK-R" panose="02020400000000000000" pitchFamily="18" charset="-128"/>
              </a:rPr>
              <a:t>就職意欲</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を喚起する</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92075" lvl="0" indent="-92075"/>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ヒントを得ていただきます。また、参加者が情報交換出来る場面を設け、</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92075" lvl="0" indent="-92075"/>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よりたくさんの気づきが得られる工夫をしております。</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36" name="図 35"/>
          <p:cNvPicPr>
            <a:picLocks noChangeAspect="1"/>
          </p:cNvPicPr>
          <p:nvPr/>
        </p:nvPicPr>
        <p:blipFill>
          <a:blip r:embed="rId6"/>
          <a:stretch>
            <a:fillRect/>
          </a:stretch>
        </p:blipFill>
        <p:spPr>
          <a:xfrm>
            <a:off x="5297953" y="7238818"/>
            <a:ext cx="1584000" cy="1242574"/>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24" y="2936776"/>
            <a:ext cx="1196967" cy="1476000"/>
          </a:xfrm>
          <a:prstGeom prst="rect">
            <a:avLst/>
          </a:prstGeom>
        </p:spPr>
      </p:pic>
      <p:pic>
        <p:nvPicPr>
          <p:cNvPr id="13" name="図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49619" y="4043693"/>
            <a:ext cx="991749" cy="1125331"/>
          </a:xfrm>
          <a:prstGeom prst="rect">
            <a:avLst/>
          </a:prstGeom>
        </p:spPr>
      </p:pic>
      <p:sp>
        <p:nvSpPr>
          <p:cNvPr id="25" name="角丸四角形 24"/>
          <p:cNvSpPr/>
          <p:nvPr/>
        </p:nvSpPr>
        <p:spPr>
          <a:xfrm>
            <a:off x="980728" y="1064568"/>
            <a:ext cx="4032448" cy="39326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ja-JP" altLang="en-US" sz="2000" b="1" spc="-90" dirty="0" smtClean="0">
                <a:solidFill>
                  <a:schemeClr val="accent2">
                    <a:lumMod val="75000"/>
                  </a:schemeClr>
                </a:solidFill>
                <a:latin typeface="UD デジタル 教科書体 NK-B" panose="02020700000000000000" pitchFamily="18" charset="-128"/>
                <a:ea typeface="UD デジタル 教科書体 NK-B" panose="02020700000000000000" pitchFamily="18" charset="-128"/>
              </a:rPr>
              <a:t>プロセスマネジメントの実例から見る　</a:t>
            </a:r>
            <a:endParaRPr lang="en-US" altLang="ja-JP" sz="2000" b="1" spc="-90" dirty="0">
              <a:solidFill>
                <a:schemeClr val="accent2">
                  <a:lumMod val="75000"/>
                </a:scheme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806768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202950" y="5808677"/>
            <a:ext cx="6302757" cy="3177162"/>
          </a:xfrm>
          <a:prstGeom prst="rect">
            <a:avLst/>
          </a:prstGeom>
          <a:ln>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wrap="square" lIns="163293" tIns="130634" rIns="0" bIns="65317" rtlCol="0">
            <a:noAutofit/>
          </a:bodyPr>
          <a:lstStyle/>
          <a:p>
            <a:pPr defTabSz="895268"/>
            <a:r>
              <a:rPr lang="ja-JP" altLang="en-US" dirty="0">
                <a:solidFill>
                  <a:schemeClr val="accent2">
                    <a:lumMod val="75000"/>
                  </a:schemeClr>
                </a:solidFill>
                <a:latin typeface="UD デジタル 教科書体 N-B" panose="02020700000000000000" pitchFamily="17" charset="-128"/>
                <a:ea typeface="UD デジタル 教科書体 N-B" panose="02020700000000000000" pitchFamily="17" charset="-128"/>
              </a:rPr>
              <a:t>会場のご案内</a:t>
            </a:r>
            <a:endParaRPr lang="en-US" altLang="ja-JP" dirty="0">
              <a:solidFill>
                <a:schemeClr val="accent2">
                  <a:lumMod val="75000"/>
                </a:schemeClr>
              </a:solidFill>
              <a:latin typeface="UD デジタル 教科書体 N-B" panose="02020700000000000000" pitchFamily="17" charset="-128"/>
              <a:ea typeface="UD デジタル 教科書体 N-B" panose="02020700000000000000" pitchFamily="17" charset="-128"/>
            </a:endParaRPr>
          </a:p>
        </p:txBody>
      </p:sp>
      <p:sp>
        <p:nvSpPr>
          <p:cNvPr id="2" name="二等辺三角形 1"/>
          <p:cNvSpPr/>
          <p:nvPr/>
        </p:nvSpPr>
        <p:spPr>
          <a:xfrm>
            <a:off x="3122661" y="22234"/>
            <a:ext cx="595657" cy="22424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9527" tIns="44764" rIns="89527" bIns="44764" rtlCol="0" anchor="ctr"/>
          <a:lstStyle/>
          <a:p>
            <a:pPr algn="ctr" defTabSz="895268"/>
            <a:endParaRPr lang="ja-JP" altLang="en-US" sz="1763">
              <a:solidFill>
                <a:prstClr val="white"/>
              </a:solidFill>
            </a:endParaRPr>
          </a:p>
        </p:txBody>
      </p:sp>
      <p:sp>
        <p:nvSpPr>
          <p:cNvPr id="3" name="テキスト ボックス 2"/>
          <p:cNvSpPr txBox="1"/>
          <p:nvPr/>
        </p:nvSpPr>
        <p:spPr>
          <a:xfrm>
            <a:off x="-148" y="687734"/>
            <a:ext cx="6858295" cy="436651"/>
          </a:xfrm>
          <a:prstGeom prst="rect">
            <a:avLst/>
          </a:prstGeom>
          <a:solidFill>
            <a:schemeClr val="accent2"/>
          </a:solidFill>
        </p:spPr>
        <p:txBody>
          <a:bodyPr wrap="square" lIns="89527" tIns="44764" rIns="89527" bIns="44764" rtlCol="0" anchor="ctr" anchorCtr="0">
            <a:spAutoFit/>
          </a:bodyPr>
          <a:lstStyle/>
          <a:p>
            <a:pPr algn="ctr" defTabSz="895268">
              <a:lnSpc>
                <a:spcPts val="2722"/>
              </a:lnSpc>
            </a:pPr>
            <a:r>
              <a:rPr lang="ja-JP" altLang="en-US" sz="2000" b="1" dirty="0" smtClean="0">
                <a:solidFill>
                  <a:prstClr val="white"/>
                </a:solidFill>
                <a:latin typeface="メイリオ" panose="020B0604030504040204" pitchFamily="50" charset="-128"/>
                <a:ea typeface="メイリオ" panose="020B0604030504040204" pitchFamily="50" charset="-128"/>
              </a:rPr>
              <a:t>参加申込書</a:t>
            </a:r>
            <a:endParaRPr lang="ja-JP" altLang="en-US" sz="2000" dirty="0">
              <a:solidFill>
                <a:prstClr val="white"/>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8659" y="8996411"/>
            <a:ext cx="6858295" cy="1472512"/>
          </a:xfrm>
          <a:prstGeom prst="rect">
            <a:avLst/>
          </a:prstGeom>
          <a:noFill/>
        </p:spPr>
        <p:txBody>
          <a:bodyPr wrap="square" lIns="89527" tIns="44764" rIns="89527" bIns="44764" rtlCol="0">
            <a:spAutoFit/>
          </a:bodyPr>
          <a:lstStyle/>
          <a:p>
            <a:pPr defTabSz="895268"/>
            <a:r>
              <a:rPr lang="en-US" altLang="ja-JP" sz="998" dirty="0">
                <a:solidFill>
                  <a:prstClr val="black"/>
                </a:solidFill>
                <a:latin typeface="メイリオ" panose="020B0604030504040204" pitchFamily="50" charset="-128"/>
                <a:ea typeface="メイリオ" panose="020B0604030504040204" pitchFamily="50" charset="-128"/>
              </a:rPr>
              <a:t>【</a:t>
            </a:r>
            <a:r>
              <a:rPr lang="ja-JP" altLang="en-US" sz="998" dirty="0">
                <a:solidFill>
                  <a:prstClr val="black"/>
                </a:solidFill>
                <a:latin typeface="メイリオ" panose="020B0604030504040204" pitchFamily="50" charset="-128"/>
                <a:ea typeface="メイリオ" panose="020B0604030504040204" pitchFamily="50" charset="-128"/>
              </a:rPr>
              <a:t>当機構の保有個人情報保護方針、利用目的</a:t>
            </a:r>
            <a:r>
              <a:rPr lang="en-US" altLang="ja-JP" sz="998" dirty="0" smtClean="0">
                <a:solidFill>
                  <a:prstClr val="black"/>
                </a:solidFill>
                <a:latin typeface="メイリオ" panose="020B0604030504040204" pitchFamily="50" charset="-128"/>
                <a:ea typeface="メイリオ" panose="020B0604030504040204" pitchFamily="50" charset="-128"/>
              </a:rPr>
              <a:t>】</a:t>
            </a:r>
          </a:p>
          <a:p>
            <a:pPr defTabSz="895268"/>
            <a:r>
              <a:rPr lang="ja-JP" altLang="en-US" sz="998" dirty="0" smtClean="0">
                <a:solidFill>
                  <a:prstClr val="black"/>
                </a:solidFill>
                <a:latin typeface="メイリオ" panose="020B0604030504040204" pitchFamily="50" charset="-128"/>
              </a:rPr>
              <a:t>・独立</a:t>
            </a:r>
            <a:r>
              <a:rPr lang="ja-JP" altLang="en-US" sz="998" dirty="0">
                <a:solidFill>
                  <a:prstClr val="black"/>
                </a:solidFill>
                <a:latin typeface="メイリオ" panose="020B0604030504040204" pitchFamily="50" charset="-128"/>
              </a:rPr>
              <a:t>行政法人高齢・障害・求職者雇用支援機構は、「独立行政法人等の保有する個人情報の保護に関する法律」（平成</a:t>
            </a:r>
            <a:r>
              <a:rPr lang="en-US" altLang="ja-JP" sz="998" dirty="0">
                <a:solidFill>
                  <a:prstClr val="black"/>
                </a:solidFill>
                <a:latin typeface="メイリオ" panose="020B0604030504040204" pitchFamily="50" charset="-128"/>
              </a:rPr>
              <a:t>15</a:t>
            </a:r>
            <a:r>
              <a:rPr lang="ja-JP" altLang="en-US" sz="998" dirty="0">
                <a:solidFill>
                  <a:prstClr val="black"/>
                </a:solidFill>
                <a:latin typeface="メイリオ" panose="020B0604030504040204" pitchFamily="50" charset="-128"/>
              </a:rPr>
              <a:t>年法律第</a:t>
            </a:r>
            <a:r>
              <a:rPr lang="en-US" altLang="ja-JP" sz="998" dirty="0">
                <a:solidFill>
                  <a:prstClr val="black"/>
                </a:solidFill>
                <a:latin typeface="メイリオ" panose="020B0604030504040204" pitchFamily="50" charset="-128"/>
              </a:rPr>
              <a:t>59</a:t>
            </a:r>
            <a:r>
              <a:rPr lang="ja-JP" altLang="en-US" sz="998" dirty="0">
                <a:solidFill>
                  <a:prstClr val="black"/>
                </a:solidFill>
                <a:latin typeface="メイリオ" panose="020B0604030504040204" pitchFamily="50" charset="-128"/>
              </a:rPr>
              <a:t>号）を遵守し、保有個人情報を適切に管理し、個人の権利利益を保護いたします。</a:t>
            </a:r>
          </a:p>
          <a:p>
            <a:pPr defTabSz="895268"/>
            <a:r>
              <a:rPr lang="ja-JP" altLang="en-US" sz="998" dirty="0" smtClean="0">
                <a:solidFill>
                  <a:prstClr val="black"/>
                </a:solidFill>
                <a:latin typeface="メイリオ" panose="020B0604030504040204" pitchFamily="50" charset="-128"/>
              </a:rPr>
              <a:t>・ご記入</a:t>
            </a:r>
            <a:r>
              <a:rPr lang="ja-JP" altLang="en-US" sz="998" dirty="0">
                <a:solidFill>
                  <a:prstClr val="black"/>
                </a:solidFill>
                <a:latin typeface="メイリオ" panose="020B0604030504040204" pitchFamily="50" charset="-128"/>
              </a:rPr>
              <a:t>いただいた個人情報は、本講習の申し込みに関する事務処理及びその他の講習に関するご案内等に利用させていただきます。</a:t>
            </a:r>
          </a:p>
          <a:p>
            <a:pPr defTabSz="895268"/>
            <a:endParaRPr lang="en-US" altLang="ja-JP" sz="998" dirty="0">
              <a:solidFill>
                <a:prstClr val="black"/>
              </a:solidFill>
              <a:latin typeface="メイリオ" panose="020B0604030504040204" pitchFamily="50" charset="-128"/>
              <a:ea typeface="メイリオ" panose="020B0604030504040204" pitchFamily="50" charset="-128"/>
            </a:endParaRPr>
          </a:p>
          <a:p>
            <a:pPr defTabSz="895268"/>
            <a:endParaRPr lang="en-US" altLang="ja-JP" sz="998" dirty="0" smtClean="0">
              <a:solidFill>
                <a:prstClr val="black"/>
              </a:solidFill>
              <a:latin typeface="メイリオ" panose="020B0604030504040204" pitchFamily="50" charset="-128"/>
              <a:ea typeface="メイリオ" panose="020B0604030504040204" pitchFamily="50" charset="-128"/>
            </a:endParaRPr>
          </a:p>
          <a:p>
            <a:pPr defTabSz="895268"/>
            <a:endParaRPr lang="en-US" altLang="ja-JP" sz="998" dirty="0">
              <a:solidFill>
                <a:prstClr val="black"/>
              </a:solidFill>
              <a:latin typeface="メイリオ" panose="020B0604030504040204" pitchFamily="50" charset="-128"/>
              <a:ea typeface="メイリオ" panose="020B0604030504040204" pitchFamily="50" charset="-128"/>
            </a:endParaRPr>
          </a:p>
          <a:p>
            <a:pPr defTabSz="895268"/>
            <a:endParaRPr lang="en-US" altLang="ja-JP" sz="998" dirty="0">
              <a:solidFill>
                <a:prstClr val="black"/>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874864" y="336"/>
            <a:ext cx="3384376" cy="461665"/>
          </a:xfrm>
          <a:prstGeom prst="rect">
            <a:avLst/>
          </a:prstGeom>
          <a:noFill/>
        </p:spPr>
        <p:txBody>
          <a:bodyPr wrap="square" rtlCol="0">
            <a:spAutoFit/>
          </a:bodyPr>
          <a:lstStyle/>
          <a:p>
            <a:pPr algn="r"/>
            <a:r>
              <a:rPr lang="en-US" altLang="ja-JP" sz="2400" dirty="0">
                <a:solidFill>
                  <a:srgbClr val="002060"/>
                </a:solidFill>
                <a:latin typeface="UD デジタル 教科書体 N-B" panose="02020700000000000000" pitchFamily="17" charset="-128"/>
                <a:ea typeface="UD デジタル 教科書体 N-B" panose="02020700000000000000" pitchFamily="17" charset="-128"/>
              </a:rPr>
              <a:t>FAX</a:t>
            </a:r>
            <a:r>
              <a:rPr lang="ja-JP" altLang="en-US" sz="2400" dirty="0" smtClean="0">
                <a:solidFill>
                  <a:srgbClr val="002060"/>
                </a:solidFill>
                <a:latin typeface="UD デジタル 教科書体 N-B" panose="02020700000000000000" pitchFamily="17" charset="-128"/>
                <a:ea typeface="UD デジタル 教科書体 N-B" panose="02020700000000000000" pitchFamily="17" charset="-128"/>
              </a:rPr>
              <a:t>：</a:t>
            </a:r>
            <a:r>
              <a:rPr lang="en-US" altLang="ja-JP" sz="2000" dirty="0" smtClean="0">
                <a:solidFill>
                  <a:srgbClr val="002060"/>
                </a:solidFill>
                <a:latin typeface="UD デジタル 教科書体 N-B" panose="02020700000000000000" pitchFamily="17" charset="-128"/>
                <a:ea typeface="UD デジタル 教科書体 N-B" panose="02020700000000000000" pitchFamily="17" charset="-128"/>
              </a:rPr>
              <a:t>043-422-780</a:t>
            </a:r>
            <a:r>
              <a:rPr lang="en-US" altLang="ja-JP" sz="2000" dirty="0">
                <a:solidFill>
                  <a:srgbClr val="002060"/>
                </a:solidFill>
                <a:latin typeface="UD デジタル 教科書体 N-B" panose="02020700000000000000" pitchFamily="17" charset="-128"/>
                <a:ea typeface="UD デジタル 教科書体 N-B" panose="02020700000000000000" pitchFamily="17" charset="-128"/>
              </a:rPr>
              <a:t>7</a:t>
            </a:r>
            <a:r>
              <a:rPr lang="ja-JP" altLang="en-US" dirty="0">
                <a:solidFill>
                  <a:prstClr val="black"/>
                </a:solidFill>
                <a:latin typeface="メイリオ" panose="020B0604030504040204" pitchFamily="50" charset="-128"/>
                <a:ea typeface="メイリオ" panose="020B0604030504040204" pitchFamily="50" charset="-128"/>
              </a:rPr>
              <a:t>　</a:t>
            </a:r>
            <a:endParaRPr lang="ja-JP" altLang="en-US" sz="1089"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08719" y="1218134"/>
            <a:ext cx="6336704" cy="877163"/>
          </a:xfrm>
          <a:prstGeom prst="rect">
            <a:avLst/>
          </a:prstGeom>
          <a:noFill/>
        </p:spPr>
        <p:txBody>
          <a:bodyPr wrap="square" rtlCol="0">
            <a:sp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rPr>
              <a:t>独立行政法人高齢・障害・求職者雇用支援機構</a:t>
            </a:r>
            <a:endParaRPr lang="en-US" altLang="ja-JP" sz="1600" dirty="0" smtClean="0">
              <a:solidFill>
                <a:prstClr val="black"/>
              </a:solidFill>
              <a:latin typeface="メイリオ" panose="020B0604030504040204" pitchFamily="50" charset="-128"/>
              <a:ea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千葉支部　求職者支援課　御中</a:t>
            </a:r>
            <a:endParaRPr lang="en-US" altLang="ja-JP" sz="1600" dirty="0">
              <a:solidFill>
                <a:prstClr val="black"/>
              </a:solidFill>
              <a:latin typeface="メイリオ" panose="020B0604030504040204" pitchFamily="50" charset="-128"/>
              <a:ea typeface="メイリオ" panose="020B0604030504040204" pitchFamily="50" charset="-128"/>
            </a:endParaRPr>
          </a:p>
          <a:p>
            <a:pPr>
              <a:spcBef>
                <a:spcPts val="600"/>
              </a:spcBef>
            </a:pPr>
            <a:r>
              <a:rPr lang="ja-JP" altLang="en-US" sz="1400" dirty="0" smtClean="0">
                <a:solidFill>
                  <a:prstClr val="black"/>
                </a:solidFill>
                <a:latin typeface="メイリオ" panose="020B0604030504040204" pitchFamily="50" charset="-128"/>
                <a:ea typeface="メイリオ" panose="020B0604030504040204" pitchFamily="50" charset="-128"/>
              </a:rPr>
              <a:t>次の講習について、</a:t>
            </a:r>
            <a:r>
              <a:rPr lang="ja-JP" altLang="en-US" sz="1400" dirty="0">
                <a:solidFill>
                  <a:prstClr val="black"/>
                </a:solidFill>
                <a:latin typeface="メイリオ" panose="020B0604030504040204" pitchFamily="50" charset="-128"/>
                <a:ea typeface="メイリオ" panose="020B0604030504040204" pitchFamily="50" charset="-128"/>
              </a:rPr>
              <a:t>参加</a:t>
            </a:r>
            <a:r>
              <a:rPr lang="ja-JP" altLang="en-US" sz="1400" dirty="0" smtClean="0">
                <a:solidFill>
                  <a:prstClr val="black"/>
                </a:solidFill>
                <a:latin typeface="メイリオ" panose="020B0604030504040204" pitchFamily="50" charset="-128"/>
                <a:ea typeface="メイリオ" panose="020B0604030504040204" pitchFamily="50" charset="-128"/>
              </a:rPr>
              <a:t>を</a:t>
            </a:r>
            <a:r>
              <a:rPr lang="ja-JP" altLang="en-US" sz="1400" dirty="0">
                <a:solidFill>
                  <a:prstClr val="black"/>
                </a:solidFill>
                <a:latin typeface="メイリオ" panose="020B0604030504040204" pitchFamily="50" charset="-128"/>
                <a:ea typeface="メイリオ" panose="020B0604030504040204" pitchFamily="50" charset="-128"/>
              </a:rPr>
              <a:t>申込みます。</a:t>
            </a:r>
          </a:p>
        </p:txBody>
      </p:sp>
      <p:graphicFrame>
        <p:nvGraphicFramePr>
          <p:cNvPr id="14" name="表 13"/>
          <p:cNvGraphicFramePr>
            <a:graphicFrameLocks noGrp="1"/>
          </p:cNvGraphicFramePr>
          <p:nvPr>
            <p:extLst>
              <p:ext uri="{D42A27DB-BD31-4B8C-83A1-F6EECF244321}">
                <p14:modId xmlns:p14="http://schemas.microsoft.com/office/powerpoint/2010/main" val="543136729"/>
              </p:ext>
            </p:extLst>
          </p:nvPr>
        </p:nvGraphicFramePr>
        <p:xfrm>
          <a:off x="260648" y="2032152"/>
          <a:ext cx="6284775" cy="3670396"/>
        </p:xfrm>
        <a:graphic>
          <a:graphicData uri="http://schemas.openxmlformats.org/drawingml/2006/table">
            <a:tbl>
              <a:tblPr firstRow="1" bandRow="1">
                <a:tableStyleId>{5940675A-B579-460E-94D1-54222C63F5DA}</a:tableStyleId>
              </a:tblPr>
              <a:tblGrid>
                <a:gridCol w="292609">
                  <a:extLst>
                    <a:ext uri="{9D8B030D-6E8A-4147-A177-3AD203B41FA5}">
                      <a16:colId xmlns:a16="http://schemas.microsoft.com/office/drawing/2014/main" val="20000"/>
                    </a:ext>
                  </a:extLst>
                </a:gridCol>
                <a:gridCol w="602304">
                  <a:extLst>
                    <a:ext uri="{9D8B030D-6E8A-4147-A177-3AD203B41FA5}">
                      <a16:colId xmlns:a16="http://schemas.microsoft.com/office/drawing/2014/main" val="20001"/>
                    </a:ext>
                  </a:extLst>
                </a:gridCol>
                <a:gridCol w="2380823">
                  <a:extLst>
                    <a:ext uri="{9D8B030D-6E8A-4147-A177-3AD203B41FA5}">
                      <a16:colId xmlns:a16="http://schemas.microsoft.com/office/drawing/2014/main" val="20002"/>
                    </a:ext>
                  </a:extLst>
                </a:gridCol>
                <a:gridCol w="1075917">
                  <a:extLst>
                    <a:ext uri="{9D8B030D-6E8A-4147-A177-3AD203B41FA5}">
                      <a16:colId xmlns:a16="http://schemas.microsoft.com/office/drawing/2014/main" val="20003"/>
                    </a:ext>
                  </a:extLst>
                </a:gridCol>
                <a:gridCol w="193223">
                  <a:extLst>
                    <a:ext uri="{9D8B030D-6E8A-4147-A177-3AD203B41FA5}">
                      <a16:colId xmlns:a16="http://schemas.microsoft.com/office/drawing/2014/main" val="20004"/>
                    </a:ext>
                  </a:extLst>
                </a:gridCol>
                <a:gridCol w="1739899">
                  <a:extLst>
                    <a:ext uri="{9D8B030D-6E8A-4147-A177-3AD203B41FA5}">
                      <a16:colId xmlns:a16="http://schemas.microsoft.com/office/drawing/2014/main" val="20005"/>
                    </a:ext>
                  </a:extLst>
                </a:gridCol>
              </a:tblGrid>
              <a:tr h="375573">
                <a:tc gridSpan="2">
                  <a:txBody>
                    <a:bodyPr/>
                    <a:lstStyle/>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コース名</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hMerge="1">
                  <a:txBody>
                    <a:bodyPr/>
                    <a:lstStyle/>
                    <a:p>
                      <a:endParaRPr kumimoji="1" lang="ja-JP" altLang="en-US"/>
                    </a:p>
                  </a:txBody>
                  <a:tcPr/>
                </a:tc>
                <a:tc gridSpan="4">
                  <a:txBody>
                    <a:bodyPr/>
                    <a:lstStyle/>
                    <a:p>
                      <a:pPr>
                        <a:lnSpc>
                          <a:spcPts val="2500"/>
                        </a:lnSpc>
                      </a:pPr>
                      <a:r>
                        <a:rPr kumimoji="1" lang="ja-JP" altLang="en-US" sz="1600" dirty="0" smtClean="0">
                          <a:solidFill>
                            <a:schemeClr val="tx1"/>
                          </a:solidFill>
                          <a:latin typeface="UD デジタル 教科書体 N-B" panose="02020700000000000000" pitchFamily="17" charset="-128"/>
                          <a:ea typeface="UD デジタル 教科書体 N-B" panose="02020700000000000000" pitchFamily="17" charset="-128"/>
                        </a:rPr>
                        <a:t>プロセスマネジメントの実例から見る早期就職を実現させる訓練運営（令和</a:t>
                      </a:r>
                      <a:r>
                        <a:rPr kumimoji="1"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rPr>
                        <a:t>5</a:t>
                      </a:r>
                      <a:r>
                        <a:rPr kumimoji="1" lang="ja-JP" altLang="en-US" sz="1600" dirty="0" smtClean="0">
                          <a:solidFill>
                            <a:schemeClr val="tx1"/>
                          </a:solidFill>
                          <a:latin typeface="UD デジタル 教科書体 N-B" panose="02020700000000000000" pitchFamily="17" charset="-128"/>
                          <a:ea typeface="UD デジタル 教科書体 N-B" panose="02020700000000000000" pitchFamily="17" charset="-128"/>
                        </a:rPr>
                        <a:t>年</a:t>
                      </a:r>
                      <a:r>
                        <a:rPr kumimoji="1"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rPr>
                        <a:t>10</a:t>
                      </a:r>
                      <a:r>
                        <a:rPr kumimoji="1" lang="ja-JP" altLang="en-US" sz="1600" dirty="0" smtClean="0">
                          <a:solidFill>
                            <a:schemeClr val="tx1"/>
                          </a:solidFill>
                          <a:latin typeface="UD デジタル 教科書体 N-B" panose="02020700000000000000" pitchFamily="17" charset="-128"/>
                          <a:ea typeface="UD デジタル 教科書体 N-B" panose="02020700000000000000" pitchFamily="17" charset="-128"/>
                        </a:rPr>
                        <a:t>月</a:t>
                      </a:r>
                      <a:r>
                        <a:rPr kumimoji="1"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rPr>
                        <a:t>6</a:t>
                      </a:r>
                      <a:r>
                        <a:rPr kumimoji="1" lang="ja-JP" altLang="en-US" sz="1600" dirty="0" smtClean="0">
                          <a:solidFill>
                            <a:schemeClr val="tx1"/>
                          </a:solidFill>
                          <a:latin typeface="UD デジタル 教科書体 N-B" panose="02020700000000000000" pitchFamily="17" charset="-128"/>
                          <a:ea typeface="UD デジタル 教科書体 N-B" panose="02020700000000000000" pitchFamily="17" charset="-128"/>
                        </a:rPr>
                        <a:t>日（金）</a:t>
                      </a:r>
                      <a:r>
                        <a:rPr kumimoji="1"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rPr>
                        <a:t>13</a:t>
                      </a:r>
                      <a:r>
                        <a:rPr kumimoji="1" lang="ja-JP" altLang="en-US" sz="1600" dirty="0" smtClean="0">
                          <a:solidFill>
                            <a:schemeClr val="tx1"/>
                          </a:solidFill>
                          <a:latin typeface="UD デジタル 教科書体 N-B" panose="02020700000000000000" pitchFamily="17" charset="-128"/>
                          <a:ea typeface="UD デジタル 教科書体 N-B" panose="02020700000000000000" pitchFamily="17" charset="-128"/>
                        </a:rPr>
                        <a:t>：</a:t>
                      </a:r>
                      <a:r>
                        <a:rPr kumimoji="1" lang="en-US" altLang="ja-JP" sz="1600" dirty="0" smtClean="0">
                          <a:solidFill>
                            <a:schemeClr val="tx1"/>
                          </a:solidFill>
                          <a:latin typeface="UD デジタル 教科書体 N-B" panose="02020700000000000000" pitchFamily="17" charset="-128"/>
                          <a:ea typeface="UD デジタル 教科書体 N-B" panose="02020700000000000000" pitchFamily="17" charset="-128"/>
                        </a:rPr>
                        <a:t>30</a:t>
                      </a:r>
                      <a:r>
                        <a:rPr kumimoji="1" lang="ja-JP" altLang="en-US" sz="1600" dirty="0" smtClean="0">
                          <a:solidFill>
                            <a:schemeClr val="tx1"/>
                          </a:solidFill>
                          <a:latin typeface="UD デジタル 教科書体 N-B" panose="02020700000000000000" pitchFamily="17" charset="-128"/>
                          <a:ea typeface="UD デジタル 教科書体 N-B" panose="02020700000000000000" pitchFamily="17" charset="-128"/>
                        </a:rPr>
                        <a:t>～）</a:t>
                      </a:r>
                      <a:endParaRPr kumimoji="1" lang="ja-JP" altLang="en-US" sz="900" dirty="0" smtClean="0">
                        <a:solidFill>
                          <a:schemeClr val="tx1"/>
                        </a:solidFill>
                        <a:latin typeface="UD デジタル 教科書体 N-B" panose="02020700000000000000" pitchFamily="17" charset="-128"/>
                        <a:ea typeface="UD デジタル 教科書体 N-B" panose="02020700000000000000" pitchFamily="17" charset="-128"/>
                      </a:endParaRPr>
                    </a:p>
                  </a:txBody>
                  <a:tcPr marL="82953" marR="82953" marT="41476" marB="41476" anchor="ctr">
                    <a:solidFill>
                      <a:schemeClr val="bg1"/>
                    </a:solidFill>
                  </a:tcPr>
                </a:tc>
                <a:tc hMerge="1">
                  <a:txBody>
                    <a:bodyPr/>
                    <a:lstStyle/>
                    <a:p>
                      <a:endParaRPr kumimoji="1" lang="ja-JP" altLang="en-US"/>
                    </a:p>
                  </a:txBody>
                  <a:tcPr/>
                </a:tc>
                <a:tc hMerge="1">
                  <a:txBody>
                    <a:bodyPr/>
                    <a:lstStyle/>
                    <a:p>
                      <a:pPr algn="ct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noFill/>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411622">
                <a:tc rowSpan="2" gridSpan="2">
                  <a:txBody>
                    <a:bodyPr/>
                    <a:lstStyle/>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訓練実施</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施設名</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rowSpan="2" hMerge="1">
                  <a:txBody>
                    <a:bodyPr/>
                    <a:lstStyle/>
                    <a:p>
                      <a:endParaRPr kumimoji="1" lang="ja-JP" altLang="en-US"/>
                    </a:p>
                  </a:txBody>
                  <a:tcPr/>
                </a:tc>
                <a:tc rowSpan="2" gridSpan="2">
                  <a:txBody>
                    <a:bodyPr/>
                    <a:lstStyle/>
                    <a:p>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rowSpan="2" hMerge="1">
                  <a:txBody>
                    <a:bodyPr/>
                    <a:lstStyle/>
                    <a:p>
                      <a:endParaRPr kumimoji="1" lang="ja-JP" altLang="en-US"/>
                    </a:p>
                  </a:txBody>
                  <a:tcPr/>
                </a:tc>
                <a:tc gridSpan="2">
                  <a:txBody>
                    <a:bodyPr/>
                    <a:lstStyle/>
                    <a:p>
                      <a:pPr>
                        <a:lnSpc>
                          <a:spcPct val="100000"/>
                        </a:lnSpc>
                      </a:pPr>
                      <a:r>
                        <a:rPr kumimoji="1" lang="en-US" altLang="ja-JP" sz="1100" b="0" dirty="0" smtClean="0">
                          <a:solidFill>
                            <a:schemeClr val="tx1"/>
                          </a:solidFill>
                          <a:latin typeface="メイリオ" panose="020B0604030504040204" pitchFamily="50" charset="-128"/>
                          <a:ea typeface="メイリオ" panose="020B0604030504040204" pitchFamily="50" charset="-128"/>
                        </a:rPr>
                        <a:t>TEL</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b">
                    <a:solidFill>
                      <a:schemeClr val="bg1"/>
                    </a:solidFill>
                  </a:tcPr>
                </a:tc>
                <a:tc hMerge="1">
                  <a:txBody>
                    <a:bodyPr/>
                    <a:lstStyle/>
                    <a:p>
                      <a:endParaRPr kumimoji="1" lang="ja-JP" altLang="en-US" dirty="0"/>
                    </a:p>
                  </a:txBody>
                  <a:tcPr anchor="ctr"/>
                </a:tc>
                <a:extLst>
                  <a:ext uri="{0D108BD9-81ED-4DB2-BD59-A6C34878D82A}">
                    <a16:rowId xmlns:a16="http://schemas.microsoft.com/office/drawing/2014/main" val="10001"/>
                  </a:ext>
                </a:extLst>
              </a:tr>
              <a:tr h="366378">
                <a:tc gridSpan="2" vMerge="1">
                  <a:txBody>
                    <a:bodyPr/>
                    <a:lstStyle/>
                    <a:p>
                      <a:endParaRPr kumimoji="1" lang="ja-JP" altLang="en-US" sz="1200" b="1" dirty="0">
                        <a:solidFill>
                          <a:schemeClr val="bg1"/>
                        </a:solidFill>
                        <a:latin typeface="メイリオ" panose="020B0604030504040204" pitchFamily="50" charset="-128"/>
                        <a:ea typeface="メイリオ" panose="020B0604030504040204" pitchFamily="50" charset="-128"/>
                      </a:endParaRPr>
                    </a:p>
                  </a:txBody>
                  <a:tcPr anchor="ctr">
                    <a:solidFill>
                      <a:schemeClr val="accent3">
                        <a:lumMod val="75000"/>
                      </a:schemeClr>
                    </a:solidFill>
                  </a:tcPr>
                </a:tc>
                <a:tc hMerge="1" vMerge="1">
                  <a:txBody>
                    <a:bodyPr/>
                    <a:lstStyle/>
                    <a:p>
                      <a:endParaRPr kumimoji="1" lang="ja-JP" altLang="en-US"/>
                    </a:p>
                  </a:txBody>
                  <a:tcPr/>
                </a:tc>
                <a:tc gridSpan="2"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nchor="ctr"/>
                </a:tc>
                <a:tc hMerge="1" vMerge="1">
                  <a:txBody>
                    <a:bodyPr/>
                    <a:lstStyle/>
                    <a:p>
                      <a:endParaRPr kumimoji="1" lang="ja-JP" altLang="en-US"/>
                    </a:p>
                  </a:txBody>
                  <a:tcPr/>
                </a:tc>
                <a:tc gridSpan="2">
                  <a:txBody>
                    <a:bodyPr/>
                    <a:lstStyle/>
                    <a:p>
                      <a:pPr>
                        <a:lnSpc>
                          <a:spcPct val="100000"/>
                        </a:lnSpc>
                      </a:pPr>
                      <a:r>
                        <a:rPr kumimoji="1" lang="en-US" altLang="ja-JP" sz="1100" b="0" dirty="0" smtClean="0">
                          <a:solidFill>
                            <a:schemeClr val="tx1"/>
                          </a:solidFill>
                          <a:latin typeface="メイリオ" panose="020B0604030504040204" pitchFamily="50" charset="-128"/>
                          <a:ea typeface="メイリオ" panose="020B0604030504040204" pitchFamily="50" charset="-128"/>
                        </a:rPr>
                        <a:t>FAX</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b">
                    <a:solidFill>
                      <a:schemeClr val="bg1"/>
                    </a:solidFill>
                  </a:tcPr>
                </a:tc>
                <a:tc hMerge="1">
                  <a:txBody>
                    <a:bodyPr/>
                    <a:lstStyle/>
                    <a:p>
                      <a:endParaRPr kumimoji="1" lang="ja-JP" altLang="en-US" dirty="0"/>
                    </a:p>
                  </a:txBody>
                  <a:tcPr anchor="ctr"/>
                </a:tc>
                <a:extLst>
                  <a:ext uri="{0D108BD9-81ED-4DB2-BD59-A6C34878D82A}">
                    <a16:rowId xmlns:a16="http://schemas.microsoft.com/office/drawing/2014/main" val="10002"/>
                  </a:ext>
                </a:extLst>
              </a:tr>
              <a:tr h="537158">
                <a:tc gridSpan="2">
                  <a:txBody>
                    <a:bodyPr/>
                    <a:lstStyle/>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hMerge="1">
                  <a:txBody>
                    <a:bodyPr/>
                    <a:lstStyle/>
                    <a:p>
                      <a:endParaRPr kumimoji="1" lang="ja-JP" altLang="en-US"/>
                    </a:p>
                  </a:txBody>
                  <a:tcPr/>
                </a:tc>
                <a:tc gridSpan="4">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82953" marR="82953" marT="41476" marB="41476">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521625">
                <a:tc gridSpan="2">
                  <a:txBody>
                    <a:bodyPr/>
                    <a:lstStyle/>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申込担当者</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hMerge="1">
                  <a:txBody>
                    <a:bodyPr/>
                    <a:lstStyle/>
                    <a:p>
                      <a:endParaRPr kumimoji="1" lang="ja-JP" altLang="en-US"/>
                    </a:p>
                  </a:txBody>
                  <a:tcPr/>
                </a:tc>
                <a:tc>
                  <a:txBody>
                    <a:bodyPr/>
                    <a:lstStyle/>
                    <a:p>
                      <a:r>
                        <a:rPr kumimoji="1" lang="ja-JP" altLang="en-US" sz="1100" dirty="0" smtClean="0">
                          <a:solidFill>
                            <a:schemeClr val="tx1"/>
                          </a:solidFill>
                          <a:latin typeface="メイリオ" panose="020B0604030504040204" pitchFamily="50" charset="-128"/>
                          <a:ea typeface="メイリオ" panose="020B0604030504040204" pitchFamily="50" charset="-128"/>
                        </a:rPr>
                        <a:t>氏名</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gridSpan="2">
                  <a:txBody>
                    <a:bodyPr/>
                    <a:lstStyle/>
                    <a:p>
                      <a:pPr algn="l"/>
                      <a:r>
                        <a:rPr kumimoji="1" lang="ja-JP" altLang="en-US" sz="1100" dirty="0" smtClean="0">
                          <a:solidFill>
                            <a:schemeClr val="tx1"/>
                          </a:solidFill>
                          <a:latin typeface="メイリオ" panose="020B0604030504040204" pitchFamily="50" charset="-128"/>
                          <a:ea typeface="メイリオ" panose="020B0604030504040204" pitchFamily="50" charset="-128"/>
                        </a:rPr>
                        <a:t>部署等</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hMerge="1">
                  <a:txBody>
                    <a:bodyPr/>
                    <a:lstStyle/>
                    <a:p>
                      <a:endParaRPr kumimoji="1" lang="ja-JP" altLang="en-US"/>
                    </a:p>
                  </a:txBody>
                  <a:tcPr/>
                </a:tc>
                <a:tc>
                  <a:txBody>
                    <a:bodyPr/>
                    <a:lstStyle/>
                    <a:p>
                      <a:pPr algn="dist"/>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extLst>
                  <a:ext uri="{0D108BD9-81ED-4DB2-BD59-A6C34878D82A}">
                    <a16:rowId xmlns:a16="http://schemas.microsoft.com/office/drawing/2014/main" val="10004"/>
                  </a:ext>
                </a:extLst>
              </a:tr>
              <a:tr h="111556">
                <a:tc gridSpan="6">
                  <a:txBody>
                    <a:bodyPr/>
                    <a:lstStyle/>
                    <a:p>
                      <a:pPr>
                        <a:lnSpc>
                          <a:spcPts val="100"/>
                        </a:lnSpc>
                      </a:pPr>
                      <a:endParaRPr kumimoji="1" lang="ja-JP" altLang="en-US" sz="700" b="0" dirty="0">
                        <a:solidFill>
                          <a:schemeClr val="tx1"/>
                        </a:solidFill>
                        <a:latin typeface="メイリオ" panose="020B0604030504040204" pitchFamily="50" charset="-128"/>
                        <a:ea typeface="メイリオ" panose="020B0604030504040204" pitchFamily="50" charset="-128"/>
                      </a:endParaRPr>
                    </a:p>
                  </a:txBody>
                  <a:tcPr marL="82953" marR="82953" marT="41476" marB="41476" anchor="ctr">
                    <a:solidFill>
                      <a:schemeClr val="bg1"/>
                    </a:solidFill>
                  </a:tcPr>
                </a:tc>
                <a:tc hMerge="1">
                  <a:txBody>
                    <a:bodyPr/>
                    <a:lstStyle/>
                    <a:p>
                      <a:endParaRPr kumimoji="1" lang="ja-JP" altLang="en-US"/>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5"/>
                  </a:ext>
                </a:extLst>
              </a:tr>
              <a:tr h="463153">
                <a:tc rowSpan="2">
                  <a:txBody>
                    <a:bodyPr/>
                    <a:lstStyle/>
                    <a:p>
                      <a:pPr algn="ctr">
                        <a:lnSpc>
                          <a:spcPts val="700"/>
                        </a:lnSpc>
                      </a:pPr>
                      <a:r>
                        <a:rPr kumimoji="1" lang="ja-JP" altLang="en-US" sz="1100" b="1" dirty="0" smtClean="0">
                          <a:solidFill>
                            <a:schemeClr val="tx1"/>
                          </a:solidFill>
                          <a:latin typeface="メイリオ" panose="020B0604030504040204" pitchFamily="50" charset="-128"/>
                          <a:ea typeface="メイリオ" panose="020B0604030504040204" pitchFamily="50" charset="-128"/>
                        </a:rPr>
                        <a:t>参　加　者</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marL="82953" marR="82953" marT="41476" marB="41476" vert="eaVert" anchor="ctr">
                    <a:solidFill>
                      <a:schemeClr val="bg1"/>
                    </a:solidFill>
                  </a:tcPr>
                </a:tc>
                <a:tc gridSpan="2">
                  <a:txBody>
                    <a:bodyPr/>
                    <a:lstStyle/>
                    <a:p>
                      <a:pPr marL="36000">
                        <a:lnSpc>
                          <a:spcPts val="1300"/>
                        </a:lnSpc>
                      </a:pPr>
                      <a:r>
                        <a:rPr kumimoji="1" lang="ja-JP" altLang="en-US" sz="800" dirty="0" smtClean="0">
                          <a:solidFill>
                            <a:schemeClr val="tx1"/>
                          </a:solidFill>
                          <a:latin typeface="メイリオ" panose="020B0604030504040204" pitchFamily="50" charset="-128"/>
                          <a:ea typeface="メイリオ" panose="020B0604030504040204" pitchFamily="50" charset="-128"/>
                        </a:rPr>
                        <a:t>ふりがな</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pPr marL="36000">
                        <a:lnSpc>
                          <a:spcPts val="2000"/>
                        </a:lnSpc>
                      </a:pPr>
                      <a:r>
                        <a:rPr kumimoji="1" lang="ja-JP" altLang="en-US" sz="1200" dirty="0" smtClean="0">
                          <a:solidFill>
                            <a:schemeClr val="tx1"/>
                          </a:solidFill>
                          <a:latin typeface="メイリオ" panose="020B0604030504040204" pitchFamily="50" charset="-128"/>
                          <a:ea typeface="メイリオ" panose="020B0604030504040204" pitchFamily="50" charset="-128"/>
                        </a:rPr>
                        <a:t>氏　名</a:t>
                      </a: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　　　　　　　　　　　　　　　　</a:t>
                      </a:r>
                    </a:p>
                  </a:txBody>
                  <a:tcPr marL="82953" marR="82953" marT="41476" marB="41476">
                    <a:lnB w="12700" cap="flat" cmpd="sng" algn="ctr">
                      <a:solidFill>
                        <a:schemeClr val="tx1"/>
                      </a:solidFill>
                      <a:prstDash val="solid"/>
                      <a:round/>
                      <a:headEnd type="none" w="med" len="med"/>
                      <a:tailEnd type="none" w="med" len="med"/>
                    </a:lnB>
                    <a:solidFill>
                      <a:schemeClr val="bg1"/>
                    </a:solidFill>
                  </a:tcPr>
                </a:tc>
                <a:tc hMerge="1">
                  <a:txBody>
                    <a:bodyPr/>
                    <a:lstStyle/>
                    <a:p>
                      <a:pPr>
                        <a:lnSpc>
                          <a:spcPts val="1300"/>
                        </a:lnSpc>
                      </a:pP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B w="12700" cap="flat" cmpd="sng" algn="ctr">
                      <a:solidFill>
                        <a:schemeClr val="tx1"/>
                      </a:solidFill>
                      <a:prstDash val="solid"/>
                      <a:round/>
                      <a:headEnd type="none" w="med" len="med"/>
                      <a:tailEnd type="none" w="med" len="med"/>
                    </a:lnB>
                  </a:tcPr>
                </a:tc>
                <a:tc gridSpan="3">
                  <a:txBody>
                    <a:bodyPr/>
                    <a:lstStyle/>
                    <a:p>
                      <a:pPr marL="36000">
                        <a:lnSpc>
                          <a:spcPts val="2000"/>
                        </a:lnSpc>
                      </a:pPr>
                      <a:r>
                        <a:rPr kumimoji="1" lang="ja-JP" altLang="en-US" sz="800" dirty="0" smtClean="0">
                          <a:solidFill>
                            <a:schemeClr val="tx1"/>
                          </a:solidFill>
                          <a:latin typeface="メイリオ" panose="020B0604030504040204" pitchFamily="50" charset="-128"/>
                          <a:ea typeface="メイリオ" panose="020B0604030504040204" pitchFamily="50" charset="-128"/>
                        </a:rPr>
                        <a:t>訓練における立場（例：事務担当者、就職支援責任者等）</a:t>
                      </a:r>
                    </a:p>
                  </a:txBody>
                  <a:tcPr marL="82953" marR="82953" marT="41476" marB="41476">
                    <a:lnB w="12700" cap="flat" cmpd="sng" algn="ctr">
                      <a:solidFill>
                        <a:schemeClr val="tx1"/>
                      </a:solidFill>
                      <a:prstDash val="solid"/>
                      <a:round/>
                      <a:headEnd type="none" w="med" len="med"/>
                      <a:tailEnd type="none" w="med" len="med"/>
                    </a:lnB>
                    <a:solidFill>
                      <a:schemeClr val="bg1"/>
                    </a:solidFill>
                  </a:tcPr>
                </a:tc>
                <a:tc hMerge="1">
                  <a:txBody>
                    <a:bodyPr/>
                    <a:lstStyle/>
                    <a:p>
                      <a:pPr marL="36000">
                        <a:lnSpc>
                          <a:spcPts val="1300"/>
                        </a:lnSpc>
                      </a:pP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lnR w="12700" cmpd="sng">
                      <a:noFill/>
                    </a:lnR>
                    <a:lnB w="12700" cap="flat" cmpd="sng" algn="ctr">
                      <a:solidFill>
                        <a:schemeClr val="tx1"/>
                      </a:solidFill>
                      <a:prstDash val="solid"/>
                      <a:round/>
                      <a:headEnd type="none" w="med" len="med"/>
                      <a:tailEnd type="none" w="med" len="med"/>
                    </a:lnB>
                  </a:tcPr>
                </a:tc>
                <a:tc hMerge="1">
                  <a:txBody>
                    <a:bodyPr/>
                    <a:lstStyle/>
                    <a:p>
                      <a:pPr>
                        <a:lnSpc>
                          <a:spcPts val="1500"/>
                        </a:lnSpc>
                      </a:pPr>
                      <a:endParaRPr kumimoji="1" lang="ja-JP" altLang="en-US" sz="110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6"/>
                  </a:ext>
                </a:extLst>
              </a:tr>
              <a:tr h="502053">
                <a:tc vMerge="1">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noFill/>
                  </a:tcPr>
                </a:tc>
                <a:tc gridSpan="2">
                  <a:txBody>
                    <a:bodyPr/>
                    <a:lstStyle/>
                    <a:p>
                      <a:pPr marL="36000">
                        <a:lnSpc>
                          <a:spcPts val="1300"/>
                        </a:lnSpc>
                      </a:pPr>
                      <a:r>
                        <a:rPr kumimoji="1" lang="ja-JP" altLang="en-US" sz="800" dirty="0" smtClean="0">
                          <a:solidFill>
                            <a:schemeClr val="tx1"/>
                          </a:solidFill>
                          <a:latin typeface="メイリオ" panose="020B0604030504040204" pitchFamily="50" charset="-128"/>
                          <a:ea typeface="メイリオ" panose="020B0604030504040204" pitchFamily="50" charset="-128"/>
                        </a:rPr>
                        <a:t>ふりがな</a:t>
                      </a:r>
                      <a:endParaRPr kumimoji="1" lang="en-US" altLang="ja-JP" sz="800" dirty="0" smtClean="0">
                        <a:solidFill>
                          <a:schemeClr val="tx1"/>
                        </a:solidFill>
                        <a:latin typeface="メイリオ" panose="020B0604030504040204" pitchFamily="50" charset="-128"/>
                        <a:ea typeface="メイリオ" panose="020B0604030504040204" pitchFamily="50" charset="-128"/>
                      </a:endParaRPr>
                    </a:p>
                    <a:p>
                      <a:pPr marL="36000">
                        <a:lnSpc>
                          <a:spcPts val="2000"/>
                        </a:lnSpc>
                      </a:pPr>
                      <a:r>
                        <a:rPr kumimoji="1" lang="ja-JP" altLang="en-US" sz="1200" dirty="0" smtClean="0">
                          <a:solidFill>
                            <a:schemeClr val="tx1"/>
                          </a:solidFill>
                          <a:latin typeface="メイリオ" panose="020B0604030504040204" pitchFamily="50" charset="-128"/>
                          <a:ea typeface="メイリオ" panose="020B0604030504040204" pitchFamily="50" charset="-128"/>
                        </a:rPr>
                        <a:t>氏　名</a:t>
                      </a:r>
                      <a:r>
                        <a:rPr kumimoji="1" lang="ja-JP" altLang="en-US" sz="1200" dirty="0">
                          <a:solidFill>
                            <a:schemeClr val="tx1"/>
                          </a:solidFill>
                          <a:latin typeface="メイリオ" panose="020B0604030504040204" pitchFamily="50" charset="-128"/>
                          <a:ea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rPr>
                        <a:t>　　　　　　　　　　　　　　　　　</a:t>
                      </a:r>
                    </a:p>
                  </a:txBody>
                  <a:tcPr marL="82953" marR="82953" marT="41476" marB="414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ts val="1300"/>
                        </a:lnSpc>
                      </a:pP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36000" marR="0" lvl="0" indent="0" algn="l" defTabSz="342900" rtl="0" eaLnBrk="1" fontAlgn="auto" latinLnBrk="0" hangingPunct="1">
                        <a:lnSpc>
                          <a:spcPts val="2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mn-ea"/>
                          <a:cs typeface="+mn-cs"/>
                        </a:rPr>
                        <a:t>訓練における立場（例：事務担当者、就職支援責任者等）</a:t>
                      </a:r>
                    </a:p>
                  </a:txBody>
                  <a:tcPr marL="82953" marR="82953" marT="41476" marB="4147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36000">
                        <a:lnSpc>
                          <a:spcPts val="1300"/>
                        </a:lnSpc>
                      </a:pP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a:txBody>
                  <a:tcP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ts val="1500"/>
                        </a:lnSpc>
                      </a:pPr>
                      <a:endParaRPr kumimoji="1" lang="ja-JP" altLang="en-US" sz="110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7"/>
                  </a:ext>
                </a:extLst>
              </a:tr>
            </a:tbl>
          </a:graphicData>
        </a:graphic>
      </p:graphicFrame>
      <p:cxnSp>
        <p:nvCxnSpPr>
          <p:cNvPr id="16" name="直線コネクタ 15"/>
          <p:cNvCxnSpPr/>
          <p:nvPr/>
        </p:nvCxnSpPr>
        <p:spPr>
          <a:xfrm>
            <a:off x="-148" y="8996411"/>
            <a:ext cx="6597026"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991207" y="98201"/>
            <a:ext cx="4032448" cy="523220"/>
          </a:xfrm>
          <a:prstGeom prst="rect">
            <a:avLst/>
          </a:prstGeom>
          <a:noFill/>
        </p:spPr>
        <p:txBody>
          <a:bodyPr wrap="square" rtlCol="0">
            <a:spAutoFit/>
          </a:bodyPr>
          <a:lstStyle/>
          <a:p>
            <a:pPr algn="r"/>
            <a:r>
              <a:rPr lang="ja-JP" altLang="en-US" sz="1400" dirty="0" smtClean="0">
                <a:solidFill>
                  <a:prstClr val="black"/>
                </a:solidFill>
                <a:latin typeface="UD デジタル 教科書体 N-B" panose="02020700000000000000" pitchFamily="17" charset="-128"/>
                <a:ea typeface="UD デジタル 教科書体 N-B" panose="02020700000000000000" pitchFamily="17" charset="-128"/>
              </a:rPr>
              <a:t>  </a:t>
            </a:r>
            <a:r>
              <a:rPr lang="ja-JP" altLang="en-US" sz="1200" dirty="0" smtClean="0">
                <a:solidFill>
                  <a:prstClr val="black"/>
                </a:solidFill>
                <a:latin typeface="UD デジタル 教科書体 N-B" panose="02020700000000000000" pitchFamily="17" charset="-128"/>
                <a:ea typeface="UD デジタル 教科書体 N-B" panose="02020700000000000000" pitchFamily="17" charset="-128"/>
              </a:rPr>
              <a:t>切り取らずこの用紙のまま</a:t>
            </a:r>
            <a:endParaRPr lang="en-US" altLang="ja-JP" sz="1400" dirty="0">
              <a:solidFill>
                <a:prstClr val="black"/>
              </a:solidFill>
              <a:latin typeface="UD デジタル 教科書体 N-B" panose="02020700000000000000" pitchFamily="17" charset="-128"/>
              <a:ea typeface="UD デジタル 教科書体 N-B" panose="02020700000000000000" pitchFamily="17" charset="-128"/>
            </a:endParaRPr>
          </a:p>
          <a:p>
            <a:pPr algn="r"/>
            <a:r>
              <a:rPr lang="en-US" altLang="ja-JP" sz="1400" dirty="0" smtClean="0">
                <a:solidFill>
                  <a:prstClr val="black"/>
                </a:solidFill>
                <a:latin typeface="UD デジタル 教科書体 N-B" panose="02020700000000000000" pitchFamily="17" charset="-128"/>
                <a:ea typeface="UD デジタル 教科書体 N-B" panose="02020700000000000000" pitchFamily="17" charset="-128"/>
              </a:rPr>
              <a:t>FAX</a:t>
            </a:r>
            <a:r>
              <a:rPr lang="ja-JP" altLang="en-US" sz="1400" dirty="0" smtClean="0">
                <a:solidFill>
                  <a:prstClr val="black"/>
                </a:solidFill>
                <a:latin typeface="UD デジタル 教科書体 N-B" panose="02020700000000000000" pitchFamily="17" charset="-128"/>
                <a:ea typeface="UD デジタル 教科書体 N-B" panose="02020700000000000000" pitchFamily="17" charset="-128"/>
              </a:rPr>
              <a:t>又はﾒｰﾙしてください</a:t>
            </a:r>
            <a:r>
              <a:rPr lang="ja-JP" altLang="en-US" sz="1400" dirty="0">
                <a:solidFill>
                  <a:prstClr val="black"/>
                </a:solidFill>
                <a:latin typeface="メイリオ" panose="020B0604030504040204" pitchFamily="50" charset="-128"/>
                <a:ea typeface="メイリオ" panose="020B0604030504040204" pitchFamily="50" charset="-128"/>
              </a:rPr>
              <a:t>　</a:t>
            </a:r>
          </a:p>
        </p:txBody>
      </p:sp>
      <p:pic>
        <p:nvPicPr>
          <p:cNvPr id="4" name="図 3"/>
          <p:cNvPicPr>
            <a:picLocks noChangeAspect="1"/>
          </p:cNvPicPr>
          <p:nvPr/>
        </p:nvPicPr>
        <p:blipFill>
          <a:blip r:embed="rId3"/>
          <a:stretch>
            <a:fillRect/>
          </a:stretch>
        </p:blipFill>
        <p:spPr>
          <a:xfrm>
            <a:off x="350869" y="6190535"/>
            <a:ext cx="6139237" cy="2664000"/>
          </a:xfrm>
          <a:prstGeom prst="rect">
            <a:avLst/>
          </a:prstGeom>
        </p:spPr>
      </p:pic>
      <p:sp>
        <p:nvSpPr>
          <p:cNvPr id="12" name="テキスト ボックス 11"/>
          <p:cNvSpPr txBox="1"/>
          <p:nvPr/>
        </p:nvSpPr>
        <p:spPr>
          <a:xfrm>
            <a:off x="-1251520" y="293879"/>
            <a:ext cx="5175126" cy="461665"/>
          </a:xfrm>
          <a:prstGeom prst="rect">
            <a:avLst/>
          </a:prstGeom>
          <a:noFill/>
        </p:spPr>
        <p:txBody>
          <a:bodyPr wrap="square" rtlCol="0">
            <a:spAutoFit/>
          </a:bodyPr>
          <a:lstStyle/>
          <a:p>
            <a:pPr algn="r"/>
            <a:r>
              <a:rPr lang="ja-JP" altLang="en-US" sz="2400" dirty="0" smtClean="0">
                <a:solidFill>
                  <a:srgbClr val="002060"/>
                </a:solidFill>
                <a:latin typeface="UD デジタル 教科書体 N-B" panose="02020700000000000000" pitchFamily="17" charset="-128"/>
                <a:ea typeface="UD デジタル 教科書体 N-B" panose="02020700000000000000" pitchFamily="17" charset="-128"/>
              </a:rPr>
              <a:t>ﾒｰﾙ：</a:t>
            </a:r>
            <a:r>
              <a:rPr lang="en-US" altLang="ja-JP" sz="2000" dirty="0">
                <a:solidFill>
                  <a:srgbClr val="002060"/>
                </a:solidFill>
                <a:latin typeface="UD デジタル 教科書体 N-B" panose="02020700000000000000" pitchFamily="17" charset="-128"/>
                <a:ea typeface="UD デジタル 教科書体 N-B" panose="02020700000000000000" pitchFamily="17" charset="-128"/>
              </a:rPr>
              <a:t>chiba-qsyoku@jeed.go.jp</a:t>
            </a:r>
            <a:r>
              <a:rPr lang="ja-JP" altLang="en-US" dirty="0">
                <a:solidFill>
                  <a:prstClr val="black"/>
                </a:solidFill>
                <a:latin typeface="メイリオ" panose="020B0604030504040204" pitchFamily="50" charset="-128"/>
                <a:ea typeface="メイリオ" panose="020B0604030504040204" pitchFamily="50" charset="-128"/>
              </a:rPr>
              <a:t>　</a:t>
            </a:r>
            <a:endParaRPr lang="ja-JP" altLang="en-US" sz="1089"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74358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11651</TotalTime>
  <Words>701</Words>
  <Application>Microsoft Office PowerPoint</Application>
  <PresentationFormat>A4 210 x 297 mm</PresentationFormat>
  <Paragraphs>73</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ＭＳ Ｐゴシック</vt:lpstr>
      <vt:lpstr>UD デジタル 教科書体 N-B</vt:lpstr>
      <vt:lpstr>UD デジタル 教科書体 NK-B</vt:lpstr>
      <vt:lpstr>UD デジタル 教科書体 NK-R</vt:lpstr>
      <vt:lpstr>メイリオ</vt:lpstr>
      <vt:lpstr>Arial</vt:lpstr>
      <vt:lpstr>Calibri</vt:lpstr>
      <vt:lpstr>Times New Roman</vt:lpstr>
      <vt:lpstr>Trebuchet MS</vt:lpstr>
      <vt:lpstr>Wingdings 3</vt:lpstr>
      <vt:lpstr>ファセット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952025</dc:creator>
  <cp:lastModifiedBy>河野 伶奈</cp:lastModifiedBy>
  <cp:revision>839</cp:revision>
  <cp:lastPrinted>2021-07-26T03:52:18Z</cp:lastPrinted>
  <dcterms:created xsi:type="dcterms:W3CDTF">2018-07-24T03:15:53Z</dcterms:created>
  <dcterms:modified xsi:type="dcterms:W3CDTF">2023-07-03T03:46:36Z</dcterms:modified>
</cp:coreProperties>
</file>