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9" r:id="rId1"/>
  </p:sldMasterIdLst>
  <p:notesMasterIdLst>
    <p:notesMasterId r:id="rId4"/>
  </p:notesMasterIdLst>
  <p:handoutMasterIdLst>
    <p:handoutMasterId r:id="rId5"/>
  </p:handoutMasterIdLst>
  <p:sldIdLst>
    <p:sldId id="259" r:id="rId2"/>
    <p:sldId id="260" r:id="rId3"/>
  </p:sldIdLst>
  <p:sldSz cx="6858000" cy="9906000" type="A4"/>
  <p:notesSz cx="6735763" cy="9866313"/>
  <p:defaultTextStyle>
    <a:defPPr>
      <a:defRPr lang="ja-JP"/>
    </a:defPPr>
    <a:lvl1pPr marL="0" algn="l" defTabSz="914342" rtl="0" eaLnBrk="1" latinLnBrk="0" hangingPunct="1">
      <a:defRPr kumimoji="1" sz="1800" kern="1200">
        <a:solidFill>
          <a:schemeClr val="tx1"/>
        </a:solidFill>
        <a:latin typeface="+mn-lt"/>
        <a:ea typeface="+mn-ea"/>
        <a:cs typeface="+mn-cs"/>
      </a:defRPr>
    </a:lvl1pPr>
    <a:lvl2pPr marL="457171" algn="l" defTabSz="914342" rtl="0" eaLnBrk="1" latinLnBrk="0" hangingPunct="1">
      <a:defRPr kumimoji="1" sz="1800" kern="1200">
        <a:solidFill>
          <a:schemeClr val="tx1"/>
        </a:solidFill>
        <a:latin typeface="+mn-lt"/>
        <a:ea typeface="+mn-ea"/>
        <a:cs typeface="+mn-cs"/>
      </a:defRPr>
    </a:lvl2pPr>
    <a:lvl3pPr marL="914342" algn="l" defTabSz="914342" rtl="0" eaLnBrk="1" latinLnBrk="0" hangingPunct="1">
      <a:defRPr kumimoji="1" sz="1800" kern="1200">
        <a:solidFill>
          <a:schemeClr val="tx1"/>
        </a:solidFill>
        <a:latin typeface="+mn-lt"/>
        <a:ea typeface="+mn-ea"/>
        <a:cs typeface="+mn-cs"/>
      </a:defRPr>
    </a:lvl3pPr>
    <a:lvl4pPr marL="1371513" algn="l" defTabSz="914342" rtl="0" eaLnBrk="1" latinLnBrk="0" hangingPunct="1">
      <a:defRPr kumimoji="1" sz="1800" kern="1200">
        <a:solidFill>
          <a:schemeClr val="tx1"/>
        </a:solidFill>
        <a:latin typeface="+mn-lt"/>
        <a:ea typeface="+mn-ea"/>
        <a:cs typeface="+mn-cs"/>
      </a:defRPr>
    </a:lvl4pPr>
    <a:lvl5pPr marL="1828684" algn="l" defTabSz="914342" rtl="0" eaLnBrk="1" latinLnBrk="0" hangingPunct="1">
      <a:defRPr kumimoji="1" sz="1800" kern="1200">
        <a:solidFill>
          <a:schemeClr val="tx1"/>
        </a:solidFill>
        <a:latin typeface="+mn-lt"/>
        <a:ea typeface="+mn-ea"/>
        <a:cs typeface="+mn-cs"/>
      </a:defRPr>
    </a:lvl5pPr>
    <a:lvl6pPr marL="2285855" algn="l" defTabSz="914342" rtl="0" eaLnBrk="1" latinLnBrk="0" hangingPunct="1">
      <a:defRPr kumimoji="1" sz="1800" kern="1200">
        <a:solidFill>
          <a:schemeClr val="tx1"/>
        </a:solidFill>
        <a:latin typeface="+mn-lt"/>
        <a:ea typeface="+mn-ea"/>
        <a:cs typeface="+mn-cs"/>
      </a:defRPr>
    </a:lvl6pPr>
    <a:lvl7pPr marL="2743026" algn="l" defTabSz="914342" rtl="0" eaLnBrk="1" latinLnBrk="0" hangingPunct="1">
      <a:defRPr kumimoji="1" sz="1800" kern="1200">
        <a:solidFill>
          <a:schemeClr val="tx1"/>
        </a:solidFill>
        <a:latin typeface="+mn-lt"/>
        <a:ea typeface="+mn-ea"/>
        <a:cs typeface="+mn-cs"/>
      </a:defRPr>
    </a:lvl7pPr>
    <a:lvl8pPr marL="3200198" algn="l" defTabSz="914342" rtl="0" eaLnBrk="1" latinLnBrk="0" hangingPunct="1">
      <a:defRPr kumimoji="1" sz="1800" kern="1200">
        <a:solidFill>
          <a:schemeClr val="tx1"/>
        </a:solidFill>
        <a:latin typeface="+mn-lt"/>
        <a:ea typeface="+mn-ea"/>
        <a:cs typeface="+mn-cs"/>
      </a:defRPr>
    </a:lvl8pPr>
    <a:lvl9pPr marL="3657369" algn="l" defTabSz="914342"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FFCCCC"/>
    <a:srgbClr val="FF9900"/>
    <a:srgbClr val="FFFF66"/>
    <a:srgbClr val="99CC00"/>
    <a:srgbClr val="FF99FF"/>
    <a:srgbClr val="8FC963"/>
    <a:srgbClr val="33574D"/>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46" autoAdjust="0"/>
    <p:restoredTop sz="96834" autoAdjust="0"/>
  </p:normalViewPr>
  <p:slideViewPr>
    <p:cSldViewPr>
      <p:cViewPr varScale="1">
        <p:scale>
          <a:sx n="89" d="100"/>
          <a:sy n="89" d="100"/>
        </p:scale>
        <p:origin x="3114" y="7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8621" cy="494813"/>
          </a:xfrm>
          <a:prstGeom prst="rect">
            <a:avLst/>
          </a:prstGeom>
        </p:spPr>
        <p:txBody>
          <a:bodyPr vert="horz" lIns="90636" tIns="45317" rIns="90636" bIns="453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3" y="1"/>
            <a:ext cx="2918621" cy="494813"/>
          </a:xfrm>
          <a:prstGeom prst="rect">
            <a:avLst/>
          </a:prstGeom>
        </p:spPr>
        <p:txBody>
          <a:bodyPr vert="horz" lIns="90636" tIns="45317" rIns="90636" bIns="45317" rtlCol="0"/>
          <a:lstStyle>
            <a:lvl1pPr algn="r">
              <a:defRPr sz="1200"/>
            </a:lvl1pPr>
          </a:lstStyle>
          <a:p>
            <a:fld id="{FAF0FE9A-8B2F-4A6E-B6EF-9AC6C0CE917D}" type="datetimeFigureOut">
              <a:rPr kumimoji="1" lang="ja-JP" altLang="en-US" smtClean="0"/>
              <a:t>2024/8/8</a:t>
            </a:fld>
            <a:endParaRPr kumimoji="1" lang="ja-JP" altLang="en-US"/>
          </a:p>
        </p:txBody>
      </p:sp>
      <p:sp>
        <p:nvSpPr>
          <p:cNvPr id="4" name="フッター プレースホルダー 3"/>
          <p:cNvSpPr>
            <a:spLocks noGrp="1"/>
          </p:cNvSpPr>
          <p:nvPr>
            <p:ph type="ftr" sz="quarter" idx="2"/>
          </p:nvPr>
        </p:nvSpPr>
        <p:spPr>
          <a:xfrm>
            <a:off x="1" y="9371501"/>
            <a:ext cx="2918621" cy="494813"/>
          </a:xfrm>
          <a:prstGeom prst="rect">
            <a:avLst/>
          </a:prstGeom>
        </p:spPr>
        <p:txBody>
          <a:bodyPr vert="horz" lIns="90636" tIns="45317" rIns="90636" bIns="453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3" y="9371501"/>
            <a:ext cx="2918621" cy="494813"/>
          </a:xfrm>
          <a:prstGeom prst="rect">
            <a:avLst/>
          </a:prstGeom>
        </p:spPr>
        <p:txBody>
          <a:bodyPr vert="horz" lIns="90636" tIns="45317" rIns="90636" bIns="45317" rtlCol="0" anchor="b"/>
          <a:lstStyle>
            <a:lvl1pPr algn="r">
              <a:defRPr sz="1200"/>
            </a:lvl1pPr>
          </a:lstStyle>
          <a:p>
            <a:fld id="{13B676B6-A30A-4B48-AF8D-134097837B8E}" type="slidenum">
              <a:rPr kumimoji="1" lang="ja-JP" altLang="en-US" smtClean="0"/>
              <a:t>‹#›</a:t>
            </a:fld>
            <a:endParaRPr kumimoji="1" lang="ja-JP" altLang="en-US"/>
          </a:p>
        </p:txBody>
      </p:sp>
    </p:spTree>
    <p:extLst>
      <p:ext uri="{BB962C8B-B14F-4D97-AF65-F5344CB8AC3E}">
        <p14:creationId xmlns:p14="http://schemas.microsoft.com/office/powerpoint/2010/main" val="17411604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4" y="5"/>
            <a:ext cx="2918830" cy="493318"/>
          </a:xfrm>
          <a:prstGeom prst="rect">
            <a:avLst/>
          </a:prstGeom>
        </p:spPr>
        <p:txBody>
          <a:bodyPr vert="horz" lIns="90591" tIns="45295" rIns="90591" bIns="4529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86" y="5"/>
            <a:ext cx="2918830" cy="493318"/>
          </a:xfrm>
          <a:prstGeom prst="rect">
            <a:avLst/>
          </a:prstGeom>
        </p:spPr>
        <p:txBody>
          <a:bodyPr vert="horz" lIns="90591" tIns="45295" rIns="90591" bIns="45295" rtlCol="0"/>
          <a:lstStyle>
            <a:lvl1pPr algn="r">
              <a:defRPr sz="1200"/>
            </a:lvl1pPr>
          </a:lstStyle>
          <a:p>
            <a:fld id="{6CFDAA3A-F6DC-4CA8-B263-E14DF82B77F4}" type="datetimeFigureOut">
              <a:rPr kumimoji="1" lang="ja-JP" altLang="en-US" smtClean="0"/>
              <a:t>2024/8/8</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0591" tIns="45295" rIns="90591" bIns="45295" rtlCol="0" anchor="ctr"/>
          <a:lstStyle/>
          <a:p>
            <a:endParaRPr lang="ja-JP" altLang="en-US"/>
          </a:p>
        </p:txBody>
      </p:sp>
      <p:sp>
        <p:nvSpPr>
          <p:cNvPr id="5" name="ノート プレースホルダー 4"/>
          <p:cNvSpPr>
            <a:spLocks noGrp="1"/>
          </p:cNvSpPr>
          <p:nvPr>
            <p:ph type="body" sz="quarter" idx="3"/>
          </p:nvPr>
        </p:nvSpPr>
        <p:spPr>
          <a:xfrm>
            <a:off x="673577" y="4686503"/>
            <a:ext cx="5388610" cy="4439843"/>
          </a:xfrm>
          <a:prstGeom prst="rect">
            <a:avLst/>
          </a:prstGeom>
        </p:spPr>
        <p:txBody>
          <a:bodyPr vert="horz" lIns="90591" tIns="45295" rIns="90591" bIns="4529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4" y="9371294"/>
            <a:ext cx="2918830" cy="493318"/>
          </a:xfrm>
          <a:prstGeom prst="rect">
            <a:avLst/>
          </a:prstGeom>
        </p:spPr>
        <p:txBody>
          <a:bodyPr vert="horz" lIns="90591" tIns="45295" rIns="90591" bIns="4529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86" y="9371294"/>
            <a:ext cx="2918830" cy="493318"/>
          </a:xfrm>
          <a:prstGeom prst="rect">
            <a:avLst/>
          </a:prstGeom>
        </p:spPr>
        <p:txBody>
          <a:bodyPr vert="horz" lIns="90591" tIns="45295" rIns="90591" bIns="45295" rtlCol="0" anchor="b"/>
          <a:lstStyle>
            <a:lvl1pPr algn="r">
              <a:defRPr sz="1200"/>
            </a:lvl1pPr>
          </a:lstStyle>
          <a:p>
            <a:fld id="{31C84D8E-F164-4263-9B23-FA0550FFAE0E}" type="slidenum">
              <a:rPr kumimoji="1" lang="ja-JP" altLang="en-US" smtClean="0"/>
              <a:t>‹#›</a:t>
            </a:fld>
            <a:endParaRPr kumimoji="1" lang="ja-JP" altLang="en-US"/>
          </a:p>
        </p:txBody>
      </p:sp>
    </p:spTree>
    <p:extLst>
      <p:ext uri="{BB962C8B-B14F-4D97-AF65-F5344CB8AC3E}">
        <p14:creationId xmlns:p14="http://schemas.microsoft.com/office/powerpoint/2010/main" val="2959862330"/>
      </p:ext>
    </p:extLst>
  </p:cSld>
  <p:clrMap bg1="lt1" tx1="dk1" bg2="lt2" tx2="dk2" accent1="accent1" accent2="accent2" accent3="accent3" accent4="accent4" accent5="accent5" accent6="accent6" hlink="hlink" folHlink="folHlink"/>
  <p:notesStyle>
    <a:lvl1pPr marL="0" algn="l" defTabSz="914342" rtl="0" eaLnBrk="1" latinLnBrk="0" hangingPunct="1">
      <a:defRPr kumimoji="1" sz="1200" kern="1200">
        <a:solidFill>
          <a:schemeClr val="tx1"/>
        </a:solidFill>
        <a:latin typeface="+mn-lt"/>
        <a:ea typeface="+mn-ea"/>
        <a:cs typeface="+mn-cs"/>
      </a:defRPr>
    </a:lvl1pPr>
    <a:lvl2pPr marL="457171" algn="l" defTabSz="914342" rtl="0" eaLnBrk="1" latinLnBrk="0" hangingPunct="1">
      <a:defRPr kumimoji="1" sz="1200" kern="1200">
        <a:solidFill>
          <a:schemeClr val="tx1"/>
        </a:solidFill>
        <a:latin typeface="+mn-lt"/>
        <a:ea typeface="+mn-ea"/>
        <a:cs typeface="+mn-cs"/>
      </a:defRPr>
    </a:lvl2pPr>
    <a:lvl3pPr marL="914342" algn="l" defTabSz="914342" rtl="0" eaLnBrk="1" latinLnBrk="0" hangingPunct="1">
      <a:defRPr kumimoji="1" sz="1200" kern="1200">
        <a:solidFill>
          <a:schemeClr val="tx1"/>
        </a:solidFill>
        <a:latin typeface="+mn-lt"/>
        <a:ea typeface="+mn-ea"/>
        <a:cs typeface="+mn-cs"/>
      </a:defRPr>
    </a:lvl3pPr>
    <a:lvl4pPr marL="1371513" algn="l" defTabSz="914342" rtl="0" eaLnBrk="1" latinLnBrk="0" hangingPunct="1">
      <a:defRPr kumimoji="1" sz="1200" kern="1200">
        <a:solidFill>
          <a:schemeClr val="tx1"/>
        </a:solidFill>
        <a:latin typeface="+mn-lt"/>
        <a:ea typeface="+mn-ea"/>
        <a:cs typeface="+mn-cs"/>
      </a:defRPr>
    </a:lvl4pPr>
    <a:lvl5pPr marL="1828684" algn="l" defTabSz="914342" rtl="0" eaLnBrk="1" latinLnBrk="0" hangingPunct="1">
      <a:defRPr kumimoji="1" sz="1200" kern="1200">
        <a:solidFill>
          <a:schemeClr val="tx1"/>
        </a:solidFill>
        <a:latin typeface="+mn-lt"/>
        <a:ea typeface="+mn-ea"/>
        <a:cs typeface="+mn-cs"/>
      </a:defRPr>
    </a:lvl5pPr>
    <a:lvl6pPr marL="2285855" algn="l" defTabSz="914342" rtl="0" eaLnBrk="1" latinLnBrk="0" hangingPunct="1">
      <a:defRPr kumimoji="1" sz="1200" kern="1200">
        <a:solidFill>
          <a:schemeClr val="tx1"/>
        </a:solidFill>
        <a:latin typeface="+mn-lt"/>
        <a:ea typeface="+mn-ea"/>
        <a:cs typeface="+mn-cs"/>
      </a:defRPr>
    </a:lvl6pPr>
    <a:lvl7pPr marL="2743026" algn="l" defTabSz="914342" rtl="0" eaLnBrk="1" latinLnBrk="0" hangingPunct="1">
      <a:defRPr kumimoji="1" sz="1200" kern="1200">
        <a:solidFill>
          <a:schemeClr val="tx1"/>
        </a:solidFill>
        <a:latin typeface="+mn-lt"/>
        <a:ea typeface="+mn-ea"/>
        <a:cs typeface="+mn-cs"/>
      </a:defRPr>
    </a:lvl7pPr>
    <a:lvl8pPr marL="3200198" algn="l" defTabSz="914342" rtl="0" eaLnBrk="1" latinLnBrk="0" hangingPunct="1">
      <a:defRPr kumimoji="1" sz="1200" kern="1200">
        <a:solidFill>
          <a:schemeClr val="tx1"/>
        </a:solidFill>
        <a:latin typeface="+mn-lt"/>
        <a:ea typeface="+mn-ea"/>
        <a:cs typeface="+mn-cs"/>
      </a:defRPr>
    </a:lvl8pPr>
    <a:lvl9pPr marL="3657369" algn="l" defTabSz="914342"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87563" y="739775"/>
            <a:ext cx="2560637"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1C84D8E-F164-4263-9B23-FA0550FFAE0E}" type="slidenum">
              <a:rPr kumimoji="1" lang="ja-JP" altLang="en-US" smtClean="0"/>
              <a:t>1</a:t>
            </a:fld>
            <a:endParaRPr kumimoji="1" lang="ja-JP" altLang="en-US"/>
          </a:p>
        </p:txBody>
      </p:sp>
    </p:spTree>
    <p:extLst>
      <p:ext uri="{BB962C8B-B14F-4D97-AF65-F5344CB8AC3E}">
        <p14:creationId xmlns:p14="http://schemas.microsoft.com/office/powerpoint/2010/main" val="1874616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D67F967-D078-4457-B748-31CC46838560}"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2960695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6350" y="-12231"/>
            <a:ext cx="6878487" cy="9930462"/>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847947" y="3473216"/>
            <a:ext cx="4370039" cy="2377992"/>
          </a:xfrm>
        </p:spPr>
        <p:txBody>
          <a:bodyPr anchor="b">
            <a:noAutofit/>
          </a:bodyPr>
          <a:lstStyle>
            <a:lvl1pPr algn="r">
              <a:defRPr sz="405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47947" y="5851205"/>
            <a:ext cx="4370039" cy="1584410"/>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983044F-A833-42BA-B83B-326B334F10B2}"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6ED2C7-408C-4CD8-B26D-744D01C0BF7E}" type="slidenum">
              <a:rPr kumimoji="1" lang="ja-JP" altLang="en-US" smtClean="0"/>
              <a:t>‹#›</a:t>
            </a:fld>
            <a:endParaRPr kumimoji="1" lang="ja-JP" altLang="en-US"/>
          </a:p>
        </p:txBody>
      </p:sp>
    </p:spTree>
    <p:extLst>
      <p:ext uri="{BB962C8B-B14F-4D97-AF65-F5344CB8AC3E}">
        <p14:creationId xmlns:p14="http://schemas.microsoft.com/office/powerpoint/2010/main" val="3846658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6" cy="4916311"/>
          </a:xfrm>
        </p:spPr>
        <p:txBody>
          <a:bodyPr anchor="ctr">
            <a:normAutofit/>
          </a:bodyPr>
          <a:lstStyle>
            <a:lvl1pPr algn="l">
              <a:defRPr sz="33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200" y="6457245"/>
            <a:ext cx="4760786" cy="2269167"/>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983044F-A833-42BA-B83B-326B334F10B2}"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6ED2C7-408C-4CD8-B26D-744D01C0BF7E}" type="slidenum">
              <a:rPr kumimoji="1" lang="ja-JP" altLang="en-US" smtClean="0"/>
              <a:t>‹#›</a:t>
            </a:fld>
            <a:endParaRPr kumimoji="1" lang="ja-JP" altLang="en-US"/>
          </a:p>
        </p:txBody>
      </p:sp>
    </p:spTree>
    <p:extLst>
      <p:ext uri="{BB962C8B-B14F-4D97-AF65-F5344CB8AC3E}">
        <p14:creationId xmlns:p14="http://schemas.microsoft.com/office/powerpoint/2010/main" val="1713334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581164" y="880533"/>
            <a:ext cx="4554137" cy="4365978"/>
          </a:xfrm>
        </p:spPr>
        <p:txBody>
          <a:bodyPr anchor="ctr">
            <a:normAutofit/>
          </a:bodyPr>
          <a:lstStyle>
            <a:lvl1pPr algn="l">
              <a:defRPr sz="33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825806" y="5246511"/>
            <a:ext cx="4064853" cy="550333"/>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457199" y="6457245"/>
            <a:ext cx="4760786" cy="2269167"/>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983044F-A833-42BA-B83B-326B334F10B2}"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6ED2C7-408C-4CD8-B26D-744D01C0BF7E}" type="slidenum">
              <a:rPr kumimoji="1" lang="ja-JP" altLang="en-US" smtClean="0"/>
              <a:t>‹#›</a:t>
            </a:fld>
            <a:endParaRPr kumimoji="1" lang="ja-JP" altLang="en-US"/>
          </a:p>
        </p:txBody>
      </p:sp>
      <p:sp>
        <p:nvSpPr>
          <p:cNvPr id="24" name="TextBox 23"/>
          <p:cNvSpPr txBox="1"/>
          <p:nvPr/>
        </p:nvSpPr>
        <p:spPr>
          <a:xfrm>
            <a:off x="362034" y="114165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060775" y="4169470"/>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96072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457199" y="2790649"/>
            <a:ext cx="4760786" cy="3748998"/>
          </a:xfrm>
        </p:spPr>
        <p:txBody>
          <a:bodyPr anchor="b">
            <a:normAutofit/>
          </a:bodyPr>
          <a:lstStyle>
            <a:lvl1pPr algn="l">
              <a:defRPr sz="33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199" y="6539647"/>
            <a:ext cx="4760786" cy="2186765"/>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983044F-A833-42BA-B83B-326B334F10B2}"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6ED2C7-408C-4CD8-B26D-744D01C0BF7E}" type="slidenum">
              <a:rPr kumimoji="1" lang="ja-JP" altLang="en-US" smtClean="0"/>
              <a:t>‹#›</a:t>
            </a:fld>
            <a:endParaRPr kumimoji="1" lang="ja-JP" altLang="en-US"/>
          </a:p>
        </p:txBody>
      </p:sp>
    </p:spTree>
    <p:extLst>
      <p:ext uri="{BB962C8B-B14F-4D97-AF65-F5344CB8AC3E}">
        <p14:creationId xmlns:p14="http://schemas.microsoft.com/office/powerpoint/2010/main" val="3437136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581164" y="880533"/>
            <a:ext cx="4554137" cy="4365978"/>
          </a:xfrm>
        </p:spPr>
        <p:txBody>
          <a:bodyPr anchor="ctr">
            <a:normAutofit/>
          </a:bodyPr>
          <a:lstStyle>
            <a:lvl1pPr algn="l">
              <a:defRPr sz="33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457198" y="5796844"/>
            <a:ext cx="4760787" cy="742803"/>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457199" y="6539647"/>
            <a:ext cx="4760786" cy="218676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983044F-A833-42BA-B83B-326B334F10B2}"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6ED2C7-408C-4CD8-B26D-744D01C0BF7E}" type="slidenum">
              <a:rPr kumimoji="1" lang="ja-JP" altLang="en-US" smtClean="0"/>
              <a:t>‹#›</a:t>
            </a:fld>
            <a:endParaRPr kumimoji="1" lang="ja-JP" altLang="en-US"/>
          </a:p>
        </p:txBody>
      </p:sp>
      <p:sp>
        <p:nvSpPr>
          <p:cNvPr id="24" name="TextBox 23"/>
          <p:cNvSpPr txBox="1"/>
          <p:nvPr/>
        </p:nvSpPr>
        <p:spPr>
          <a:xfrm>
            <a:off x="362034" y="1141657"/>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060775" y="4169470"/>
            <a:ext cx="342989" cy="844676"/>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065247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461886" y="880533"/>
            <a:ext cx="4756099" cy="4365978"/>
          </a:xfrm>
        </p:spPr>
        <p:txBody>
          <a:bodyPr anchor="ctr">
            <a:normAutofit/>
          </a:bodyPr>
          <a:lstStyle>
            <a:lvl1pPr algn="l">
              <a:defRPr sz="33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457198" y="5796844"/>
            <a:ext cx="4760787" cy="742803"/>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457199" y="6539647"/>
            <a:ext cx="4760786" cy="2186765"/>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983044F-A833-42BA-B83B-326B334F10B2}"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6ED2C7-408C-4CD8-B26D-744D01C0BF7E}" type="slidenum">
              <a:rPr kumimoji="1" lang="ja-JP" altLang="en-US" smtClean="0"/>
              <a:t>‹#›</a:t>
            </a:fld>
            <a:endParaRPr kumimoji="1" lang="ja-JP" altLang="en-US"/>
          </a:p>
        </p:txBody>
      </p:sp>
    </p:spTree>
    <p:extLst>
      <p:ext uri="{BB962C8B-B14F-4D97-AF65-F5344CB8AC3E}">
        <p14:creationId xmlns:p14="http://schemas.microsoft.com/office/powerpoint/2010/main" val="2768141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983044F-A833-42BA-B83B-326B334F10B2}"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6ED2C7-408C-4CD8-B26D-744D01C0BF7E}" type="slidenum">
              <a:rPr kumimoji="1" lang="ja-JP" altLang="en-US" smtClean="0"/>
              <a:t>‹#›</a:t>
            </a:fld>
            <a:endParaRPr kumimoji="1" lang="ja-JP" altLang="en-US"/>
          </a:p>
        </p:txBody>
      </p:sp>
    </p:spTree>
    <p:extLst>
      <p:ext uri="{BB962C8B-B14F-4D97-AF65-F5344CB8AC3E}">
        <p14:creationId xmlns:p14="http://schemas.microsoft.com/office/powerpoint/2010/main" val="12379502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82984" y="880534"/>
            <a:ext cx="734109" cy="7585429"/>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57199" y="880534"/>
            <a:ext cx="3896270" cy="758542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983044F-A833-42BA-B83B-326B334F10B2}"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6ED2C7-408C-4CD8-B26D-744D01C0BF7E}" type="slidenum">
              <a:rPr kumimoji="1" lang="ja-JP" altLang="en-US" smtClean="0"/>
              <a:t>‹#›</a:t>
            </a:fld>
            <a:endParaRPr kumimoji="1" lang="ja-JP" altLang="en-US"/>
          </a:p>
        </p:txBody>
      </p:sp>
    </p:spTree>
    <p:extLst>
      <p:ext uri="{BB962C8B-B14F-4D97-AF65-F5344CB8AC3E}">
        <p14:creationId xmlns:p14="http://schemas.microsoft.com/office/powerpoint/2010/main" val="2737528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983044F-A833-42BA-B83B-326B334F10B2}"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6ED2C7-408C-4CD8-B26D-744D01C0BF7E}" type="slidenum">
              <a:rPr kumimoji="1" lang="ja-JP" altLang="en-US" smtClean="0"/>
              <a:t>‹#›</a:t>
            </a:fld>
            <a:endParaRPr kumimoji="1" lang="ja-JP" altLang="en-US"/>
          </a:p>
        </p:txBody>
      </p:sp>
    </p:spTree>
    <p:extLst>
      <p:ext uri="{BB962C8B-B14F-4D97-AF65-F5344CB8AC3E}">
        <p14:creationId xmlns:p14="http://schemas.microsoft.com/office/powerpoint/2010/main" val="2478643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57199" y="3901254"/>
            <a:ext cx="4760786" cy="2638395"/>
          </a:xfrm>
        </p:spPr>
        <p:txBody>
          <a:bodyPr anchor="b"/>
          <a:lstStyle>
            <a:lvl1pPr algn="l">
              <a:defRPr sz="3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199" y="6539647"/>
            <a:ext cx="4760786" cy="12428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983044F-A833-42BA-B83B-326B334F10B2}" type="datetimeFigureOut">
              <a:rPr kumimoji="1" lang="ja-JP" altLang="en-US" smtClean="0"/>
              <a:t>2024/8/8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26ED2C7-408C-4CD8-B26D-744D01C0BF7E}" type="slidenum">
              <a:rPr kumimoji="1" lang="ja-JP" altLang="en-US" smtClean="0"/>
              <a:t>‹#›</a:t>
            </a:fld>
            <a:endParaRPr kumimoji="1" lang="ja-JP" altLang="en-US"/>
          </a:p>
        </p:txBody>
      </p:sp>
    </p:spTree>
    <p:extLst>
      <p:ext uri="{BB962C8B-B14F-4D97-AF65-F5344CB8AC3E}">
        <p14:creationId xmlns:p14="http://schemas.microsoft.com/office/powerpoint/2010/main" val="1440318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6" cy="1907822"/>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57200" y="3120851"/>
            <a:ext cx="2316082" cy="5605560"/>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2901903" y="3120853"/>
            <a:ext cx="2316083" cy="5605561"/>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983044F-A833-42BA-B83B-326B334F10B2}" type="datetimeFigureOut">
              <a:rPr kumimoji="1" lang="ja-JP" altLang="en-US" smtClean="0"/>
              <a:t>2024/8/8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6ED2C7-408C-4CD8-B26D-744D01C0BF7E}" type="slidenum">
              <a:rPr kumimoji="1" lang="ja-JP" altLang="en-US" smtClean="0"/>
              <a:t>‹#›</a:t>
            </a:fld>
            <a:endParaRPr kumimoji="1" lang="ja-JP" altLang="en-US"/>
          </a:p>
        </p:txBody>
      </p:sp>
    </p:spTree>
    <p:extLst>
      <p:ext uri="{BB962C8B-B14F-4D97-AF65-F5344CB8AC3E}">
        <p14:creationId xmlns:p14="http://schemas.microsoft.com/office/powerpoint/2010/main" val="992491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880533"/>
            <a:ext cx="4760785" cy="1907822"/>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199" y="3121420"/>
            <a:ext cx="2318004"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199" y="3953801"/>
            <a:ext cx="2318004" cy="477261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2899980" y="3121420"/>
            <a:ext cx="2318004" cy="832378"/>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2899980" y="3953801"/>
            <a:ext cx="2318004" cy="477261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983044F-A833-42BA-B83B-326B334F10B2}" type="datetimeFigureOut">
              <a:rPr kumimoji="1" lang="ja-JP" altLang="en-US" smtClean="0"/>
              <a:t>2024/8/8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26ED2C7-408C-4CD8-B26D-744D01C0BF7E}" type="slidenum">
              <a:rPr kumimoji="1" lang="ja-JP" altLang="en-US" smtClean="0"/>
              <a:t>‹#›</a:t>
            </a:fld>
            <a:endParaRPr kumimoji="1" lang="ja-JP" altLang="en-US"/>
          </a:p>
        </p:txBody>
      </p:sp>
    </p:spTree>
    <p:extLst>
      <p:ext uri="{BB962C8B-B14F-4D97-AF65-F5344CB8AC3E}">
        <p14:creationId xmlns:p14="http://schemas.microsoft.com/office/powerpoint/2010/main" val="2741003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457199" y="880533"/>
            <a:ext cx="4760786" cy="1907822"/>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983044F-A833-42BA-B83B-326B334F10B2}" type="datetimeFigureOut">
              <a:rPr kumimoji="1" lang="ja-JP" altLang="en-US" smtClean="0"/>
              <a:t>2024/8/8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26ED2C7-408C-4CD8-B26D-744D01C0BF7E}" type="slidenum">
              <a:rPr kumimoji="1" lang="ja-JP" altLang="en-US" smtClean="0"/>
              <a:t>‹#›</a:t>
            </a:fld>
            <a:endParaRPr kumimoji="1" lang="ja-JP" altLang="en-US"/>
          </a:p>
        </p:txBody>
      </p:sp>
    </p:spTree>
    <p:extLst>
      <p:ext uri="{BB962C8B-B14F-4D97-AF65-F5344CB8AC3E}">
        <p14:creationId xmlns:p14="http://schemas.microsoft.com/office/powerpoint/2010/main" val="3255793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83044F-A833-42BA-B83B-326B334F10B2}" type="datetimeFigureOut">
              <a:rPr kumimoji="1" lang="ja-JP" altLang="en-US" smtClean="0"/>
              <a:t>2024/8/8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26ED2C7-408C-4CD8-B26D-744D01C0BF7E}" type="slidenum">
              <a:rPr kumimoji="1" lang="ja-JP" altLang="en-US" smtClean="0"/>
              <a:t>‹#›</a:t>
            </a:fld>
            <a:endParaRPr kumimoji="1" lang="ja-JP" altLang="en-US"/>
          </a:p>
        </p:txBody>
      </p:sp>
    </p:spTree>
    <p:extLst>
      <p:ext uri="{BB962C8B-B14F-4D97-AF65-F5344CB8AC3E}">
        <p14:creationId xmlns:p14="http://schemas.microsoft.com/office/powerpoint/2010/main" val="3914225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199" y="2164650"/>
            <a:ext cx="2092637" cy="1846673"/>
          </a:xfrm>
        </p:spPr>
        <p:txBody>
          <a:bodyPr anchor="b">
            <a:normAutofit/>
          </a:bodyPr>
          <a:lstStyle>
            <a:lvl1pPr>
              <a:defRPr sz="15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678456" y="743781"/>
            <a:ext cx="2539528" cy="7982631"/>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57199" y="4011323"/>
            <a:ext cx="2092637" cy="3733093"/>
          </a:xfrm>
        </p:spPr>
        <p:txBody>
          <a:bodyPr>
            <a:normAutofit/>
          </a:bodyPr>
          <a:lstStyle>
            <a:lvl1pPr marL="0" indent="0">
              <a:buNone/>
              <a:defRPr sz="105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983044F-A833-42BA-B83B-326B334F10B2}" type="datetimeFigureOut">
              <a:rPr kumimoji="1" lang="ja-JP" altLang="en-US" smtClean="0"/>
              <a:t>2024/8/8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6ED2C7-408C-4CD8-B26D-744D01C0BF7E}" type="slidenum">
              <a:rPr kumimoji="1" lang="ja-JP" altLang="en-US" smtClean="0"/>
              <a:t>‹#›</a:t>
            </a:fld>
            <a:endParaRPr kumimoji="1" lang="ja-JP" altLang="en-US"/>
          </a:p>
        </p:txBody>
      </p:sp>
    </p:spTree>
    <p:extLst>
      <p:ext uri="{BB962C8B-B14F-4D97-AF65-F5344CB8AC3E}">
        <p14:creationId xmlns:p14="http://schemas.microsoft.com/office/powerpoint/2010/main" val="4169039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57199" y="6934200"/>
            <a:ext cx="4760786" cy="818622"/>
          </a:xfrm>
        </p:spPr>
        <p:txBody>
          <a:bodyPr anchor="b">
            <a:normAutofit/>
          </a:bodyPr>
          <a:lstStyle>
            <a:lvl1pPr algn="l">
              <a:defRPr sz="18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57199" y="880533"/>
            <a:ext cx="4760786" cy="5554926"/>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ja-JP" altLang="en-US" smtClean="0"/>
              <a:t>図を追加</a:t>
            </a:r>
            <a:endParaRPr lang="en-US" dirty="0"/>
          </a:p>
        </p:txBody>
      </p:sp>
      <p:sp>
        <p:nvSpPr>
          <p:cNvPr id="4" name="Text Placeholder 3"/>
          <p:cNvSpPr>
            <a:spLocks noGrp="1"/>
          </p:cNvSpPr>
          <p:nvPr>
            <p:ph type="body" sz="half" idx="2"/>
          </p:nvPr>
        </p:nvSpPr>
        <p:spPr>
          <a:xfrm>
            <a:off x="457199" y="7752822"/>
            <a:ext cx="4760786" cy="973590"/>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983044F-A833-42BA-B83B-326B334F10B2}" type="datetimeFigureOut">
              <a:rPr kumimoji="1" lang="ja-JP" altLang="en-US" smtClean="0"/>
              <a:t>2024/8/8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26ED2C7-408C-4CD8-B26D-744D01C0BF7E}" type="slidenum">
              <a:rPr kumimoji="1" lang="ja-JP" altLang="en-US" smtClean="0"/>
              <a:t>‹#›</a:t>
            </a:fld>
            <a:endParaRPr kumimoji="1" lang="ja-JP" altLang="en-US"/>
          </a:p>
        </p:txBody>
      </p:sp>
    </p:spTree>
    <p:extLst>
      <p:ext uri="{BB962C8B-B14F-4D97-AF65-F5344CB8AC3E}">
        <p14:creationId xmlns:p14="http://schemas.microsoft.com/office/powerpoint/2010/main" val="3843176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6350" y="-12231"/>
            <a:ext cx="6878488" cy="9930462"/>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457200" y="880533"/>
            <a:ext cx="4760785" cy="1907822"/>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57199" y="3120853"/>
            <a:ext cx="4760786" cy="5605561"/>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053944" y="8726414"/>
            <a:ext cx="513099"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9983044F-A833-42BA-B83B-326B334F10B2}" type="datetimeFigureOut">
              <a:rPr kumimoji="1" lang="ja-JP" altLang="en-US" smtClean="0"/>
              <a:t>2024/8/8</a:t>
            </a:fld>
            <a:endParaRPr kumimoji="1" lang="ja-JP" altLang="en-US"/>
          </a:p>
        </p:txBody>
      </p:sp>
      <p:sp>
        <p:nvSpPr>
          <p:cNvPr id="5" name="Footer Placeholder 4"/>
          <p:cNvSpPr>
            <a:spLocks noGrp="1"/>
          </p:cNvSpPr>
          <p:nvPr>
            <p:ph type="ftr" sz="quarter" idx="3"/>
          </p:nvPr>
        </p:nvSpPr>
        <p:spPr>
          <a:xfrm>
            <a:off x="457200" y="8726414"/>
            <a:ext cx="3467230" cy="527403"/>
          </a:xfrm>
          <a:prstGeom prst="rect">
            <a:avLst/>
          </a:prstGeom>
        </p:spPr>
        <p:txBody>
          <a:bodyPr vert="horz" lIns="91440" tIns="45720" rIns="91440" bIns="45720" rtlCol="0" anchor="ctr"/>
          <a:lstStyle>
            <a:lvl1pPr algn="l">
              <a:defRPr sz="67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33507" y="8726414"/>
            <a:ext cx="384479" cy="527403"/>
          </a:xfrm>
          <a:prstGeom prst="rect">
            <a:avLst/>
          </a:prstGeom>
        </p:spPr>
        <p:txBody>
          <a:bodyPr vert="horz" lIns="91440" tIns="45720" rIns="91440" bIns="45720" rtlCol="0" anchor="ctr"/>
          <a:lstStyle>
            <a:lvl1pPr algn="r">
              <a:defRPr sz="675">
                <a:solidFill>
                  <a:schemeClr val="accent1"/>
                </a:solidFill>
              </a:defRPr>
            </a:lvl1pPr>
          </a:lstStyle>
          <a:p>
            <a:fld id="{F26ED2C7-408C-4CD8-B26D-744D01C0BF7E}" type="slidenum">
              <a:rPr kumimoji="1" lang="ja-JP" altLang="en-US" smtClean="0"/>
              <a:t>‹#›</a:t>
            </a:fld>
            <a:endParaRPr kumimoji="1" lang="ja-JP" altLang="en-US"/>
          </a:p>
        </p:txBody>
      </p:sp>
    </p:spTree>
    <p:extLst>
      <p:ext uri="{BB962C8B-B14F-4D97-AF65-F5344CB8AC3E}">
        <p14:creationId xmlns:p14="http://schemas.microsoft.com/office/powerpoint/2010/main" val="3233149736"/>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1" r:id="rId12"/>
    <p:sldLayoutId id="2147483882" r:id="rId13"/>
    <p:sldLayoutId id="2147483883" r:id="rId14"/>
    <p:sldLayoutId id="2147483884" r:id="rId15"/>
    <p:sldLayoutId id="2147483885" r:id="rId16"/>
  </p:sldLayoutIdLst>
  <p:txStyles>
    <p:titleStyle>
      <a:lvl1pPr algn="l" defTabSz="342900" rtl="0" eaLnBrk="1" latinLnBrk="0" hangingPunct="1">
        <a:spcBef>
          <a:spcPct val="0"/>
        </a:spcBef>
        <a:buNone/>
        <a:defRPr kumimoji="1" sz="27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kumimoji="1"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kumimoji="1"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kumimoji="1"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kumimoji="1" sz="1350" kern="1200">
          <a:solidFill>
            <a:schemeClr val="tx1"/>
          </a:solidFill>
          <a:latin typeface="+mn-lt"/>
          <a:ea typeface="+mn-ea"/>
          <a:cs typeface="+mn-cs"/>
        </a:defRPr>
      </a:lvl1pPr>
      <a:lvl2pPr marL="342900" algn="l" defTabSz="342900" rtl="0" eaLnBrk="1" latinLnBrk="0" hangingPunct="1">
        <a:defRPr kumimoji="1" sz="1350" kern="1200">
          <a:solidFill>
            <a:schemeClr val="tx1"/>
          </a:solidFill>
          <a:latin typeface="+mn-lt"/>
          <a:ea typeface="+mn-ea"/>
          <a:cs typeface="+mn-cs"/>
        </a:defRPr>
      </a:lvl2pPr>
      <a:lvl3pPr marL="685800" algn="l" defTabSz="342900" rtl="0" eaLnBrk="1" latinLnBrk="0" hangingPunct="1">
        <a:defRPr kumimoji="1" sz="1350" kern="1200">
          <a:solidFill>
            <a:schemeClr val="tx1"/>
          </a:solidFill>
          <a:latin typeface="+mn-lt"/>
          <a:ea typeface="+mn-ea"/>
          <a:cs typeface="+mn-cs"/>
        </a:defRPr>
      </a:lvl3pPr>
      <a:lvl4pPr marL="1028700" algn="l" defTabSz="342900" rtl="0" eaLnBrk="1" latinLnBrk="0" hangingPunct="1">
        <a:defRPr kumimoji="1" sz="1350" kern="1200">
          <a:solidFill>
            <a:schemeClr val="tx1"/>
          </a:solidFill>
          <a:latin typeface="+mn-lt"/>
          <a:ea typeface="+mn-ea"/>
          <a:cs typeface="+mn-cs"/>
        </a:defRPr>
      </a:lvl4pPr>
      <a:lvl5pPr marL="1371600" algn="l" defTabSz="342900" rtl="0" eaLnBrk="1" latinLnBrk="0" hangingPunct="1">
        <a:defRPr kumimoji="1" sz="1350" kern="1200">
          <a:solidFill>
            <a:schemeClr val="tx1"/>
          </a:solidFill>
          <a:latin typeface="+mn-lt"/>
          <a:ea typeface="+mn-ea"/>
          <a:cs typeface="+mn-cs"/>
        </a:defRPr>
      </a:lvl5pPr>
      <a:lvl6pPr marL="1714500" algn="l" defTabSz="342900" rtl="0" eaLnBrk="1" latinLnBrk="0" hangingPunct="1">
        <a:defRPr kumimoji="1" sz="1350" kern="1200">
          <a:solidFill>
            <a:schemeClr val="tx1"/>
          </a:solidFill>
          <a:latin typeface="+mn-lt"/>
          <a:ea typeface="+mn-ea"/>
          <a:cs typeface="+mn-cs"/>
        </a:defRPr>
      </a:lvl6pPr>
      <a:lvl7pPr marL="2057400" algn="l" defTabSz="342900" rtl="0" eaLnBrk="1" latinLnBrk="0" hangingPunct="1">
        <a:defRPr kumimoji="1" sz="1350" kern="1200">
          <a:solidFill>
            <a:schemeClr val="tx1"/>
          </a:solidFill>
          <a:latin typeface="+mn-lt"/>
          <a:ea typeface="+mn-ea"/>
          <a:cs typeface="+mn-cs"/>
        </a:defRPr>
      </a:lvl7pPr>
      <a:lvl8pPr marL="2400300" algn="l" defTabSz="342900" rtl="0" eaLnBrk="1" latinLnBrk="0" hangingPunct="1">
        <a:defRPr kumimoji="1" sz="1350" kern="1200">
          <a:solidFill>
            <a:schemeClr val="tx1"/>
          </a:solidFill>
          <a:latin typeface="+mn-lt"/>
          <a:ea typeface="+mn-ea"/>
          <a:cs typeface="+mn-cs"/>
        </a:defRPr>
      </a:lvl8pPr>
      <a:lvl9pPr marL="2743200" algn="l" defTabSz="3429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gi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 name="円形吹き出し 30"/>
          <p:cNvSpPr/>
          <p:nvPr/>
        </p:nvSpPr>
        <p:spPr>
          <a:xfrm>
            <a:off x="5733256" y="2360712"/>
            <a:ext cx="648000" cy="936104"/>
          </a:xfrm>
          <a:prstGeom prst="wedgeEllipseCallout">
            <a:avLst>
              <a:gd name="adj1" fmla="val -95504"/>
              <a:gd name="adj2" fmla="val 5825"/>
            </a:avLst>
          </a:prstGeom>
          <a:solidFill>
            <a:srgbClr val="FFFFCC"/>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280664" y="8376982"/>
            <a:ext cx="6305775" cy="1450657"/>
          </a:xfrm>
          <a:prstGeom prst="rect">
            <a:avLst/>
          </a:prstGeom>
          <a:solidFill>
            <a:srgbClr val="FFFFCC"/>
          </a:solidFill>
          <a:ln>
            <a:solidFill>
              <a:schemeClr val="accent5">
                <a:lumMod val="75000"/>
              </a:schemeClr>
            </a:solidFill>
          </a:ln>
        </p:spPr>
        <p:style>
          <a:lnRef idx="2">
            <a:schemeClr val="accent1"/>
          </a:lnRef>
          <a:fillRef idx="1">
            <a:schemeClr val="lt1"/>
          </a:fillRef>
          <a:effectRef idx="0">
            <a:schemeClr val="accent1"/>
          </a:effectRef>
          <a:fontRef idx="minor">
            <a:schemeClr val="dk1"/>
          </a:fontRef>
        </p:style>
        <p:txBody>
          <a:bodyPr lIns="91397" tIns="45698" rIns="91397" bIns="45698" rtlCol="0" anchor="ctr"/>
          <a:lstStyle/>
          <a:p>
            <a:pPr>
              <a:tabLst>
                <a:tab pos="3498056" algn="l"/>
              </a:tabLst>
            </a:pPr>
            <a:endParaRPr lang="en-US" altLang="ja-JP" sz="2000" dirty="0">
              <a:solidFill>
                <a:srgbClr val="002060"/>
              </a:solidFill>
              <a:latin typeface="UD デジタル 教科書体 NK-R" panose="02020400000000000000" pitchFamily="18" charset="-128"/>
              <a:ea typeface="UD デジタル 教科書体 NK-R" panose="02020400000000000000" pitchFamily="18" charset="-128"/>
            </a:endParaRPr>
          </a:p>
        </p:txBody>
      </p:sp>
      <p:sp>
        <p:nvSpPr>
          <p:cNvPr id="33" name="テキスト ボックス 32"/>
          <p:cNvSpPr txBox="1"/>
          <p:nvPr/>
        </p:nvSpPr>
        <p:spPr>
          <a:xfrm>
            <a:off x="669873" y="8702255"/>
            <a:ext cx="5891407" cy="836308"/>
          </a:xfrm>
          <a:prstGeom prst="rect">
            <a:avLst/>
          </a:prstGeom>
          <a:noFill/>
        </p:spPr>
        <p:txBody>
          <a:bodyPr wrap="square" lIns="98666" tIns="49334" rIns="98666" bIns="49334" rtlCol="0">
            <a:spAutoFit/>
          </a:bodyPr>
          <a:lstStyle/>
          <a:p>
            <a:pPr defTabSz="986650"/>
            <a:r>
              <a:rPr lang="ja-JP" altLang="en-US" sz="1600" dirty="0">
                <a:solidFill>
                  <a:srgbClr val="0070C0"/>
                </a:solidFill>
                <a:latin typeface="メイリオ" pitchFamily="50" charset="-128"/>
                <a:ea typeface="メイリオ" pitchFamily="50" charset="-128"/>
                <a:cs typeface="メイリオ" pitchFamily="50" charset="-128"/>
              </a:rPr>
              <a:t>　</a:t>
            </a:r>
            <a:r>
              <a:rPr lang="ja-JP" altLang="en-US" sz="1600" b="1" dirty="0">
                <a:solidFill>
                  <a:srgbClr val="002060"/>
                </a:solidFill>
                <a:latin typeface="メイリオ" pitchFamily="50" charset="-128"/>
                <a:ea typeface="メイリオ" pitchFamily="50" charset="-128"/>
                <a:cs typeface="メイリオ" pitchFamily="50" charset="-128"/>
              </a:rPr>
              <a:t>独立行政法人高齢・障害・求職者雇用支援</a:t>
            </a:r>
            <a:r>
              <a:rPr lang="ja-JP" altLang="en-US" sz="1600" b="1" dirty="0" smtClean="0">
                <a:solidFill>
                  <a:srgbClr val="002060"/>
                </a:solidFill>
                <a:latin typeface="メイリオ" pitchFamily="50" charset="-128"/>
                <a:ea typeface="メイリオ" pitchFamily="50" charset="-128"/>
                <a:cs typeface="メイリオ" pitchFamily="50" charset="-128"/>
              </a:rPr>
              <a:t>機構</a:t>
            </a:r>
            <a:endParaRPr lang="en-US" altLang="ja-JP" sz="1600" b="1" dirty="0" smtClean="0">
              <a:solidFill>
                <a:srgbClr val="002060"/>
              </a:solidFill>
              <a:latin typeface="メイリオ" pitchFamily="50" charset="-128"/>
              <a:ea typeface="メイリオ" pitchFamily="50" charset="-128"/>
              <a:cs typeface="メイリオ" pitchFamily="50" charset="-128"/>
            </a:endParaRPr>
          </a:p>
          <a:p>
            <a:pPr defTabSz="986650"/>
            <a:r>
              <a:rPr lang="ja-JP" altLang="en-US" sz="1600" b="1" dirty="0">
                <a:solidFill>
                  <a:srgbClr val="002060"/>
                </a:solidFill>
                <a:latin typeface="メイリオ" pitchFamily="50" charset="-128"/>
                <a:ea typeface="メイリオ" pitchFamily="50" charset="-128"/>
                <a:cs typeface="メイリオ" pitchFamily="50" charset="-128"/>
              </a:rPr>
              <a:t>　</a:t>
            </a:r>
            <a:r>
              <a:rPr lang="ja-JP" altLang="en-US" sz="1600" b="1" dirty="0" smtClean="0">
                <a:solidFill>
                  <a:srgbClr val="002060"/>
                </a:solidFill>
                <a:latin typeface="メイリオ" pitchFamily="50" charset="-128"/>
                <a:ea typeface="メイリオ" pitchFamily="50" charset="-128"/>
                <a:cs typeface="メイリオ" pitchFamily="50" charset="-128"/>
              </a:rPr>
              <a:t>千葉支部　求職者支援課</a:t>
            </a:r>
            <a:r>
              <a:rPr lang="ja-JP" altLang="en-US" b="1" dirty="0" smtClean="0">
                <a:solidFill>
                  <a:srgbClr val="002060"/>
                </a:solidFill>
                <a:latin typeface="メイリオ" pitchFamily="50" charset="-128"/>
                <a:ea typeface="メイリオ" pitchFamily="50" charset="-128"/>
                <a:cs typeface="メイリオ" pitchFamily="50" charset="-128"/>
              </a:rPr>
              <a:t>　</a:t>
            </a:r>
            <a:endParaRPr lang="en-US" altLang="ja-JP" b="1" dirty="0" smtClean="0">
              <a:solidFill>
                <a:srgbClr val="002060"/>
              </a:solidFill>
              <a:latin typeface="メイリオ" pitchFamily="50" charset="-128"/>
              <a:ea typeface="メイリオ" pitchFamily="50" charset="-128"/>
              <a:cs typeface="メイリオ" pitchFamily="50" charset="-128"/>
            </a:endParaRPr>
          </a:p>
          <a:p>
            <a:pPr defTabSz="986650"/>
            <a:r>
              <a:rPr lang="ja-JP" altLang="en-US" sz="1187" dirty="0">
                <a:solidFill>
                  <a:srgbClr val="0070C0"/>
                </a:solidFill>
                <a:latin typeface="メイリオ" pitchFamily="50" charset="-128"/>
                <a:ea typeface="メイリオ" pitchFamily="50" charset="-128"/>
                <a:cs typeface="メイリオ" pitchFamily="50" charset="-128"/>
              </a:rPr>
              <a:t>　</a:t>
            </a:r>
            <a:endParaRPr lang="en-US" altLang="ja-JP" sz="1187" dirty="0">
              <a:solidFill>
                <a:srgbClr val="0070C0"/>
              </a:solidFill>
              <a:latin typeface="メイリオ" pitchFamily="50" charset="-128"/>
              <a:ea typeface="メイリオ" pitchFamily="50" charset="-128"/>
              <a:cs typeface="メイリオ" pitchFamily="50" charset="-128"/>
            </a:endParaRPr>
          </a:p>
        </p:txBody>
      </p:sp>
      <p:sp>
        <p:nvSpPr>
          <p:cNvPr id="35" name="テキスト ボックス 34"/>
          <p:cNvSpPr txBox="1"/>
          <p:nvPr/>
        </p:nvSpPr>
        <p:spPr>
          <a:xfrm>
            <a:off x="921074" y="9221239"/>
            <a:ext cx="6489312" cy="838295"/>
          </a:xfrm>
          <a:prstGeom prst="rect">
            <a:avLst/>
          </a:prstGeom>
          <a:noFill/>
        </p:spPr>
        <p:txBody>
          <a:bodyPr wrap="square" lIns="98666" tIns="49334" rIns="98666" bIns="49334" rtlCol="0">
            <a:spAutoFit/>
          </a:bodyPr>
          <a:lstStyle/>
          <a:p>
            <a:pPr>
              <a:tabLst>
                <a:tab pos="3498056" algn="l"/>
              </a:tabLst>
            </a:pPr>
            <a:r>
              <a:rPr lang="ja-JP" altLang="en-US" sz="1600" dirty="0" smtClean="0">
                <a:latin typeface="UD デジタル 教科書体 NK-R" panose="02020400000000000000" pitchFamily="18" charset="-128"/>
                <a:ea typeface="UD デジタル 教科書体 NK-R" panose="02020400000000000000" pitchFamily="18" charset="-128"/>
              </a:rPr>
              <a:t>〒</a:t>
            </a:r>
            <a:r>
              <a:rPr lang="en-US" altLang="ja-JP" sz="1600" dirty="0">
                <a:latin typeface="UD デジタル 教科書体 NK-R" panose="02020400000000000000" pitchFamily="18" charset="-128"/>
                <a:ea typeface="UD デジタル 教科書体 NK-R" panose="02020400000000000000" pitchFamily="18" charset="-128"/>
              </a:rPr>
              <a:t>263-0004</a:t>
            </a:r>
            <a:r>
              <a:rPr lang="ja-JP" altLang="en-US" sz="1600" dirty="0">
                <a:latin typeface="UD デジタル 教科書体 NK-R" panose="02020400000000000000" pitchFamily="18" charset="-128"/>
                <a:ea typeface="UD デジタル 教科書体 NK-R" panose="02020400000000000000" pitchFamily="18" charset="-128"/>
              </a:rPr>
              <a:t>　千葉市稲毛区六方町</a:t>
            </a:r>
            <a:r>
              <a:rPr lang="en-US" altLang="ja-JP" sz="1600" dirty="0">
                <a:latin typeface="UD デジタル 教科書体 NK-R" panose="02020400000000000000" pitchFamily="18" charset="-128"/>
                <a:ea typeface="UD デジタル 教科書体 NK-R" panose="02020400000000000000" pitchFamily="18" charset="-128"/>
              </a:rPr>
              <a:t>274</a:t>
            </a:r>
            <a:r>
              <a:rPr lang="ja-JP" altLang="en-US" sz="1600" dirty="0">
                <a:latin typeface="UD デジタル 教科書体 NK-R" panose="02020400000000000000" pitchFamily="18" charset="-128"/>
                <a:ea typeface="UD デジタル 教科書体 NK-R" panose="02020400000000000000" pitchFamily="18" charset="-128"/>
              </a:rPr>
              <a:t>番地</a:t>
            </a:r>
            <a:endParaRPr lang="en-US" altLang="ja-JP" sz="1600" dirty="0">
              <a:latin typeface="UD デジタル 教科書体 NK-R" panose="02020400000000000000" pitchFamily="18" charset="-128"/>
              <a:ea typeface="UD デジタル 教科書体 NK-R" panose="02020400000000000000" pitchFamily="18" charset="-128"/>
            </a:endParaRPr>
          </a:p>
          <a:p>
            <a:pPr>
              <a:tabLst>
                <a:tab pos="3498056" algn="l"/>
              </a:tabLst>
            </a:pPr>
            <a:r>
              <a:rPr lang="ja-JP" altLang="en-US" sz="1600" dirty="0">
                <a:latin typeface="UD デジタル 教科書体 NK-R" panose="02020400000000000000" pitchFamily="18" charset="-128"/>
                <a:ea typeface="UD デジタル 教科書体 NK-R" panose="02020400000000000000" pitchFamily="18" charset="-128"/>
              </a:rPr>
              <a:t>　</a:t>
            </a:r>
            <a:r>
              <a:rPr lang="en-US" altLang="ja-JP" sz="1600" dirty="0">
                <a:latin typeface="UD デジタル 教科書体 NK-R" panose="02020400000000000000" pitchFamily="18" charset="-128"/>
                <a:ea typeface="UD デジタル 教科書体 NK-R" panose="02020400000000000000" pitchFamily="18" charset="-128"/>
              </a:rPr>
              <a:t>TEL</a:t>
            </a:r>
            <a:r>
              <a:rPr lang="ja-JP" altLang="en-US" sz="1600" dirty="0">
                <a:latin typeface="UD デジタル 教科書体 NK-R" panose="02020400000000000000" pitchFamily="18" charset="-128"/>
                <a:ea typeface="UD デジタル 教科書体 NK-R" panose="02020400000000000000" pitchFamily="18" charset="-128"/>
              </a:rPr>
              <a:t>：</a:t>
            </a:r>
            <a:r>
              <a:rPr lang="en-US" altLang="ja-JP" sz="1600" dirty="0">
                <a:latin typeface="UD デジタル 教科書体 NK-R" panose="02020400000000000000" pitchFamily="18" charset="-128"/>
                <a:ea typeface="UD デジタル 教科書体 NK-R" panose="02020400000000000000" pitchFamily="18" charset="-128"/>
              </a:rPr>
              <a:t>043-422-7774</a:t>
            </a:r>
            <a:r>
              <a:rPr lang="ja-JP" altLang="en-US" sz="1600" dirty="0">
                <a:latin typeface="UD デジタル 教科書体 NK-R" panose="02020400000000000000" pitchFamily="18" charset="-128"/>
                <a:ea typeface="UD デジタル 教科書体 NK-R" panose="02020400000000000000" pitchFamily="18" charset="-128"/>
              </a:rPr>
              <a:t>　　</a:t>
            </a:r>
            <a:r>
              <a:rPr lang="en-US" altLang="ja-JP" sz="1600" dirty="0">
                <a:latin typeface="UD デジタル 教科書体 NK-R" panose="02020400000000000000" pitchFamily="18" charset="-128"/>
                <a:ea typeface="UD デジタル 教科書体 NK-R" panose="02020400000000000000" pitchFamily="18" charset="-128"/>
              </a:rPr>
              <a:t>FAX</a:t>
            </a:r>
            <a:r>
              <a:rPr lang="ja-JP" altLang="en-US" sz="1600" dirty="0">
                <a:latin typeface="UD デジタル 教科書体 NK-R" panose="02020400000000000000" pitchFamily="18" charset="-128"/>
                <a:ea typeface="UD デジタル 教科書体 NK-R" panose="02020400000000000000" pitchFamily="18" charset="-128"/>
              </a:rPr>
              <a:t>：</a:t>
            </a:r>
            <a:r>
              <a:rPr lang="en-US" altLang="ja-JP" sz="1600" dirty="0">
                <a:latin typeface="UD デジタル 教科書体 NK-R" panose="02020400000000000000" pitchFamily="18" charset="-128"/>
                <a:ea typeface="UD デジタル 教科書体 NK-R" panose="02020400000000000000" pitchFamily="18" charset="-128"/>
              </a:rPr>
              <a:t>043-422-7807</a:t>
            </a:r>
          </a:p>
          <a:p>
            <a:pPr>
              <a:tabLst>
                <a:tab pos="3498056" algn="l"/>
              </a:tabLst>
            </a:pPr>
            <a:r>
              <a:rPr lang="ja-JP" altLang="en-US" sz="1600" dirty="0">
                <a:latin typeface="UD デジタル 教科書体 NK-R" panose="02020400000000000000" pitchFamily="18" charset="-128"/>
                <a:ea typeface="UD デジタル 教科書体 NK-R" panose="02020400000000000000" pitchFamily="18" charset="-128"/>
              </a:rPr>
              <a:t>　</a:t>
            </a:r>
            <a:endParaRPr lang="en-US" altLang="ja-JP" sz="1600" dirty="0">
              <a:latin typeface="UD デジタル 教科書体 NK-R" panose="02020400000000000000" pitchFamily="18" charset="-128"/>
              <a:ea typeface="UD デジタル 教科書体 NK-R" panose="02020400000000000000" pitchFamily="18" charset="-128"/>
            </a:endParaRPr>
          </a:p>
        </p:txBody>
      </p:sp>
      <p:pic>
        <p:nvPicPr>
          <p:cNvPr id="42" name="図 41" descr="C:\Users\301220\Downloads\ロゴマーク.gif"/>
          <p:cNvPicPr/>
          <p:nvPr/>
        </p:nvPicPr>
        <p:blipFill rotWithShape="1">
          <a:blip r:embed="rId3">
            <a:extLst>
              <a:ext uri="{28A0092B-C50C-407E-A947-70E740481C1C}">
                <a14:useLocalDpi xmlns:a14="http://schemas.microsoft.com/office/drawing/2010/main" val="0"/>
              </a:ext>
            </a:extLst>
          </a:blip>
          <a:srcRect r="86444" b="21311"/>
          <a:stretch/>
        </p:blipFill>
        <p:spPr bwMode="auto">
          <a:xfrm>
            <a:off x="368688" y="8755919"/>
            <a:ext cx="504000" cy="432000"/>
          </a:xfrm>
          <a:prstGeom prst="rect">
            <a:avLst/>
          </a:prstGeom>
          <a:noFill/>
          <a:ln>
            <a:noFill/>
          </a:ln>
          <a:extLst>
            <a:ext uri="{53640926-AAD7-44D8-BBD7-CCE9431645EC}">
              <a14:shadowObscured xmlns:a14="http://schemas.microsoft.com/office/drawing/2010/main"/>
            </a:ext>
          </a:extLst>
        </p:spPr>
      </p:pic>
      <p:pic>
        <p:nvPicPr>
          <p:cNvPr id="56" name="図 55"/>
          <p:cNvPicPr>
            <a:picLocks noChangeAspect="1"/>
          </p:cNvPicPr>
          <p:nvPr/>
        </p:nvPicPr>
        <p:blipFill>
          <a:blip r:embed="rId4"/>
          <a:stretch>
            <a:fillRect/>
          </a:stretch>
        </p:blipFill>
        <p:spPr>
          <a:xfrm>
            <a:off x="5592231" y="142197"/>
            <a:ext cx="1221145" cy="490323"/>
          </a:xfrm>
          <a:prstGeom prst="rect">
            <a:avLst/>
          </a:prstGeom>
        </p:spPr>
      </p:pic>
      <p:grpSp>
        <p:nvGrpSpPr>
          <p:cNvPr id="6" name="グループ化 5"/>
          <p:cNvGrpSpPr/>
          <p:nvPr/>
        </p:nvGrpSpPr>
        <p:grpSpPr>
          <a:xfrm>
            <a:off x="512775" y="416496"/>
            <a:ext cx="5364497" cy="394260"/>
            <a:chOff x="368688" y="218576"/>
            <a:chExt cx="5364497" cy="394260"/>
          </a:xfrm>
        </p:grpSpPr>
        <p:pic>
          <p:nvPicPr>
            <p:cNvPr id="4" name="図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8688" y="218576"/>
              <a:ext cx="584811" cy="394260"/>
            </a:xfrm>
            <a:prstGeom prst="rect">
              <a:avLst/>
            </a:prstGeom>
          </p:spPr>
        </p:pic>
        <p:sp>
          <p:nvSpPr>
            <p:cNvPr id="30" name="正方形/長方形 29"/>
            <p:cNvSpPr/>
            <p:nvPr/>
          </p:nvSpPr>
          <p:spPr>
            <a:xfrm>
              <a:off x="855760" y="245706"/>
              <a:ext cx="4877425" cy="307777"/>
            </a:xfrm>
            <a:prstGeom prst="rect">
              <a:avLst/>
            </a:prstGeom>
          </p:spPr>
          <p:txBody>
            <a:bodyPr wrap="square">
              <a:spAutoFit/>
            </a:bodyPr>
            <a:lstStyle/>
            <a:p>
              <a:pPr algn="ctr"/>
              <a:r>
                <a:rPr lang="ja-JP" altLang="en-US" sz="1400" kern="100" dirty="0" smtClean="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独立行政法人高齢・障害・求職者雇用支援機構</a:t>
              </a:r>
              <a:r>
                <a:rPr lang="ja-JP" altLang="en-US" sz="14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　</a:t>
              </a:r>
              <a:r>
                <a:rPr lang="ja-JP" altLang="en-US" sz="1400" kern="100" dirty="0" smtClean="0">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千葉支部</a:t>
              </a:r>
              <a:endParaRPr lang="ja-JP" altLang="ja-JP" sz="1400" kern="100" dirty="0">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p:txBody>
        </p:sp>
      </p:grpSp>
      <p:grpSp>
        <p:nvGrpSpPr>
          <p:cNvPr id="5" name="グループ化 4"/>
          <p:cNvGrpSpPr/>
          <p:nvPr/>
        </p:nvGrpSpPr>
        <p:grpSpPr>
          <a:xfrm>
            <a:off x="149982" y="776917"/>
            <a:ext cx="6231346" cy="719699"/>
            <a:chOff x="149982" y="565289"/>
            <a:chExt cx="6231346" cy="719699"/>
          </a:xfrm>
        </p:grpSpPr>
        <p:sp>
          <p:nvSpPr>
            <p:cNvPr id="12" name="テキスト ボックス 11"/>
            <p:cNvSpPr txBox="1"/>
            <p:nvPr/>
          </p:nvSpPr>
          <p:spPr>
            <a:xfrm>
              <a:off x="486234" y="566482"/>
              <a:ext cx="5895094" cy="430887"/>
            </a:xfrm>
            <a:prstGeom prst="rect">
              <a:avLst/>
            </a:prstGeom>
            <a:solidFill>
              <a:schemeClr val="accent1">
                <a:lumMod val="20000"/>
                <a:lumOff val="80000"/>
              </a:schemeClr>
            </a:solidFill>
            <a:ln/>
          </p:spPr>
          <p:style>
            <a:lnRef idx="3">
              <a:schemeClr val="lt1"/>
            </a:lnRef>
            <a:fillRef idx="1">
              <a:schemeClr val="accent1"/>
            </a:fillRef>
            <a:effectRef idx="1">
              <a:schemeClr val="accent1"/>
            </a:effectRef>
            <a:fontRef idx="minor">
              <a:schemeClr val="lt1"/>
            </a:fontRef>
          </p:style>
          <p:txBody>
            <a:bodyPr wrap="square" rtlCol="0">
              <a:spAutoFit/>
            </a:bodyPr>
            <a:lstStyle/>
            <a:p>
              <a:pPr lvl="0"/>
              <a:r>
                <a:rPr lang="ja-JP" altLang="en-US" sz="2200" spc="-90" dirty="0" smtClean="0">
                  <a:ln w="66675">
                    <a:solidFill>
                      <a:schemeClr val="bg1"/>
                    </a:solidFill>
                  </a:ln>
                  <a:solidFill>
                    <a:schemeClr val="bg1"/>
                  </a:solidFill>
                  <a:latin typeface="UD デジタル 教科書体 NK-B" panose="02020700000000000000" pitchFamily="18" charset="-128"/>
                  <a:ea typeface="UD デジタル 教科書体 NK-B" panose="02020700000000000000" pitchFamily="18" charset="-128"/>
                </a:rPr>
                <a:t>　　求職者</a:t>
              </a:r>
              <a:r>
                <a:rPr lang="ja-JP" altLang="en-US" sz="2200" spc="-90" dirty="0">
                  <a:ln w="66675">
                    <a:solidFill>
                      <a:schemeClr val="bg1"/>
                    </a:solidFill>
                  </a:ln>
                  <a:solidFill>
                    <a:schemeClr val="bg1"/>
                  </a:solidFill>
                  <a:latin typeface="UD デジタル 教科書体 NK-B" panose="02020700000000000000" pitchFamily="18" charset="-128"/>
                  <a:ea typeface="UD デジタル 教科書体 NK-B" panose="02020700000000000000" pitchFamily="18" charset="-128"/>
                </a:rPr>
                <a:t>支援訓練実施機関向けサポート講習</a:t>
              </a:r>
              <a:endParaRPr lang="en-US" altLang="ja-JP" sz="2200" spc="-90" dirty="0">
                <a:ln w="66675">
                  <a:solidFill>
                    <a:schemeClr val="bg1"/>
                  </a:solidFill>
                </a:ln>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38" name="角丸四角形 37"/>
            <p:cNvSpPr/>
            <p:nvPr/>
          </p:nvSpPr>
          <p:spPr>
            <a:xfrm>
              <a:off x="149982" y="565289"/>
              <a:ext cx="5748302" cy="719699"/>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lvl="0"/>
              <a:r>
                <a:rPr lang="ja-JP" altLang="en-US" sz="2200" spc="-90" dirty="0" smtClean="0">
                  <a:solidFill>
                    <a:srgbClr val="306257"/>
                  </a:solidFill>
                  <a:latin typeface="UD デジタル 教科書体 NK-B" panose="02020700000000000000" pitchFamily="18" charset="-128"/>
                  <a:ea typeface="UD デジタル 教科書体 NK-B" panose="02020700000000000000" pitchFamily="18" charset="-128"/>
                </a:rPr>
                <a:t>　　　　求職者</a:t>
              </a:r>
              <a:r>
                <a:rPr lang="ja-JP" altLang="en-US" sz="2200" spc="-90" dirty="0">
                  <a:solidFill>
                    <a:srgbClr val="306257"/>
                  </a:solidFill>
                  <a:latin typeface="UD デジタル 教科書体 NK-B" panose="02020700000000000000" pitchFamily="18" charset="-128"/>
                  <a:ea typeface="UD デジタル 教科書体 NK-B" panose="02020700000000000000" pitchFamily="18" charset="-128"/>
                </a:rPr>
                <a:t>支援</a:t>
              </a:r>
              <a:r>
                <a:rPr lang="ja-JP" altLang="en-US" sz="2200" spc="-90" dirty="0" smtClean="0">
                  <a:solidFill>
                    <a:srgbClr val="306257"/>
                  </a:solidFill>
                  <a:latin typeface="UD デジタル 教科書体 NK-B" panose="02020700000000000000" pitchFamily="18" charset="-128"/>
                  <a:ea typeface="UD デジタル 教科書体 NK-B" panose="02020700000000000000" pitchFamily="18" charset="-128"/>
                </a:rPr>
                <a:t>訓練実施機関向けサポート講習</a:t>
              </a:r>
              <a:endParaRPr lang="en-US" altLang="ja-JP" sz="2200" spc="-90" dirty="0" smtClean="0">
                <a:solidFill>
                  <a:srgbClr val="306257"/>
                </a:solidFill>
                <a:latin typeface="UD デジタル 教科書体 NK-B" panose="02020700000000000000" pitchFamily="18" charset="-128"/>
                <a:ea typeface="UD デジタル 教科書体 NK-B" panose="02020700000000000000" pitchFamily="18" charset="-128"/>
              </a:endParaRPr>
            </a:p>
          </p:txBody>
        </p:sp>
      </p:grpSp>
      <p:sp>
        <p:nvSpPr>
          <p:cNvPr id="40" name="角丸四角形 39"/>
          <p:cNvSpPr/>
          <p:nvPr/>
        </p:nvSpPr>
        <p:spPr>
          <a:xfrm>
            <a:off x="144016" y="1269020"/>
            <a:ext cx="6597352" cy="101968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3600" b="1" dirty="0" smtClean="0">
                <a:solidFill>
                  <a:schemeClr val="tx1"/>
                </a:solidFill>
                <a:latin typeface="UD デジタル 教科書体 NK-R" panose="02020400000000000000" pitchFamily="18" charset="-128"/>
                <a:ea typeface="UD デジタル 教科書体 NK-R" panose="02020400000000000000" pitchFamily="18" charset="-128"/>
              </a:rPr>
              <a:t>特別な</a:t>
            </a:r>
            <a:r>
              <a:rPr lang="ja-JP" altLang="en-US" sz="3600" b="1" dirty="0" smtClean="0">
                <a:solidFill>
                  <a:srgbClr val="FF9900"/>
                </a:solidFill>
                <a:latin typeface="UD デジタル 教科書体 NK-R" panose="02020400000000000000" pitchFamily="18" charset="-128"/>
                <a:ea typeface="UD デジタル 教科書体 NK-R" panose="02020400000000000000" pitchFamily="18" charset="-128"/>
              </a:rPr>
              <a:t>配慮</a:t>
            </a:r>
            <a:r>
              <a:rPr lang="ja-JP" altLang="en-US" sz="3600" b="1" dirty="0" smtClean="0">
                <a:solidFill>
                  <a:schemeClr val="tx1"/>
                </a:solidFill>
                <a:latin typeface="UD デジタル 教科書体 NK-R" panose="02020400000000000000" pitchFamily="18" charset="-128"/>
                <a:ea typeface="UD デジタル 教科書体 NK-R" panose="02020400000000000000" pitchFamily="18" charset="-128"/>
              </a:rPr>
              <a:t>が必要な方への支援</a:t>
            </a:r>
            <a:endParaRPr lang="en-US" altLang="ja-JP" sz="2000" dirty="0" smtClean="0">
              <a:solidFill>
                <a:schemeClr val="tx1"/>
              </a:solidFill>
            </a:endParaRPr>
          </a:p>
          <a:p>
            <a:pPr>
              <a:lnSpc>
                <a:spcPct val="150000"/>
              </a:lnSpc>
            </a:pPr>
            <a:r>
              <a:rPr lang="ja-JP" altLang="en-US" dirty="0">
                <a:solidFill>
                  <a:schemeClr val="tx1"/>
                </a:solidFill>
              </a:rPr>
              <a:t>　</a:t>
            </a:r>
            <a:r>
              <a:rPr lang="ja-JP" altLang="en-US" dirty="0" smtClean="0">
                <a:solidFill>
                  <a:schemeClr val="tx1"/>
                </a:solidFill>
              </a:rPr>
              <a:t>　　　</a:t>
            </a:r>
            <a:r>
              <a:rPr lang="ja-JP" altLang="ja-JP"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ja-JP" dirty="0">
                <a:solidFill>
                  <a:schemeClr val="tx1"/>
                </a:solidFill>
                <a:latin typeface="UD デジタル 教科書体 NK-R" panose="02020400000000000000" pitchFamily="18" charset="-128"/>
                <a:ea typeface="UD デジタル 教科書体 NK-R" panose="02020400000000000000" pitchFamily="18" charset="-128"/>
              </a:rPr>
              <a:t>発達障害と似た行動</a:t>
            </a:r>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を</a:t>
            </a:r>
            <a:r>
              <a:rPr lang="ja-JP" altLang="en-US" dirty="0" smtClean="0">
                <a:solidFill>
                  <a:schemeClr val="tx1"/>
                </a:solidFill>
                <a:latin typeface="UD デジタル 教科書体 NK-R" panose="02020400000000000000" pitchFamily="18" charset="-128"/>
                <a:ea typeface="UD デジタル 教科書体 NK-R" panose="02020400000000000000" pitchFamily="18" charset="-128"/>
              </a:rPr>
              <a:t>する方の理解と対応～</a:t>
            </a:r>
          </a:p>
          <a:p>
            <a:r>
              <a:rPr lang="ja-JP" altLang="ja-JP" dirty="0" smtClean="0"/>
              <a:t>慮が必要な方への支援</a:t>
            </a:r>
          </a:p>
          <a:p>
            <a:r>
              <a:rPr lang="ja-JP" altLang="ja-JP" dirty="0" smtClean="0"/>
              <a:t>～</a:t>
            </a:r>
          </a:p>
        </p:txBody>
      </p:sp>
      <p:sp>
        <p:nvSpPr>
          <p:cNvPr id="41" name="テキスト ボックス 40"/>
          <p:cNvSpPr txBox="1"/>
          <p:nvPr/>
        </p:nvSpPr>
        <p:spPr>
          <a:xfrm>
            <a:off x="280664" y="8386186"/>
            <a:ext cx="6094729" cy="528532"/>
          </a:xfrm>
          <a:prstGeom prst="rect">
            <a:avLst/>
          </a:prstGeom>
          <a:noFill/>
        </p:spPr>
        <p:txBody>
          <a:bodyPr wrap="square" lIns="98666" tIns="49334" rIns="98666" bIns="49334" rtlCol="0">
            <a:spAutoFit/>
          </a:bodyPr>
          <a:lstStyle/>
          <a:p>
            <a:pPr>
              <a:tabLst>
                <a:tab pos="3498056" algn="l"/>
              </a:tabLst>
            </a:pPr>
            <a:r>
              <a:rPr lang="en-US" altLang="ja-JP" sz="1600" b="1" dirty="0" smtClean="0">
                <a:solidFill>
                  <a:srgbClr val="002060"/>
                </a:solidFill>
                <a:latin typeface="UD デジタル 教科書体 NK-R" panose="02020400000000000000" pitchFamily="18" charset="-128"/>
                <a:ea typeface="UD デジタル 教科書体 NK-R" panose="02020400000000000000" pitchFamily="18" charset="-128"/>
              </a:rPr>
              <a:t>【</a:t>
            </a:r>
            <a:r>
              <a:rPr lang="ja-JP" altLang="en-US" sz="1600" b="1" dirty="0">
                <a:solidFill>
                  <a:srgbClr val="002060"/>
                </a:solidFill>
                <a:latin typeface="UD デジタル 教科書体 NK-R" panose="02020400000000000000" pitchFamily="18" charset="-128"/>
                <a:ea typeface="UD デジタル 教科書体 NK-R" panose="02020400000000000000" pitchFamily="18" charset="-128"/>
              </a:rPr>
              <a:t>お問い合わせ・お申込み先</a:t>
            </a:r>
            <a:r>
              <a:rPr lang="en-US" altLang="ja-JP" sz="1600" b="1" dirty="0">
                <a:solidFill>
                  <a:srgbClr val="002060"/>
                </a:solidFill>
                <a:latin typeface="UD デジタル 教科書体 NK-R" panose="02020400000000000000" pitchFamily="18" charset="-128"/>
                <a:ea typeface="UD デジタル 教科書体 NK-R" panose="02020400000000000000" pitchFamily="18" charset="-128"/>
              </a:rPr>
              <a:t>】</a:t>
            </a:r>
          </a:p>
          <a:p>
            <a:pPr defTabSz="986650"/>
            <a:r>
              <a:rPr lang="ja-JP" altLang="en-US" sz="1187" dirty="0">
                <a:solidFill>
                  <a:srgbClr val="0070C0"/>
                </a:solidFill>
                <a:latin typeface="メイリオ" pitchFamily="50" charset="-128"/>
                <a:ea typeface="メイリオ" pitchFamily="50" charset="-128"/>
                <a:cs typeface="メイリオ" pitchFamily="50" charset="-128"/>
              </a:rPr>
              <a:t>　</a:t>
            </a:r>
            <a:endParaRPr lang="en-US" altLang="ja-JP" sz="1187" dirty="0">
              <a:solidFill>
                <a:srgbClr val="0070C0"/>
              </a:solidFill>
              <a:latin typeface="メイリオ" pitchFamily="50" charset="-128"/>
              <a:ea typeface="メイリオ" pitchFamily="50" charset="-128"/>
              <a:cs typeface="メイリオ" pitchFamily="50" charset="-128"/>
            </a:endParaRPr>
          </a:p>
        </p:txBody>
      </p:sp>
      <p:sp>
        <p:nvSpPr>
          <p:cNvPr id="21" name="角丸四角形 20"/>
          <p:cNvSpPr/>
          <p:nvPr/>
        </p:nvSpPr>
        <p:spPr>
          <a:xfrm>
            <a:off x="3266791" y="8377492"/>
            <a:ext cx="3201546" cy="32476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92075"/>
            <a:r>
              <a:rPr lang="ja-JP" altLang="en-US" sz="1200" b="1" u="sng" dirty="0" smtClean="0">
                <a:solidFill>
                  <a:schemeClr val="tx1"/>
                </a:solidFill>
                <a:latin typeface="UD デジタル 教科書体 NK-R" panose="02020400000000000000" pitchFamily="18" charset="-128"/>
                <a:ea typeface="UD デジタル 教科書体 NK-R" panose="02020400000000000000" pitchFamily="18" charset="-128"/>
              </a:rPr>
              <a:t>　裏面</a:t>
            </a:r>
            <a:r>
              <a:rPr lang="en-US" altLang="ja-JP" sz="1200" b="1" u="sng" dirty="0" smtClean="0">
                <a:solidFill>
                  <a:schemeClr val="tx1"/>
                </a:solidFill>
                <a:latin typeface="UD デジタル 教科書体 NK-R" panose="02020400000000000000" pitchFamily="18" charset="-128"/>
                <a:ea typeface="UD デジタル 教科書体 NK-R" panose="02020400000000000000" pitchFamily="18" charset="-128"/>
              </a:rPr>
              <a:t>FAX</a:t>
            </a:r>
            <a:r>
              <a:rPr lang="ja-JP" altLang="en-US" sz="1200" b="1" u="sng" dirty="0">
                <a:solidFill>
                  <a:schemeClr val="tx1"/>
                </a:solidFill>
                <a:latin typeface="UD デジタル 教科書体 NK-R" panose="02020400000000000000" pitchFamily="18" charset="-128"/>
                <a:ea typeface="UD デジタル 教科書体 NK-R" panose="02020400000000000000" pitchFamily="18" charset="-128"/>
              </a:rPr>
              <a:t>又</a:t>
            </a:r>
            <a:r>
              <a:rPr lang="ja-JP" altLang="en-US" sz="1200" b="1" u="sng" dirty="0" smtClean="0">
                <a:solidFill>
                  <a:schemeClr val="tx1"/>
                </a:solidFill>
                <a:latin typeface="UD デジタル 教科書体 NK-R" panose="02020400000000000000" pitchFamily="18" charset="-128"/>
                <a:ea typeface="UD デジタル 教科書体 NK-R" panose="02020400000000000000" pitchFamily="18" charset="-128"/>
              </a:rPr>
              <a:t>はメールによりお申込みください</a:t>
            </a:r>
            <a:endParaRPr lang="en-US" altLang="ja-JP" sz="1200" b="1" u="sng" dirty="0">
              <a:solidFill>
                <a:schemeClr val="tx1"/>
              </a:solidFill>
              <a:latin typeface="UD デジタル 教科書体 NK-R" panose="02020400000000000000" pitchFamily="18" charset="-128"/>
              <a:ea typeface="UD デジタル 教科書体 NK-R" panose="02020400000000000000" pitchFamily="18" charset="-128"/>
            </a:endParaRPr>
          </a:p>
        </p:txBody>
      </p:sp>
      <p:grpSp>
        <p:nvGrpSpPr>
          <p:cNvPr id="7" name="グループ化 6"/>
          <p:cNvGrpSpPr/>
          <p:nvPr/>
        </p:nvGrpSpPr>
        <p:grpSpPr>
          <a:xfrm>
            <a:off x="398184" y="3440832"/>
            <a:ext cx="6055152" cy="4447371"/>
            <a:chOff x="398184" y="3776186"/>
            <a:chExt cx="6055152" cy="4447371"/>
          </a:xfrm>
        </p:grpSpPr>
        <p:sp>
          <p:nvSpPr>
            <p:cNvPr id="2" name="テキスト ボックス 1"/>
            <p:cNvSpPr txBox="1"/>
            <p:nvPr/>
          </p:nvSpPr>
          <p:spPr>
            <a:xfrm>
              <a:off x="398184" y="3776186"/>
              <a:ext cx="6055152" cy="4447371"/>
            </a:xfrm>
            <a:prstGeom prst="rect">
              <a:avLst/>
            </a:prstGeom>
            <a:pattFill prst="smGrid">
              <a:fgClr>
                <a:schemeClr val="accent3">
                  <a:lumMod val="20000"/>
                  <a:lumOff val="80000"/>
                </a:schemeClr>
              </a:fgClr>
              <a:bgClr>
                <a:schemeClr val="bg1"/>
              </a:bgClr>
            </a:pattFill>
            <a:ln>
              <a:solidFill>
                <a:schemeClr val="accent4">
                  <a:lumMod val="20000"/>
                  <a:lumOff val="80000"/>
                </a:schemeClr>
              </a:solidFill>
            </a:ln>
          </p:spPr>
          <p:txBody>
            <a:bodyPr wrap="square" rtlCol="0">
              <a:spAutoFit/>
            </a:bodyPr>
            <a:lstStyle/>
            <a:p>
              <a:pPr>
                <a:tabLst>
                  <a:tab pos="3498056" algn="l"/>
                </a:tabLst>
              </a:pPr>
              <a:r>
                <a:rPr lang="en-US" altLang="ja-JP" sz="1600" dirty="0" smtClean="0">
                  <a:latin typeface="UD デジタル 教科書体 NK-R" panose="02020400000000000000" pitchFamily="18" charset="-128"/>
                  <a:ea typeface="UD デジタル 教科書体 NK-R" panose="02020400000000000000" pitchFamily="18" charset="-128"/>
                </a:rPr>
                <a:t>【</a:t>
              </a:r>
              <a:r>
                <a:rPr lang="ja-JP" altLang="en-US" sz="1600" dirty="0">
                  <a:latin typeface="UD デジタル 教科書体 NK-R" panose="02020400000000000000" pitchFamily="18" charset="-128"/>
                  <a:ea typeface="UD デジタル 教科書体 NK-R" panose="02020400000000000000" pitchFamily="18" charset="-128"/>
                </a:rPr>
                <a:t>日時</a:t>
              </a:r>
              <a:r>
                <a:rPr lang="en-US" altLang="ja-JP" sz="1600" dirty="0" smtClean="0">
                  <a:latin typeface="UD デジタル 教科書体 NK-R" panose="02020400000000000000" pitchFamily="18" charset="-128"/>
                  <a:ea typeface="UD デジタル 教科書体 NK-R" panose="02020400000000000000" pitchFamily="18" charset="-128"/>
                </a:rPr>
                <a:t>】</a:t>
              </a:r>
              <a:r>
                <a:rPr lang="ja-JP" altLang="en-US" sz="1600" dirty="0" smtClean="0">
                  <a:latin typeface="UD デジタル 教科書体 NK-R" panose="02020400000000000000" pitchFamily="18" charset="-128"/>
                  <a:ea typeface="UD デジタル 教科書体 NK-R" panose="02020400000000000000" pitchFamily="18" charset="-128"/>
                </a:rPr>
                <a:t>１１月</a:t>
              </a:r>
              <a:r>
                <a:rPr lang="ja-JP" altLang="en-US" sz="1600" dirty="0">
                  <a:latin typeface="UD デジタル 教科書体 NK-R" panose="02020400000000000000" pitchFamily="18" charset="-128"/>
                  <a:ea typeface="UD デジタル 教科書体 NK-R" panose="02020400000000000000" pitchFamily="18" charset="-128"/>
                </a:rPr>
                <a:t>１１</a:t>
              </a:r>
              <a:r>
                <a:rPr lang="ja-JP" altLang="en-US" sz="1600" dirty="0" smtClean="0">
                  <a:latin typeface="UD デジタル 教科書体 NK-R" panose="02020400000000000000" pitchFamily="18" charset="-128"/>
                  <a:ea typeface="UD デジタル 教科書体 NK-R" panose="02020400000000000000" pitchFamily="18" charset="-128"/>
                </a:rPr>
                <a:t>日（</a:t>
              </a:r>
              <a:r>
                <a:rPr lang="ja-JP" altLang="en-US" sz="1600" dirty="0">
                  <a:latin typeface="UD デジタル 教科書体 NK-R" panose="02020400000000000000" pitchFamily="18" charset="-128"/>
                  <a:ea typeface="UD デジタル 教科書体 NK-R" panose="02020400000000000000" pitchFamily="18" charset="-128"/>
                </a:rPr>
                <a:t>月</a:t>
              </a:r>
              <a:r>
                <a:rPr lang="ja-JP" altLang="en-US" sz="1600" dirty="0" smtClean="0">
                  <a:latin typeface="UD デジタル 教科書体 NK-R" panose="02020400000000000000" pitchFamily="18" charset="-128"/>
                  <a:ea typeface="UD デジタル 教科書体 NK-R" panose="02020400000000000000" pitchFamily="18" charset="-128"/>
                </a:rPr>
                <a:t>）</a:t>
              </a:r>
              <a:r>
                <a:rPr lang="ja-JP" altLang="en-US" sz="1600" dirty="0">
                  <a:latin typeface="UD デジタル 教科書体 NK-R" panose="02020400000000000000" pitchFamily="18" charset="-128"/>
                  <a:ea typeface="UD デジタル 教科書体 NK-R" panose="02020400000000000000" pitchFamily="18" charset="-128"/>
                </a:rPr>
                <a:t>１３：３０</a:t>
              </a:r>
              <a:r>
                <a:rPr lang="ja-JP" altLang="en-US" sz="1600" dirty="0" smtClean="0">
                  <a:latin typeface="UD デジタル 教科書体 NK-R" panose="02020400000000000000" pitchFamily="18" charset="-128"/>
                  <a:ea typeface="UD デジタル 教科書体 NK-R" panose="02020400000000000000" pitchFamily="18" charset="-128"/>
                </a:rPr>
                <a:t>～１６：</a:t>
              </a:r>
              <a:r>
                <a:rPr lang="en-US" altLang="ja-JP" sz="1600" dirty="0" smtClean="0">
                  <a:latin typeface="UD デジタル 教科書体 NK-R" panose="02020400000000000000" pitchFamily="18" charset="-128"/>
                  <a:ea typeface="UD デジタル 教科書体 NK-R" panose="02020400000000000000" pitchFamily="18" charset="-128"/>
                </a:rPr>
                <a:t>3</a:t>
              </a:r>
              <a:r>
                <a:rPr lang="ja-JP" altLang="en-US" sz="1600" dirty="0" smtClean="0">
                  <a:latin typeface="UD デジタル 教科書体 NK-R" panose="02020400000000000000" pitchFamily="18" charset="-128"/>
                  <a:ea typeface="UD デジタル 教科書体 NK-R" panose="02020400000000000000" pitchFamily="18" charset="-128"/>
                </a:rPr>
                <a:t>０　</a:t>
              </a:r>
              <a:r>
                <a:rPr lang="ja-JP" altLang="en-US" sz="1100" dirty="0" smtClean="0">
                  <a:latin typeface="UD デジタル 教科書体 NK-R" panose="02020400000000000000" pitchFamily="18" charset="-128"/>
                  <a:ea typeface="UD デジタル 教科書体 NK-R" panose="02020400000000000000" pitchFamily="18" charset="-128"/>
                </a:rPr>
                <a:t>  （受付：１３時～　２階第１会議室前）</a:t>
              </a:r>
              <a:endParaRPr lang="en-US" altLang="ja-JP" sz="1100" dirty="0">
                <a:latin typeface="UD デジタル 教科書体 NK-R" panose="02020400000000000000" pitchFamily="18" charset="-128"/>
                <a:ea typeface="UD デジタル 教科書体 NK-R" panose="02020400000000000000" pitchFamily="18" charset="-128"/>
              </a:endParaRPr>
            </a:p>
            <a:p>
              <a:pPr>
                <a:spcBef>
                  <a:spcPts val="600"/>
                </a:spcBef>
                <a:tabLst>
                  <a:tab pos="3498056" algn="l"/>
                </a:tabLst>
              </a:pPr>
              <a:r>
                <a:rPr lang="en-US" altLang="ja-JP" sz="1600" dirty="0">
                  <a:latin typeface="UD デジタル 教科書体 NK-R" panose="02020400000000000000" pitchFamily="18" charset="-128"/>
                  <a:ea typeface="UD デジタル 教科書体 NK-R" panose="02020400000000000000" pitchFamily="18" charset="-128"/>
                </a:rPr>
                <a:t>【</a:t>
              </a:r>
              <a:r>
                <a:rPr lang="ja-JP" altLang="en-US" sz="1600" dirty="0">
                  <a:latin typeface="UD デジタル 教科書体 NK-R" panose="02020400000000000000" pitchFamily="18" charset="-128"/>
                  <a:ea typeface="UD デジタル 教科書体 NK-R" panose="02020400000000000000" pitchFamily="18" charset="-128"/>
                </a:rPr>
                <a:t>場所</a:t>
              </a:r>
              <a:r>
                <a:rPr lang="en-US" altLang="ja-JP" sz="1600" dirty="0" smtClean="0">
                  <a:latin typeface="UD デジタル 教科書体 NK-R" panose="02020400000000000000" pitchFamily="18" charset="-128"/>
                  <a:ea typeface="UD デジタル 教科書体 NK-R" panose="02020400000000000000" pitchFamily="18" charset="-128"/>
                </a:rPr>
                <a:t>】</a:t>
              </a:r>
              <a:r>
                <a:rPr lang="ja-JP" altLang="en-US" sz="1600" dirty="0" smtClean="0">
                  <a:latin typeface="UD デジタル 教科書体 NK-R" panose="02020400000000000000" pitchFamily="18" charset="-128"/>
                  <a:ea typeface="UD デジタル 教科書体 NK-R" panose="02020400000000000000" pitchFamily="18" charset="-128"/>
                </a:rPr>
                <a:t>　独立</a:t>
              </a:r>
              <a:r>
                <a:rPr lang="ja-JP" altLang="en-US" sz="1600" dirty="0">
                  <a:latin typeface="UD デジタル 教科書体 NK-R" panose="02020400000000000000" pitchFamily="18" charset="-128"/>
                  <a:ea typeface="UD デジタル 教科書体 NK-R" panose="02020400000000000000" pitchFamily="18" charset="-128"/>
                </a:rPr>
                <a:t>行政法人高齢・障害・求職者雇用支援機構</a:t>
              </a:r>
              <a:endParaRPr lang="en-US" altLang="ja-JP" sz="1600" dirty="0">
                <a:latin typeface="UD デジタル 教科書体 NK-R" panose="02020400000000000000" pitchFamily="18" charset="-128"/>
                <a:ea typeface="UD デジタル 教科書体 NK-R" panose="02020400000000000000" pitchFamily="18" charset="-128"/>
              </a:endParaRPr>
            </a:p>
            <a:p>
              <a:pPr>
                <a:tabLst>
                  <a:tab pos="3498056" algn="l"/>
                </a:tabLst>
              </a:pPr>
              <a:r>
                <a:rPr lang="ja-JP" altLang="en-US" sz="1600" dirty="0">
                  <a:latin typeface="UD デジタル 教科書体 NK-R" panose="02020400000000000000" pitchFamily="18" charset="-128"/>
                  <a:ea typeface="UD デジタル 教科書体 NK-R" panose="02020400000000000000" pitchFamily="18" charset="-128"/>
                </a:rPr>
                <a:t>　　　　　　</a:t>
              </a:r>
              <a:r>
                <a:rPr lang="ja-JP" altLang="en-US" sz="1600" dirty="0" smtClean="0">
                  <a:latin typeface="UD デジタル 教科書体 NK-R" panose="02020400000000000000" pitchFamily="18" charset="-128"/>
                  <a:ea typeface="UD デジタル 教科書体 NK-R" panose="02020400000000000000" pitchFamily="18" charset="-128"/>
                </a:rPr>
                <a:t>　千葉支部</a:t>
              </a:r>
              <a:r>
                <a:rPr lang="ja-JP" altLang="en-US" sz="1600" dirty="0">
                  <a:latin typeface="UD デジタル 教科書体 NK-R" panose="02020400000000000000" pitchFamily="18" charset="-128"/>
                  <a:ea typeface="UD デジタル 教科書体 NK-R" panose="02020400000000000000" pitchFamily="18" charset="-128"/>
                </a:rPr>
                <a:t>　本館２階第１</a:t>
              </a:r>
              <a:r>
                <a:rPr lang="ja-JP" altLang="en-US" sz="1600" dirty="0" smtClean="0">
                  <a:latin typeface="UD デジタル 教科書体 NK-R" panose="02020400000000000000" pitchFamily="18" charset="-128"/>
                  <a:ea typeface="UD デジタル 教科書体 NK-R" panose="02020400000000000000" pitchFamily="18" charset="-128"/>
                </a:rPr>
                <a:t>会議室</a:t>
              </a:r>
              <a:endParaRPr lang="en-US" altLang="ja-JP" sz="1600" dirty="0" smtClean="0">
                <a:latin typeface="UD デジタル 教科書体 NK-R" panose="02020400000000000000" pitchFamily="18" charset="-128"/>
                <a:ea typeface="UD デジタル 教科書体 NK-R" panose="02020400000000000000" pitchFamily="18" charset="-128"/>
              </a:endParaRPr>
            </a:p>
            <a:p>
              <a:pPr>
                <a:tabLst>
                  <a:tab pos="3498056" algn="l"/>
                </a:tabLst>
              </a:pPr>
              <a:r>
                <a:rPr lang="en-US" altLang="ja-JP" sz="1600" dirty="0" smtClean="0">
                  <a:latin typeface="UD デジタル 教科書体 NK-R" panose="02020400000000000000" pitchFamily="18" charset="-128"/>
                  <a:ea typeface="UD デジタル 教科書体 NK-R" panose="02020400000000000000" pitchFamily="18" charset="-128"/>
                </a:rPr>
                <a:t>【</a:t>
              </a:r>
              <a:r>
                <a:rPr lang="ja-JP" altLang="en-US" sz="1600" dirty="0">
                  <a:latin typeface="UD デジタル 教科書体 NK-R" panose="02020400000000000000" pitchFamily="18" charset="-128"/>
                  <a:ea typeface="UD デジタル 教科書体 NK-R" panose="02020400000000000000" pitchFamily="18" charset="-128"/>
                </a:rPr>
                <a:t>対象</a:t>
              </a:r>
              <a:r>
                <a:rPr lang="en-US" altLang="ja-JP" sz="1600" dirty="0" smtClean="0">
                  <a:latin typeface="UD デジタル 教科書体 NK-R" panose="02020400000000000000" pitchFamily="18" charset="-128"/>
                  <a:ea typeface="UD デジタル 教科書体 NK-R" panose="02020400000000000000" pitchFamily="18" charset="-128"/>
                </a:rPr>
                <a:t>】</a:t>
              </a:r>
              <a:r>
                <a:rPr lang="ja-JP" altLang="en-US" sz="1600" dirty="0" smtClean="0">
                  <a:latin typeface="UD デジタル 教科書体 NK-R" panose="02020400000000000000" pitchFamily="18" charset="-128"/>
                  <a:ea typeface="UD デジタル 教科書体 NK-R" panose="02020400000000000000" pitchFamily="18" charset="-128"/>
                </a:rPr>
                <a:t>　</a:t>
              </a:r>
              <a:r>
                <a:rPr lang="ja-JP" altLang="en-US" sz="1600" dirty="0">
                  <a:latin typeface="UD デジタル 教科書体 NK-R" panose="02020400000000000000" pitchFamily="18" charset="-128"/>
                  <a:ea typeface="UD デジタル 教科書体 NK-R" panose="02020400000000000000" pitchFamily="18" charset="-128"/>
                </a:rPr>
                <a:t>求職者支援訓練の実施機関で受講者の対応に</a:t>
              </a:r>
              <a:r>
                <a:rPr lang="ja-JP" altLang="en-US" sz="1600" dirty="0" smtClean="0">
                  <a:latin typeface="UD デジタル 教科書体 NK-R" panose="02020400000000000000" pitchFamily="18" charset="-128"/>
                  <a:ea typeface="UD デジタル 教科書体 NK-R" panose="02020400000000000000" pitchFamily="18" charset="-128"/>
                </a:rPr>
                <a:t>あたる</a:t>
              </a:r>
              <a:endParaRPr lang="en-US" altLang="ja-JP" sz="1600" dirty="0" smtClean="0">
                <a:latin typeface="UD デジタル 教科書体 NK-R" panose="02020400000000000000" pitchFamily="18" charset="-128"/>
                <a:ea typeface="UD デジタル 教科書体 NK-R" panose="02020400000000000000" pitchFamily="18" charset="-128"/>
              </a:endParaRPr>
            </a:p>
            <a:p>
              <a:pPr>
                <a:tabLst>
                  <a:tab pos="3498056" algn="l"/>
                </a:tabLst>
              </a:pPr>
              <a:r>
                <a:rPr lang="ja-JP" altLang="en-US" sz="1600" dirty="0">
                  <a:latin typeface="UD デジタル 教科書体 NK-R" panose="02020400000000000000" pitchFamily="18" charset="-128"/>
                  <a:ea typeface="UD デジタル 教科書体 NK-R" panose="02020400000000000000" pitchFamily="18" charset="-128"/>
                </a:rPr>
                <a:t>　</a:t>
              </a:r>
              <a:r>
                <a:rPr lang="ja-JP" altLang="en-US" sz="1600" dirty="0" smtClean="0">
                  <a:latin typeface="UD デジタル 教科書体 NK-R" panose="02020400000000000000" pitchFamily="18" charset="-128"/>
                  <a:ea typeface="UD デジタル 教科書体 NK-R" panose="02020400000000000000" pitchFamily="18" charset="-128"/>
                </a:rPr>
                <a:t>　　　　　　 </a:t>
              </a:r>
              <a:r>
                <a:rPr lang="ja-JP" altLang="en-US" sz="1600" dirty="0" smtClean="0">
                  <a:latin typeface="UD デジタル 教科書体 NK-R" panose="02020400000000000000" pitchFamily="18" charset="-128"/>
                  <a:ea typeface="UD デジタル 教科書体 NK-R" panose="02020400000000000000" pitchFamily="18" charset="-128"/>
                </a:rPr>
                <a:t>全ての</a:t>
              </a:r>
              <a:r>
                <a:rPr lang="ja-JP" altLang="en-US" sz="1600" dirty="0" smtClean="0">
                  <a:latin typeface="UD デジタル 教科書体 NK-R" panose="02020400000000000000" pitchFamily="18" charset="-128"/>
                  <a:ea typeface="UD デジタル 教科書体 NK-R" panose="02020400000000000000" pitchFamily="18" charset="-128"/>
                </a:rPr>
                <a:t>方（</a:t>
              </a:r>
              <a:r>
                <a:rPr lang="ja-JP" altLang="en-US" sz="1600" dirty="0">
                  <a:latin typeface="UD デジタル 教科書体 NK-R" panose="02020400000000000000" pitchFamily="18" charset="-128"/>
                  <a:ea typeface="UD デジタル 教科書体 NK-R" panose="02020400000000000000" pitchFamily="18" charset="-128"/>
                </a:rPr>
                <a:t>責任者、事務担当者、講師の方等</a:t>
              </a:r>
              <a:r>
                <a:rPr lang="ja-JP" altLang="en-US" sz="1600" dirty="0" smtClean="0">
                  <a:latin typeface="UD デジタル 教科書体 NK-R" panose="02020400000000000000" pitchFamily="18" charset="-128"/>
                  <a:ea typeface="UD デジタル 教科書体 NK-R" panose="02020400000000000000" pitchFamily="18" charset="-128"/>
                </a:rPr>
                <a:t>）</a:t>
              </a:r>
              <a:endParaRPr lang="en-US" altLang="ja-JP" sz="1600" dirty="0">
                <a:latin typeface="UD デジタル 教科書体 NK-R" panose="02020400000000000000" pitchFamily="18" charset="-128"/>
                <a:ea typeface="UD デジタル 教科書体 NK-R" panose="02020400000000000000" pitchFamily="18" charset="-128"/>
              </a:endParaRPr>
            </a:p>
            <a:p>
              <a:pPr>
                <a:tabLst>
                  <a:tab pos="3498056" algn="l"/>
                </a:tabLst>
              </a:pPr>
              <a:endParaRPr lang="ja-JP" altLang="en-US" sz="1600" dirty="0">
                <a:latin typeface="UD デジタル 教科書体 NK-R" panose="02020400000000000000" pitchFamily="18" charset="-128"/>
                <a:ea typeface="UD デジタル 教科書体 NK-R" panose="02020400000000000000" pitchFamily="18" charset="-128"/>
              </a:endParaRPr>
            </a:p>
            <a:p>
              <a:pPr>
                <a:spcBef>
                  <a:spcPts val="600"/>
                </a:spcBef>
                <a:tabLst>
                  <a:tab pos="3498056" algn="l"/>
                </a:tabLst>
              </a:pPr>
              <a:r>
                <a:rPr lang="en-US" altLang="ja-JP" sz="1400" b="1" dirty="0" smtClean="0">
                  <a:solidFill>
                    <a:srgbClr val="002060"/>
                  </a:solidFill>
                  <a:latin typeface="UD デジタル 教科書体 NK-R" panose="02020400000000000000" pitchFamily="18" charset="-128"/>
                  <a:ea typeface="UD デジタル 教科書体 NK-R" panose="02020400000000000000" pitchFamily="18" charset="-128"/>
                </a:rPr>
                <a:t>【</a:t>
              </a:r>
              <a:r>
                <a:rPr lang="ja-JP" altLang="en-US" sz="1400" b="1" dirty="0" smtClean="0">
                  <a:solidFill>
                    <a:srgbClr val="002060"/>
                  </a:solidFill>
                  <a:latin typeface="UD デジタル 教科書体 NK-R" panose="02020400000000000000" pitchFamily="18" charset="-128"/>
                  <a:ea typeface="UD デジタル 教科書体 NK-R" panose="02020400000000000000" pitchFamily="18" charset="-128"/>
                </a:rPr>
                <a:t>主な講習内容</a:t>
              </a:r>
              <a:r>
                <a:rPr lang="en-US" altLang="ja-JP" sz="1400" b="1" dirty="0" smtClean="0">
                  <a:solidFill>
                    <a:srgbClr val="002060"/>
                  </a:solidFill>
                  <a:latin typeface="UD デジタル 教科書体 NK-R" panose="02020400000000000000" pitchFamily="18" charset="-128"/>
                  <a:ea typeface="UD デジタル 教科書体 NK-R" panose="02020400000000000000" pitchFamily="18" charset="-128"/>
                </a:rPr>
                <a:t>】</a:t>
              </a:r>
              <a:endParaRPr lang="en-US" altLang="ja-JP" sz="1400" dirty="0" smtClean="0">
                <a:solidFill>
                  <a:srgbClr val="002060"/>
                </a:solidFill>
                <a:latin typeface="UD デジタル 教科書体 NK-R" panose="02020400000000000000" pitchFamily="18" charset="-128"/>
                <a:ea typeface="UD デジタル 教科書体 NK-R" panose="02020400000000000000" pitchFamily="18" charset="-128"/>
              </a:endParaRPr>
            </a:p>
            <a:p>
              <a:pPr>
                <a:tabLst>
                  <a:tab pos="3498056" algn="l"/>
                </a:tabLst>
              </a:pPr>
              <a:r>
                <a:rPr lang="ja-JP" altLang="en-US" sz="1400" b="1" dirty="0" smtClean="0">
                  <a:solidFill>
                    <a:srgbClr val="002060"/>
                  </a:solidFill>
                  <a:latin typeface="UD デジタル 教科書体 NK-R" panose="02020400000000000000" pitchFamily="18" charset="-128"/>
                  <a:ea typeface="UD デジタル 教科書体 NK-R" panose="02020400000000000000" pitchFamily="18" charset="-128"/>
                </a:rPr>
                <a:t>１</a:t>
              </a:r>
              <a:r>
                <a:rPr lang="en-US" altLang="ja-JP" sz="1400" b="1" dirty="0">
                  <a:solidFill>
                    <a:srgbClr val="002060"/>
                  </a:solidFill>
                  <a:latin typeface="UD デジタル 教科書体 NK-R" panose="02020400000000000000" pitchFamily="18" charset="-128"/>
                  <a:ea typeface="UD デジタル 教科書体 NK-R" panose="02020400000000000000" pitchFamily="18" charset="-128"/>
                </a:rPr>
                <a:t>. </a:t>
              </a:r>
              <a:r>
                <a:rPr lang="ja-JP" altLang="en-US" sz="1400" b="1" dirty="0">
                  <a:solidFill>
                    <a:srgbClr val="002060"/>
                  </a:solidFill>
                  <a:latin typeface="UD デジタル 教科書体 NK-R" panose="02020400000000000000" pitchFamily="18" charset="-128"/>
                  <a:ea typeface="UD デジタル 教科書体 NK-R" panose="02020400000000000000" pitchFamily="18" charset="-128"/>
                </a:rPr>
                <a:t>発達障害の基礎知識</a:t>
              </a:r>
            </a:p>
            <a:p>
              <a:pPr>
                <a:tabLst>
                  <a:tab pos="3498056" algn="l"/>
                </a:tabLst>
              </a:pPr>
              <a:r>
                <a:rPr lang="ja-JP" altLang="en-US" sz="1400" b="1" dirty="0">
                  <a:solidFill>
                    <a:srgbClr val="002060"/>
                  </a:solidFill>
                  <a:latin typeface="UD デジタル 教科書体 NK-R" panose="02020400000000000000" pitchFamily="18" charset="-128"/>
                  <a:ea typeface="UD デジタル 教科書体 NK-R" panose="02020400000000000000" pitchFamily="18" charset="-128"/>
                </a:rPr>
                <a:t>２</a:t>
              </a:r>
              <a:r>
                <a:rPr lang="en-US" altLang="ja-JP" sz="1400" b="1" dirty="0">
                  <a:solidFill>
                    <a:srgbClr val="002060"/>
                  </a:solidFill>
                  <a:latin typeface="UD デジタル 教科書体 NK-R" panose="02020400000000000000" pitchFamily="18" charset="-128"/>
                  <a:ea typeface="UD デジタル 教科書体 NK-R" panose="02020400000000000000" pitchFamily="18" charset="-128"/>
                </a:rPr>
                <a:t>. </a:t>
              </a:r>
              <a:r>
                <a:rPr lang="ja-JP" altLang="en-US" sz="1400" b="1" dirty="0">
                  <a:solidFill>
                    <a:srgbClr val="002060"/>
                  </a:solidFill>
                  <a:latin typeface="UD デジタル 教科書体 NK-R" panose="02020400000000000000" pitchFamily="18" charset="-128"/>
                  <a:ea typeface="UD デジタル 教科書体 NK-R" panose="02020400000000000000" pitchFamily="18" charset="-128"/>
                </a:rPr>
                <a:t>行動特性にもとづいた理解と把握、そして落とし穴</a:t>
              </a:r>
            </a:p>
            <a:p>
              <a:pPr>
                <a:tabLst>
                  <a:tab pos="3498056" algn="l"/>
                </a:tabLst>
              </a:pPr>
              <a:r>
                <a:rPr lang="ja-JP" altLang="en-US" sz="1400" b="1" dirty="0">
                  <a:solidFill>
                    <a:srgbClr val="002060"/>
                  </a:solidFill>
                  <a:latin typeface="UD デジタル 教科書体 NK-R" panose="02020400000000000000" pitchFamily="18" charset="-128"/>
                  <a:ea typeface="UD デジタル 教科書体 NK-R" panose="02020400000000000000" pitchFamily="18" charset="-128"/>
                </a:rPr>
                <a:t>３</a:t>
              </a:r>
              <a:r>
                <a:rPr lang="en-US" altLang="ja-JP" sz="1400" b="1" dirty="0">
                  <a:solidFill>
                    <a:srgbClr val="002060"/>
                  </a:solidFill>
                  <a:latin typeface="UD デジタル 教科書体 NK-R" panose="02020400000000000000" pitchFamily="18" charset="-128"/>
                  <a:ea typeface="UD デジタル 教科書体 NK-R" panose="02020400000000000000" pitchFamily="18" charset="-128"/>
                </a:rPr>
                <a:t>. </a:t>
              </a:r>
              <a:r>
                <a:rPr lang="ja-JP" altLang="en-US" sz="1400" b="1" dirty="0">
                  <a:solidFill>
                    <a:srgbClr val="002060"/>
                  </a:solidFill>
                  <a:latin typeface="UD デジタル 教科書体 NK-R" panose="02020400000000000000" pitchFamily="18" charset="-128"/>
                  <a:ea typeface="UD デジタル 教科書体 NK-R" panose="02020400000000000000" pitchFamily="18" charset="-128"/>
                </a:rPr>
                <a:t>行動特性を考慮した接し方</a:t>
              </a:r>
            </a:p>
            <a:p>
              <a:pPr>
                <a:tabLst>
                  <a:tab pos="3498056" algn="l"/>
                </a:tabLst>
              </a:pPr>
              <a:endParaRPr lang="ja-JP" altLang="en-US" sz="1600" b="1" dirty="0">
                <a:solidFill>
                  <a:srgbClr val="002060"/>
                </a:solidFill>
                <a:latin typeface="UD デジタル 教科書体 NK-R" panose="02020400000000000000" pitchFamily="18" charset="-128"/>
                <a:ea typeface="UD デジタル 教科書体 NK-R" panose="02020400000000000000" pitchFamily="18" charset="-128"/>
              </a:endParaRPr>
            </a:p>
            <a:p>
              <a:pPr>
                <a:tabLst>
                  <a:tab pos="3498056" algn="l"/>
                </a:tabLst>
              </a:pPr>
              <a:r>
                <a:rPr lang="ja-JP" altLang="en-US" sz="1400" b="1" dirty="0">
                  <a:solidFill>
                    <a:srgbClr val="002060"/>
                  </a:solidFill>
                  <a:latin typeface="UD デジタル 教科書体 NK-R" panose="02020400000000000000" pitchFamily="18" charset="-128"/>
                  <a:ea typeface="UD デジタル 教科書体 NK-R" panose="02020400000000000000" pitchFamily="18" charset="-128"/>
                </a:rPr>
                <a:t>４</a:t>
              </a:r>
              <a:r>
                <a:rPr lang="en-US" altLang="ja-JP" sz="1400" b="1" dirty="0">
                  <a:solidFill>
                    <a:srgbClr val="002060"/>
                  </a:solidFill>
                  <a:latin typeface="UD デジタル 教科書体 NK-R" panose="02020400000000000000" pitchFamily="18" charset="-128"/>
                  <a:ea typeface="UD デジタル 教科書体 NK-R" panose="02020400000000000000" pitchFamily="18" charset="-128"/>
                </a:rPr>
                <a:t>. </a:t>
              </a:r>
              <a:r>
                <a:rPr lang="ja-JP" altLang="en-US" sz="1400" b="1" dirty="0">
                  <a:solidFill>
                    <a:srgbClr val="002060"/>
                  </a:solidFill>
                  <a:latin typeface="UD デジタル 教科書体 NK-R" panose="02020400000000000000" pitchFamily="18" charset="-128"/>
                  <a:ea typeface="UD デジタル 教科書体 NK-R" panose="02020400000000000000" pitchFamily="18" charset="-128"/>
                </a:rPr>
                <a:t>事前学習のふりかえり</a:t>
              </a:r>
            </a:p>
            <a:p>
              <a:pPr>
                <a:tabLst>
                  <a:tab pos="3498056" algn="l"/>
                </a:tabLst>
              </a:pPr>
              <a:r>
                <a:rPr lang="ja-JP" altLang="en-US" sz="1400" b="1" dirty="0">
                  <a:solidFill>
                    <a:srgbClr val="002060"/>
                  </a:solidFill>
                  <a:latin typeface="UD デジタル 教科書体 NK-R" panose="02020400000000000000" pitchFamily="18" charset="-128"/>
                  <a:ea typeface="UD デジタル 教科書体 NK-R" panose="02020400000000000000" pitchFamily="18" charset="-128"/>
                </a:rPr>
                <a:t>５</a:t>
              </a:r>
              <a:r>
                <a:rPr lang="en-US" altLang="ja-JP" sz="1400" b="1" dirty="0">
                  <a:solidFill>
                    <a:srgbClr val="002060"/>
                  </a:solidFill>
                  <a:latin typeface="UD デジタル 教科書体 NK-R" panose="02020400000000000000" pitchFamily="18" charset="-128"/>
                  <a:ea typeface="UD デジタル 教科書体 NK-R" panose="02020400000000000000" pitchFamily="18" charset="-128"/>
                </a:rPr>
                <a:t>. </a:t>
              </a:r>
              <a:r>
                <a:rPr lang="ja-JP" altLang="en-US" sz="1400" b="1" dirty="0">
                  <a:solidFill>
                    <a:srgbClr val="002060"/>
                  </a:solidFill>
                  <a:latin typeface="UD デジタル 教科書体 NK-R" panose="02020400000000000000" pitchFamily="18" charset="-128"/>
                  <a:ea typeface="UD デジタル 教科書体 NK-R" panose="02020400000000000000" pitchFamily="18" charset="-128"/>
                </a:rPr>
                <a:t>５つの支援テクニック</a:t>
              </a:r>
            </a:p>
            <a:p>
              <a:pPr>
                <a:tabLst>
                  <a:tab pos="3498056" algn="l"/>
                </a:tabLst>
              </a:pPr>
              <a:r>
                <a:rPr lang="ja-JP" altLang="en-US" sz="1400" b="1" dirty="0">
                  <a:solidFill>
                    <a:srgbClr val="002060"/>
                  </a:solidFill>
                  <a:latin typeface="UD デジタル 教科書体 NK-R" panose="02020400000000000000" pitchFamily="18" charset="-128"/>
                  <a:ea typeface="UD デジタル 教科書体 NK-R" panose="02020400000000000000" pitchFamily="18" charset="-128"/>
                </a:rPr>
                <a:t>６</a:t>
              </a:r>
              <a:r>
                <a:rPr lang="en-US" altLang="ja-JP" sz="1400" b="1" dirty="0">
                  <a:solidFill>
                    <a:srgbClr val="002060"/>
                  </a:solidFill>
                  <a:latin typeface="UD デジタル 教科書体 NK-R" panose="02020400000000000000" pitchFamily="18" charset="-128"/>
                  <a:ea typeface="UD デジタル 教科書体 NK-R" panose="02020400000000000000" pitchFamily="18" charset="-128"/>
                </a:rPr>
                <a:t>. </a:t>
              </a:r>
              <a:r>
                <a:rPr lang="ja-JP" altLang="en-US" sz="1400" b="1" dirty="0">
                  <a:solidFill>
                    <a:srgbClr val="002060"/>
                  </a:solidFill>
                  <a:latin typeface="UD デジタル 教科書体 NK-R" panose="02020400000000000000" pitchFamily="18" charset="-128"/>
                  <a:ea typeface="UD デジタル 教科書体 NK-R" panose="02020400000000000000" pitchFamily="18" charset="-128"/>
                </a:rPr>
                <a:t>ケーススタディ（グループワーク</a:t>
              </a:r>
              <a:r>
                <a:rPr lang="ja-JP" altLang="en-US" sz="1400" b="1" dirty="0" smtClean="0">
                  <a:solidFill>
                    <a:srgbClr val="002060"/>
                  </a:solidFill>
                  <a:latin typeface="UD デジタル 教科書体 NK-R" panose="02020400000000000000" pitchFamily="18" charset="-128"/>
                  <a:ea typeface="UD デジタル 教科書体 NK-R" panose="02020400000000000000" pitchFamily="18" charset="-128"/>
                </a:rPr>
                <a:t>）</a:t>
              </a:r>
              <a:endParaRPr lang="en-US" altLang="ja-JP" sz="1400" b="1" dirty="0" smtClean="0">
                <a:solidFill>
                  <a:srgbClr val="002060"/>
                </a:solidFill>
                <a:latin typeface="UD デジタル 教科書体 NK-R" panose="02020400000000000000" pitchFamily="18" charset="-128"/>
                <a:ea typeface="UD デジタル 教科書体 NK-R" panose="02020400000000000000" pitchFamily="18" charset="-128"/>
              </a:endParaRPr>
            </a:p>
            <a:p>
              <a:pPr>
                <a:tabLst>
                  <a:tab pos="3498056" algn="l"/>
                </a:tabLst>
              </a:pPr>
              <a:endParaRPr lang="en-US" altLang="ja-JP" sz="1400" b="1" dirty="0">
                <a:latin typeface="UD デジタル 教科書体 NK-R" panose="02020400000000000000" pitchFamily="18" charset="-128"/>
                <a:ea typeface="UD デジタル 教科書体 NK-R" panose="02020400000000000000" pitchFamily="18" charset="-128"/>
              </a:endParaRPr>
            </a:p>
            <a:p>
              <a:pPr>
                <a:tabLst>
                  <a:tab pos="3498056" algn="l"/>
                </a:tabLst>
              </a:pPr>
              <a:r>
                <a:rPr lang="en-US" altLang="ja-JP" sz="1600" dirty="0" smtClean="0">
                  <a:latin typeface="UD デジタル 教科書体 NK-R" panose="02020400000000000000" pitchFamily="18" charset="-128"/>
                  <a:ea typeface="UD デジタル 教科書体 NK-R" panose="02020400000000000000" pitchFamily="18" charset="-128"/>
                </a:rPr>
                <a:t>【</a:t>
              </a:r>
              <a:r>
                <a:rPr lang="ja-JP" altLang="en-US" sz="1600" dirty="0" smtClean="0">
                  <a:latin typeface="UD デジタル 教科書体 NK-R" panose="02020400000000000000" pitchFamily="18" charset="-128"/>
                  <a:ea typeface="UD デジタル 教科書体 NK-R" panose="02020400000000000000" pitchFamily="18" charset="-128"/>
                </a:rPr>
                <a:t>講師</a:t>
              </a:r>
              <a:r>
                <a:rPr lang="en-US" altLang="ja-JP" sz="1600" dirty="0" smtClean="0">
                  <a:latin typeface="UD デジタル 教科書体 NK-R" panose="02020400000000000000" pitchFamily="18" charset="-128"/>
                  <a:ea typeface="UD デジタル 教科書体 NK-R" panose="02020400000000000000" pitchFamily="18" charset="-128"/>
                </a:rPr>
                <a:t>】</a:t>
              </a:r>
              <a:r>
                <a:rPr lang="ja-JP" altLang="en-US" sz="1600" dirty="0" smtClean="0">
                  <a:latin typeface="UD デジタル 教科書体 NK-R" panose="02020400000000000000" pitchFamily="18" charset="-128"/>
                  <a:ea typeface="UD デジタル 教科書体 NK-R" panose="02020400000000000000" pitchFamily="18" charset="-128"/>
                </a:rPr>
                <a:t>深江</a:t>
              </a:r>
              <a:r>
                <a:rPr lang="ja-JP" altLang="en-US" sz="1600" dirty="0">
                  <a:latin typeface="UD デジタル 教科書体 NK-R" panose="02020400000000000000" pitchFamily="18" charset="-128"/>
                  <a:ea typeface="UD デジタル 教科書体 NK-R" panose="02020400000000000000" pitchFamily="18" charset="-128"/>
                </a:rPr>
                <a:t>　</a:t>
              </a:r>
              <a:r>
                <a:rPr lang="ja-JP" altLang="en-US" sz="1600" dirty="0" smtClean="0">
                  <a:latin typeface="UD デジタル 教科書体 NK-R" panose="02020400000000000000" pitchFamily="18" charset="-128"/>
                  <a:ea typeface="UD デジタル 教科書体 NK-R" panose="02020400000000000000" pitchFamily="18" charset="-128"/>
                </a:rPr>
                <a:t>裕忠</a:t>
              </a:r>
              <a:r>
                <a:rPr lang="ja-JP" altLang="en-US" sz="1600" dirty="0">
                  <a:latin typeface="UD デジタル 教科書体 NK-R" panose="02020400000000000000" pitchFamily="18" charset="-128"/>
                  <a:ea typeface="UD デジタル 教科書体 NK-R" panose="02020400000000000000" pitchFamily="18" charset="-128"/>
                </a:rPr>
                <a:t>　先生（職業能力開発総合大学校　准教授）</a:t>
              </a:r>
              <a:endParaRPr lang="en-US" altLang="ja-JP" sz="1600" dirty="0" smtClean="0">
                <a:latin typeface="UD デジタル 教科書体 NK-R" panose="02020400000000000000" pitchFamily="18" charset="-128"/>
                <a:ea typeface="UD デジタル 教科書体 NK-R" panose="02020400000000000000" pitchFamily="18" charset="-128"/>
              </a:endParaRPr>
            </a:p>
            <a:p>
              <a:pPr>
                <a:tabLst>
                  <a:tab pos="3498056" algn="l"/>
                </a:tabLst>
              </a:pPr>
              <a:r>
                <a:rPr lang="ja-JP" altLang="en-US" sz="1100" dirty="0" smtClean="0">
                  <a:latin typeface="UD デジタル 教科書体 NK-R" panose="02020400000000000000" pitchFamily="18" charset="-128"/>
                  <a:ea typeface="UD デジタル 教科書体 NK-R" panose="02020400000000000000" pitchFamily="18" charset="-128"/>
                </a:rPr>
                <a:t>　　講師紹介：職業大</a:t>
              </a:r>
              <a:r>
                <a:rPr lang="ja-JP" altLang="en-US" sz="1100" dirty="0">
                  <a:latin typeface="UD デジタル 教科書体 NK-R" panose="02020400000000000000" pitchFamily="18" charset="-128"/>
                  <a:ea typeface="UD デジタル 教科書体 NK-R" panose="02020400000000000000" pitchFamily="18" charset="-128"/>
                </a:rPr>
                <a:t>を卒業後、職業訓練指導員として１５年間</a:t>
              </a:r>
              <a:r>
                <a:rPr lang="ja-JP" altLang="en-US" sz="1100" dirty="0" smtClean="0">
                  <a:latin typeface="UD デジタル 教科書体 NK-R" panose="02020400000000000000" pitchFamily="18" charset="-128"/>
                  <a:ea typeface="UD デジタル 教科書体 NK-R" panose="02020400000000000000" pitchFamily="18" charset="-128"/>
                </a:rPr>
                <a:t>、離職者・在職者・学卒者訓練を経験。</a:t>
              </a:r>
              <a:endParaRPr lang="en-US" altLang="ja-JP" sz="1100" dirty="0" smtClean="0">
                <a:latin typeface="UD デジタル 教科書体 NK-R" panose="02020400000000000000" pitchFamily="18" charset="-128"/>
                <a:ea typeface="UD デジタル 教科書体 NK-R" panose="02020400000000000000" pitchFamily="18" charset="-128"/>
              </a:endParaRPr>
            </a:p>
            <a:p>
              <a:pPr>
                <a:tabLst>
                  <a:tab pos="3498056" algn="l"/>
                </a:tabLst>
              </a:pPr>
              <a:r>
                <a:rPr lang="ja-JP" altLang="en-US" sz="1100" dirty="0">
                  <a:latin typeface="UD デジタル 教科書体 NK-R" panose="02020400000000000000" pitchFamily="18" charset="-128"/>
                  <a:ea typeface="UD デジタル 教科書体 NK-R" panose="02020400000000000000" pitchFamily="18" charset="-128"/>
                </a:rPr>
                <a:t>　</a:t>
              </a:r>
              <a:r>
                <a:rPr lang="ja-JP" altLang="en-US" sz="1100" dirty="0" smtClean="0">
                  <a:latin typeface="UD デジタル 教科書体 NK-R" panose="02020400000000000000" pitchFamily="18" charset="-128"/>
                  <a:ea typeface="UD デジタル 教科書体 NK-R" panose="02020400000000000000" pitchFamily="18" charset="-128"/>
                </a:rPr>
                <a:t>　指導員</a:t>
              </a:r>
              <a:r>
                <a:rPr lang="ja-JP" altLang="en-US" sz="1100" dirty="0">
                  <a:latin typeface="UD デジタル 教科書体 NK-R" panose="02020400000000000000" pitchFamily="18" charset="-128"/>
                  <a:ea typeface="UD デジタル 教科書体 NK-R" panose="02020400000000000000" pitchFamily="18" charset="-128"/>
                </a:rPr>
                <a:t>時代に</a:t>
              </a:r>
              <a:r>
                <a:rPr lang="ja-JP" altLang="en-US" sz="1100" dirty="0" smtClean="0">
                  <a:latin typeface="UD デジタル 教科書体 NK-R" panose="02020400000000000000" pitchFamily="18" charset="-128"/>
                  <a:ea typeface="UD デジタル 教科書体 NK-R" panose="02020400000000000000" pitchFamily="18" charset="-128"/>
                </a:rPr>
                <a:t>、機構における様々</a:t>
              </a:r>
              <a:r>
                <a:rPr lang="ja-JP" altLang="en-US" sz="1100" dirty="0">
                  <a:latin typeface="UD デジタル 教科書体 NK-R" panose="02020400000000000000" pitchFamily="18" charset="-128"/>
                  <a:ea typeface="UD デジタル 教科書体 NK-R" panose="02020400000000000000" pitchFamily="18" charset="-128"/>
                </a:rPr>
                <a:t>な教材開発や特別支援担当</a:t>
              </a:r>
              <a:r>
                <a:rPr lang="ja-JP" altLang="en-US" sz="1100" dirty="0" smtClean="0">
                  <a:latin typeface="UD デジタル 教科書体 NK-R" panose="02020400000000000000" pitchFamily="18" charset="-128"/>
                  <a:ea typeface="UD デジタル 教科書体 NK-R" panose="02020400000000000000" pitchFamily="18" charset="-128"/>
                </a:rPr>
                <a:t>を担い、科を超えた特別</a:t>
              </a:r>
              <a:r>
                <a:rPr lang="ja-JP" altLang="en-US" sz="1100" dirty="0">
                  <a:latin typeface="UD デジタル 教科書体 NK-R" panose="02020400000000000000" pitchFamily="18" charset="-128"/>
                  <a:ea typeface="UD デジタル 教科書体 NK-R" panose="02020400000000000000" pitchFamily="18" charset="-128"/>
                </a:rPr>
                <a:t>な配慮</a:t>
              </a:r>
              <a:r>
                <a:rPr lang="ja-JP" altLang="en-US" sz="1100" dirty="0" smtClean="0">
                  <a:latin typeface="UD デジタル 教科書体 NK-R" panose="02020400000000000000" pitchFamily="18" charset="-128"/>
                  <a:ea typeface="UD デジタル 教科書体 NK-R" panose="02020400000000000000" pitchFamily="18" charset="-128"/>
                </a:rPr>
                <a:t>が必</a:t>
              </a:r>
              <a:endParaRPr lang="en-US" altLang="ja-JP" sz="1100" dirty="0" smtClean="0">
                <a:latin typeface="UD デジタル 教科書体 NK-R" panose="02020400000000000000" pitchFamily="18" charset="-128"/>
                <a:ea typeface="UD デジタル 教科書体 NK-R" panose="02020400000000000000" pitchFamily="18" charset="-128"/>
              </a:endParaRPr>
            </a:p>
            <a:p>
              <a:pPr>
                <a:tabLst>
                  <a:tab pos="3498056" algn="l"/>
                </a:tabLst>
              </a:pPr>
              <a:r>
                <a:rPr lang="ja-JP" altLang="en-US" sz="1100" dirty="0">
                  <a:latin typeface="UD デジタル 教科書体 NK-R" panose="02020400000000000000" pitchFamily="18" charset="-128"/>
                  <a:ea typeface="UD デジタル 教科書体 NK-R" panose="02020400000000000000" pitchFamily="18" charset="-128"/>
                </a:rPr>
                <a:t>　</a:t>
              </a:r>
              <a:r>
                <a:rPr lang="ja-JP" altLang="en-US" sz="1100" dirty="0" smtClean="0">
                  <a:latin typeface="UD デジタル 教科書体 NK-R" panose="02020400000000000000" pitchFamily="18" charset="-128"/>
                  <a:ea typeface="UD デジタル 教科書体 NK-R" panose="02020400000000000000" pitchFamily="18" charset="-128"/>
                </a:rPr>
                <a:t>　要</a:t>
              </a:r>
              <a:r>
                <a:rPr lang="ja-JP" altLang="en-US" sz="1100" dirty="0">
                  <a:latin typeface="UD デジタル 教科書体 NK-R" panose="02020400000000000000" pitchFamily="18" charset="-128"/>
                  <a:ea typeface="UD デジタル 教科書体 NK-R" panose="02020400000000000000" pitchFamily="18" charset="-128"/>
                </a:rPr>
                <a:t>な訓練生への</a:t>
              </a:r>
              <a:r>
                <a:rPr lang="ja-JP" altLang="en-US" sz="1100" dirty="0" smtClean="0">
                  <a:latin typeface="UD デジタル 教科書体 NK-R" panose="02020400000000000000" pitchFamily="18" charset="-128"/>
                  <a:ea typeface="UD デジタル 教科書体 NK-R" panose="02020400000000000000" pitchFamily="18" charset="-128"/>
                </a:rPr>
                <a:t>対応に加え、組織的</a:t>
              </a:r>
              <a:r>
                <a:rPr lang="ja-JP" altLang="en-US" sz="1100" dirty="0">
                  <a:latin typeface="UD デジタル 教科書体 NK-R" panose="02020400000000000000" pitchFamily="18" charset="-128"/>
                  <a:ea typeface="UD デジタル 教科書体 NK-R" panose="02020400000000000000" pitchFamily="18" charset="-128"/>
                </a:rPr>
                <a:t>に支援する体制</a:t>
              </a:r>
              <a:r>
                <a:rPr lang="ja-JP" altLang="en-US" sz="1100" dirty="0" smtClean="0">
                  <a:latin typeface="UD デジタル 教科書体 NK-R" panose="02020400000000000000" pitchFamily="18" charset="-128"/>
                  <a:ea typeface="UD デジタル 教科書体 NK-R" panose="02020400000000000000" pitchFamily="18" charset="-128"/>
                </a:rPr>
                <a:t>を構築し、現職に至る。</a:t>
              </a:r>
              <a:endParaRPr lang="en-US" altLang="ja-JP" sz="1100" dirty="0" smtClean="0">
                <a:latin typeface="UD デジタル 教科書体 NK-R" panose="02020400000000000000" pitchFamily="18" charset="-128"/>
                <a:ea typeface="UD デジタル 教科書体 NK-R" panose="02020400000000000000" pitchFamily="18" charset="-128"/>
              </a:endParaRPr>
            </a:p>
          </p:txBody>
        </p:sp>
        <p:sp>
          <p:nvSpPr>
            <p:cNvPr id="26" name="右大かっこ 25"/>
            <p:cNvSpPr/>
            <p:nvPr/>
          </p:nvSpPr>
          <p:spPr>
            <a:xfrm>
              <a:off x="4581128" y="5487219"/>
              <a:ext cx="161925" cy="742950"/>
            </a:xfrm>
            <a:prstGeom prst="rightBracket">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8" name="テキスト ボックス 27"/>
            <p:cNvSpPr txBox="1"/>
            <p:nvPr/>
          </p:nvSpPr>
          <p:spPr>
            <a:xfrm>
              <a:off x="4725144" y="5528370"/>
              <a:ext cx="1584176" cy="62979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kern="100" dirty="0">
                  <a:effectLst/>
                  <a:latin typeface="Century" panose="02040604050505020304" pitchFamily="18" charset="0"/>
                  <a:ea typeface="BIZ UDPゴシック" panose="020B0400000000000000" pitchFamily="50" charset="-128"/>
                  <a:cs typeface="Times New Roman" panose="02020603050405020304" pitchFamily="18" charset="0"/>
                </a:rPr>
                <a:t>事前学習</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050" kern="100" dirty="0" smtClean="0">
                  <a:effectLst/>
                  <a:latin typeface="Century" panose="02040604050505020304" pitchFamily="18" charset="0"/>
                  <a:ea typeface="BIZ UDPゴシック" panose="020B0400000000000000" pitchFamily="50" charset="-128"/>
                  <a:cs typeface="Times New Roman" panose="02020603050405020304" pitchFamily="18" charset="0"/>
                </a:rPr>
                <a:t>（</a:t>
              </a:r>
              <a:r>
                <a:rPr lang="ja-JP" sz="1050" kern="100" dirty="0">
                  <a:effectLst/>
                  <a:latin typeface="Century" panose="02040604050505020304" pitchFamily="18" charset="0"/>
                  <a:ea typeface="BIZ UDPゴシック" panose="020B0400000000000000" pitchFamily="50" charset="-128"/>
                  <a:cs typeface="Times New Roman" panose="02020603050405020304" pitchFamily="18" charset="0"/>
                </a:rPr>
                <a:t>資料を</a:t>
              </a:r>
              <a:r>
                <a:rPr lang="ja-JP" sz="1050" kern="100" dirty="0" smtClean="0">
                  <a:effectLst/>
                  <a:latin typeface="Century" panose="02040604050505020304" pitchFamily="18" charset="0"/>
                  <a:ea typeface="BIZ UDPゴシック" panose="020B0400000000000000" pitchFamily="50" charset="-128"/>
                  <a:cs typeface="Times New Roman" panose="02020603050405020304" pitchFamily="18" charset="0"/>
                </a:rPr>
                <a:t>事前</a:t>
              </a:r>
              <a:r>
                <a:rPr lang="ja-JP" altLang="en-US" sz="1050" kern="100" dirty="0" smtClean="0">
                  <a:effectLst/>
                  <a:latin typeface="Century" panose="02040604050505020304" pitchFamily="18" charset="0"/>
                  <a:ea typeface="BIZ UDPゴシック" panose="020B0400000000000000" pitchFamily="50" charset="-128"/>
                  <a:cs typeface="Times New Roman" panose="02020603050405020304" pitchFamily="18" charset="0"/>
                </a:rPr>
                <a:t>に</a:t>
              </a:r>
              <a:endParaRPr lang="en-US" altLang="ja-JP" sz="1050" kern="100" dirty="0" smtClean="0">
                <a:effectLst/>
                <a:latin typeface="Century" panose="02040604050505020304" pitchFamily="18" charset="0"/>
                <a:ea typeface="BIZ UDPゴシック" panose="020B0400000000000000" pitchFamily="50" charset="-128"/>
                <a:cs typeface="Times New Roman" panose="02020603050405020304" pitchFamily="18" charset="0"/>
              </a:endParaRPr>
            </a:p>
            <a:p>
              <a:pPr algn="just">
                <a:spcAft>
                  <a:spcPts val="0"/>
                </a:spcAft>
              </a:pPr>
              <a:r>
                <a:rPr lang="ja-JP" altLang="en-US" sz="1050" kern="100" dirty="0">
                  <a:latin typeface="Century" panose="02040604050505020304" pitchFamily="18" charset="0"/>
                  <a:ea typeface="BIZ UDPゴシック" panose="020B0400000000000000" pitchFamily="50" charset="-128"/>
                  <a:cs typeface="Times New Roman" panose="02020603050405020304" pitchFamily="18" charset="0"/>
                </a:rPr>
                <a:t>　</a:t>
              </a:r>
              <a:r>
                <a:rPr lang="ja-JP" altLang="en-US" sz="1050" kern="100" dirty="0" smtClean="0">
                  <a:latin typeface="Century" panose="02040604050505020304" pitchFamily="18" charset="0"/>
                  <a:ea typeface="BIZ UDPゴシック" panose="020B0400000000000000" pitchFamily="50" charset="-128"/>
                  <a:cs typeface="Times New Roman" panose="02020603050405020304" pitchFamily="18" charset="0"/>
                </a:rPr>
                <a:t>送付いたします</a:t>
              </a:r>
              <a:r>
                <a:rPr lang="ja-JP" sz="1050" kern="100" dirty="0" smtClean="0">
                  <a:effectLst/>
                  <a:latin typeface="Century" panose="02040604050505020304" pitchFamily="18" charset="0"/>
                  <a:ea typeface="BIZ UDPゴシック" panose="020B0400000000000000" pitchFamily="50"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32" name="右大かっこ 31"/>
            <p:cNvSpPr/>
            <p:nvPr/>
          </p:nvSpPr>
          <p:spPr>
            <a:xfrm>
              <a:off x="4607569" y="6423324"/>
              <a:ext cx="117576" cy="670942"/>
            </a:xfrm>
            <a:prstGeom prst="rightBracket">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4" name="テキスト ボックス 30"/>
            <p:cNvSpPr txBox="1"/>
            <p:nvPr/>
          </p:nvSpPr>
          <p:spPr>
            <a:xfrm>
              <a:off x="4725144" y="6518201"/>
              <a:ext cx="1632585" cy="485775"/>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50" kern="100" dirty="0">
                  <a:effectLst/>
                  <a:latin typeface="Century" panose="02040604050505020304" pitchFamily="18" charset="0"/>
                  <a:ea typeface="BIZ UDPゴシック" panose="020B0400000000000000" pitchFamily="50" charset="-128"/>
                  <a:cs typeface="Times New Roman" panose="02020603050405020304" pitchFamily="18" charset="0"/>
                </a:rPr>
                <a:t>当日学習</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050" kern="100" dirty="0">
                  <a:effectLst/>
                  <a:latin typeface="Century" panose="02040604050505020304" pitchFamily="18" charset="0"/>
                  <a:ea typeface="BIZ UDPゴシック" panose="020B0400000000000000" pitchFamily="50" charset="-128"/>
                  <a:cs typeface="Times New Roman" panose="02020603050405020304" pitchFamily="18" charset="0"/>
                </a:rPr>
                <a:t>（対面</a:t>
              </a:r>
              <a:r>
                <a:rPr lang="ja-JP" sz="1050" kern="100" dirty="0" smtClean="0">
                  <a:effectLst/>
                  <a:latin typeface="Century" panose="02040604050505020304" pitchFamily="18" charset="0"/>
                  <a:ea typeface="BIZ UDPゴシック" panose="020B0400000000000000" pitchFamily="50" charset="-128"/>
                  <a:cs typeface="Times New Roman" panose="02020603050405020304" pitchFamily="18" charset="0"/>
                </a:rPr>
                <a:t>形式）</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sp>
        <p:nvSpPr>
          <p:cNvPr id="27" name="円形吹き出し 26"/>
          <p:cNvSpPr/>
          <p:nvPr/>
        </p:nvSpPr>
        <p:spPr>
          <a:xfrm>
            <a:off x="620688" y="2360712"/>
            <a:ext cx="648000" cy="936103"/>
          </a:xfrm>
          <a:prstGeom prst="wedgeEllipseCallout">
            <a:avLst>
              <a:gd name="adj1" fmla="val -63519"/>
              <a:gd name="adj2" fmla="val 5825"/>
            </a:avLst>
          </a:prstGeom>
          <a:solidFill>
            <a:srgbClr val="FFFFCC"/>
          </a:solidFill>
          <a:ln>
            <a:solidFill>
              <a:srgbClr val="FF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836712" y="2360712"/>
            <a:ext cx="5184576" cy="936104"/>
          </a:xfrm>
          <a:prstGeom prst="roundRect">
            <a:avLst>
              <a:gd name="adj" fmla="val 0"/>
            </a:avLst>
          </a:prstGeom>
          <a:solidFill>
            <a:srgbClr val="FFFFCC"/>
          </a:solidFill>
          <a:ln w="28575">
            <a:noFill/>
          </a:ln>
        </p:spPr>
        <p:style>
          <a:lnRef idx="2">
            <a:schemeClr val="accent2"/>
          </a:lnRef>
          <a:fillRef idx="1">
            <a:schemeClr val="lt1"/>
          </a:fillRef>
          <a:effectRef idx="0">
            <a:schemeClr val="accent2"/>
          </a:effectRef>
          <a:fontRef idx="minor">
            <a:schemeClr val="dk1"/>
          </a:fontRef>
        </p:style>
        <p:txBody>
          <a:bodyPr rtlCol="0" anchor="t"/>
          <a:lstStyle/>
          <a:p>
            <a:pPr marL="92075" lvl="0" indent="-92075"/>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　この講習では</a:t>
            </a:r>
            <a:r>
              <a:rPr lang="en-US" altLang="ja-JP" sz="1200"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求職者支援訓練の受講者の中には、コミュニケーションの方法や</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社会性スキルなど</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で、一般的</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な受講者と同じ方法では指導が</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難しい方も多く、対応に悩まれる声が年々多く寄せられております。訓練期</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間中にどのような支援を現場で実現すればよいのかについて、当機構の</a:t>
            </a:r>
            <a:r>
              <a:rPr lang="ja-JP" altLang="en-US" sz="1200" b="1" dirty="0">
                <a:solidFill>
                  <a:srgbClr val="FF0000"/>
                </a:solidFill>
                <a:latin typeface="UD デジタル 教科書体 NK-R" panose="02020400000000000000" pitchFamily="18" charset="-128"/>
                <a:ea typeface="UD デジタル 教科書体 NK-R" panose="02020400000000000000" pitchFamily="18" charset="-128"/>
              </a:rPr>
              <a:t>訓練現場</a:t>
            </a:r>
            <a:r>
              <a:rPr lang="ja-JP" altLang="en-US" sz="1200" b="1" dirty="0" smtClean="0">
                <a:solidFill>
                  <a:srgbClr val="FF0000"/>
                </a:solidFill>
                <a:latin typeface="UD デジタル 教科書体 NK-R" panose="02020400000000000000" pitchFamily="18" charset="-128"/>
                <a:ea typeface="UD デジタル 教科書体 NK-R" panose="02020400000000000000" pitchFamily="18" charset="-128"/>
              </a:rPr>
              <a:t>で実際に培われて</a:t>
            </a:r>
            <a:r>
              <a:rPr lang="ja-JP" altLang="en-US" sz="1200" b="1" dirty="0">
                <a:solidFill>
                  <a:srgbClr val="FF0000"/>
                </a:solidFill>
                <a:latin typeface="UD デジタル 教科書体 NK-R" panose="02020400000000000000" pitchFamily="18" charset="-128"/>
                <a:ea typeface="UD デジタル 教科書体 NK-R" panose="02020400000000000000" pitchFamily="18" charset="-128"/>
              </a:rPr>
              <a:t>きた対応方法</a:t>
            </a:r>
            <a:r>
              <a:rPr lang="ja-JP" altLang="en-US" sz="1200" dirty="0">
                <a:solidFill>
                  <a:schemeClr val="tx1"/>
                </a:solidFill>
                <a:latin typeface="UD デジタル 教科書体 NK-R" panose="02020400000000000000" pitchFamily="18" charset="-128"/>
                <a:ea typeface="UD デジタル 教科書体 NK-R" panose="02020400000000000000" pitchFamily="18" charset="-128"/>
              </a:rPr>
              <a:t>を紹介していきます</a:t>
            </a:r>
            <a:r>
              <a:rPr lang="ja-JP" altLang="en-US" sz="1200" dirty="0" smtClean="0">
                <a:solidFill>
                  <a:schemeClr val="tx1"/>
                </a:solidFill>
                <a:latin typeface="UD デジタル 教科書体 NK-R" panose="02020400000000000000" pitchFamily="18" charset="-128"/>
                <a:ea typeface="UD デジタル 教科書体 NK-R" panose="02020400000000000000" pitchFamily="18" charset="-128"/>
              </a:rPr>
              <a:t>。</a:t>
            </a:r>
            <a:endParaRPr lang="ja-JP" altLang="en-US" sz="1200" dirty="0">
              <a:solidFill>
                <a:schemeClr val="tx1"/>
              </a:solidFill>
              <a:latin typeface="UD デジタル 教科書体 NK-R" panose="02020400000000000000" pitchFamily="18" charset="-128"/>
              <a:ea typeface="UD デジタル 教科書体 NK-R" panose="02020400000000000000" pitchFamily="18" charset="-128"/>
            </a:endParaRPr>
          </a:p>
        </p:txBody>
      </p:sp>
      <p:pic>
        <p:nvPicPr>
          <p:cNvPr id="25" name="図 2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4624" y="2216696"/>
            <a:ext cx="934322" cy="1152128"/>
          </a:xfrm>
          <a:prstGeom prst="rect">
            <a:avLst/>
          </a:prstGeom>
        </p:spPr>
      </p:pic>
      <p:sp>
        <p:nvSpPr>
          <p:cNvPr id="47" name="正方形/長方形 46"/>
          <p:cNvSpPr/>
          <p:nvPr/>
        </p:nvSpPr>
        <p:spPr>
          <a:xfrm>
            <a:off x="5949280" y="2864768"/>
            <a:ext cx="764704" cy="523220"/>
          </a:xfrm>
          <a:prstGeom prst="rect">
            <a:avLst/>
          </a:prstGeom>
          <a:solidFill>
            <a:schemeClr val="accent6">
              <a:lumMod val="20000"/>
              <a:lumOff val="80000"/>
            </a:schemeClr>
          </a:solidFill>
        </p:spPr>
        <p:txBody>
          <a:bodyPr wrap="square" lIns="91440" tIns="45720" rIns="91440" bIns="45720">
            <a:spAutoFit/>
          </a:bodyPr>
          <a:lstStyle/>
          <a:p>
            <a:pPr algn="ctr"/>
            <a:r>
              <a:rPr lang="ja-JP" altLang="en-US" sz="1400" dirty="0" smtClean="0">
                <a:ln w="0"/>
                <a:latin typeface="UD デジタル 教科書体 NK-B" panose="02020700000000000000" pitchFamily="18" charset="-128"/>
                <a:ea typeface="UD デジタル 教科書体 NK-B" panose="02020700000000000000" pitchFamily="18" charset="-128"/>
              </a:rPr>
              <a:t>参　加</a:t>
            </a:r>
            <a:endParaRPr lang="en-US" altLang="ja-JP" sz="1400" dirty="0" smtClean="0">
              <a:ln w="0"/>
              <a:latin typeface="UD デジタル 教科書体 NK-B" panose="02020700000000000000" pitchFamily="18" charset="-128"/>
              <a:ea typeface="UD デジタル 教科書体 NK-B" panose="02020700000000000000" pitchFamily="18" charset="-128"/>
            </a:endParaRPr>
          </a:p>
          <a:p>
            <a:pPr algn="ctr"/>
            <a:r>
              <a:rPr lang="ja-JP" altLang="en-US" sz="1400" dirty="0" smtClean="0">
                <a:ln w="0"/>
                <a:latin typeface="UD デジタル 教科書体 NK-B" panose="02020700000000000000" pitchFamily="18" charset="-128"/>
                <a:ea typeface="UD デジタル 教科書体 NK-B" panose="02020700000000000000" pitchFamily="18" charset="-128"/>
              </a:rPr>
              <a:t>無　料</a:t>
            </a:r>
            <a:endParaRPr lang="en-US" altLang="ja-JP" sz="1400" b="0" cap="none" spc="0" dirty="0" smtClean="0">
              <a:ln w="0"/>
              <a:latin typeface="UD デジタル 教科書体 NK-B" panose="02020700000000000000" pitchFamily="18" charset="-128"/>
              <a:ea typeface="UD デジタル 教科書体 NK-B" panose="02020700000000000000" pitchFamily="18" charset="-128"/>
            </a:endParaRPr>
          </a:p>
        </p:txBody>
      </p:sp>
      <p:pic>
        <p:nvPicPr>
          <p:cNvPr id="36" name="図 35"/>
          <p:cNvPicPr>
            <a:picLocks noChangeAspect="1"/>
          </p:cNvPicPr>
          <p:nvPr/>
        </p:nvPicPr>
        <p:blipFill>
          <a:blip r:embed="rId7"/>
          <a:stretch>
            <a:fillRect/>
          </a:stretch>
        </p:blipFill>
        <p:spPr>
          <a:xfrm>
            <a:off x="5378731" y="6000718"/>
            <a:ext cx="1285114" cy="1008112"/>
          </a:xfrm>
          <a:prstGeom prst="rect">
            <a:avLst/>
          </a:prstGeom>
        </p:spPr>
      </p:pic>
      <p:pic>
        <p:nvPicPr>
          <p:cNvPr id="9" name="図 8"/>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589240" y="4527553"/>
            <a:ext cx="792088" cy="1024405"/>
          </a:xfrm>
          <a:prstGeom prst="rect">
            <a:avLst/>
          </a:prstGeom>
        </p:spPr>
      </p:pic>
      <p:sp>
        <p:nvSpPr>
          <p:cNvPr id="39" name="角丸四角形 38"/>
          <p:cNvSpPr/>
          <p:nvPr/>
        </p:nvSpPr>
        <p:spPr>
          <a:xfrm>
            <a:off x="404664" y="7833320"/>
            <a:ext cx="6048672" cy="496081"/>
          </a:xfrm>
          <a:prstGeom prst="roundRect">
            <a:avLst>
              <a:gd name="adj" fmla="val 0"/>
            </a:avLst>
          </a:prstGeom>
          <a:pattFill prst="smGrid">
            <a:fgClr>
              <a:srgbClr val="FFFFCC"/>
            </a:fgClr>
            <a:bgClr>
              <a:schemeClr val="bg1"/>
            </a:bgClr>
          </a:pattFill>
          <a:ln w="28575">
            <a:noFill/>
          </a:ln>
        </p:spPr>
        <p:style>
          <a:lnRef idx="2">
            <a:schemeClr val="accent2"/>
          </a:lnRef>
          <a:fillRef idx="1">
            <a:schemeClr val="lt1"/>
          </a:fillRef>
          <a:effectRef idx="0">
            <a:schemeClr val="accent2"/>
          </a:effectRef>
          <a:fontRef idx="minor">
            <a:schemeClr val="dk1"/>
          </a:fontRef>
        </p:style>
        <p:txBody>
          <a:bodyPr rtlCol="0" anchor="t"/>
          <a:lstStyle/>
          <a:p>
            <a:pPr marL="92075" indent="-92075"/>
            <a:r>
              <a:rPr lang="ja-JP" altLang="en-US" sz="1000"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en-US" altLang="ja-JP" sz="1000"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000" dirty="0" smtClean="0">
                <a:solidFill>
                  <a:schemeClr val="tx1"/>
                </a:solidFill>
                <a:latin typeface="UD デジタル 教科書体 NK-R" panose="02020400000000000000" pitchFamily="18" charset="-128"/>
                <a:ea typeface="UD デジタル 教科書体 NK-R" panose="02020400000000000000" pitchFamily="18" charset="-128"/>
              </a:rPr>
              <a:t>昨年度実施　他支部アンケートより</a:t>
            </a:r>
            <a:r>
              <a:rPr lang="en-US" altLang="ja-JP" sz="1000" dirty="0" smtClean="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000" dirty="0" smtClean="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講習内容が実践的で、業務に活用できる内容でした」</a:t>
            </a:r>
          </a:p>
          <a:p>
            <a:pPr marL="92075" lvl="0" indent="-92075"/>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000" dirty="0" smtClean="0">
                <a:solidFill>
                  <a:schemeClr val="tx1"/>
                </a:solidFill>
                <a:latin typeface="UD デジタル 教科書体 NK-R" panose="02020400000000000000" pitchFamily="18" charset="-128"/>
                <a:ea typeface="UD デジタル 教科書体 NK-R" panose="02020400000000000000" pitchFamily="18" charset="-128"/>
              </a:rPr>
              <a:t>「実際に配慮が必要な方の対応に苦慮したことがあるため、本日学んだ内容が大いに活用できる」　</a:t>
            </a:r>
            <a:endParaRPr lang="en-US" altLang="ja-JP" sz="10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marL="92075" lvl="0" indent="-92075"/>
            <a:r>
              <a:rPr lang="ja-JP" altLang="en-US" sz="1000" dirty="0">
                <a:solidFill>
                  <a:schemeClr val="tx1"/>
                </a:solidFill>
                <a:latin typeface="UD デジタル 教科書体 NK-R" panose="02020400000000000000" pitchFamily="18" charset="-128"/>
                <a:ea typeface="UD デジタル 教科書体 NK-R" panose="02020400000000000000" pitchFamily="18" charset="-128"/>
              </a:rPr>
              <a:t>　</a:t>
            </a:r>
            <a:r>
              <a:rPr lang="ja-JP" altLang="en-US" sz="1000" dirty="0" smtClean="0">
                <a:solidFill>
                  <a:schemeClr val="tx1"/>
                </a:solidFill>
                <a:latin typeface="UD デジタル 教科書体 NK-R" panose="02020400000000000000" pitchFamily="18" charset="-128"/>
                <a:ea typeface="UD デジタル 教科書体 NK-R" panose="02020400000000000000" pitchFamily="18" charset="-128"/>
              </a:rPr>
              <a:t>「グループワークの時間が十分に取れ、良いケーススタディになりました」</a:t>
            </a:r>
            <a:r>
              <a:rPr lang="en-US" altLang="ja-JP" sz="1000" dirty="0" smtClean="0">
                <a:solidFill>
                  <a:schemeClr val="tx1"/>
                </a:solidFill>
                <a:latin typeface="UD デジタル 教科書体 NK-R" panose="02020400000000000000" pitchFamily="18" charset="-128"/>
                <a:ea typeface="UD デジタル 教科書体 NK-R" panose="02020400000000000000" pitchFamily="18" charset="-128"/>
              </a:rPr>
              <a:t>…etc.</a:t>
            </a:r>
            <a:endParaRPr lang="ja-JP" altLang="en-US" sz="1000"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8067683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二等辺三角形 1"/>
          <p:cNvSpPr/>
          <p:nvPr/>
        </p:nvSpPr>
        <p:spPr>
          <a:xfrm>
            <a:off x="3122661" y="22234"/>
            <a:ext cx="595657" cy="224245"/>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89527" tIns="44764" rIns="89527" bIns="44764" rtlCol="0" anchor="ctr"/>
          <a:lstStyle/>
          <a:p>
            <a:pPr algn="ctr" defTabSz="895268"/>
            <a:endParaRPr lang="ja-JP" altLang="en-US" sz="1763">
              <a:solidFill>
                <a:prstClr val="white"/>
              </a:solidFill>
            </a:endParaRPr>
          </a:p>
        </p:txBody>
      </p:sp>
      <p:sp>
        <p:nvSpPr>
          <p:cNvPr id="3" name="テキスト ボックス 2"/>
          <p:cNvSpPr txBox="1"/>
          <p:nvPr/>
        </p:nvSpPr>
        <p:spPr>
          <a:xfrm>
            <a:off x="-148" y="687734"/>
            <a:ext cx="6858295" cy="436651"/>
          </a:xfrm>
          <a:prstGeom prst="rect">
            <a:avLst/>
          </a:prstGeom>
          <a:solidFill>
            <a:schemeClr val="accent2"/>
          </a:solidFill>
        </p:spPr>
        <p:txBody>
          <a:bodyPr wrap="square" lIns="89527" tIns="44764" rIns="89527" bIns="44764" rtlCol="0" anchor="ctr" anchorCtr="0">
            <a:spAutoFit/>
          </a:bodyPr>
          <a:lstStyle/>
          <a:p>
            <a:pPr algn="ctr" defTabSz="895268">
              <a:lnSpc>
                <a:spcPts val="2722"/>
              </a:lnSpc>
            </a:pPr>
            <a:r>
              <a:rPr lang="ja-JP" altLang="en-US" sz="2000" b="1" dirty="0" smtClean="0">
                <a:solidFill>
                  <a:prstClr val="white"/>
                </a:solidFill>
                <a:latin typeface="メイリオ" panose="020B0604030504040204" pitchFamily="50" charset="-128"/>
                <a:ea typeface="メイリオ" panose="020B0604030504040204" pitchFamily="50" charset="-128"/>
              </a:rPr>
              <a:t>参加申込書</a:t>
            </a:r>
            <a:endParaRPr lang="ja-JP" altLang="en-US" sz="2000" dirty="0">
              <a:solidFill>
                <a:prstClr val="white"/>
              </a:solidFill>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8659" y="9100446"/>
            <a:ext cx="6858295" cy="1397170"/>
          </a:xfrm>
          <a:prstGeom prst="rect">
            <a:avLst/>
          </a:prstGeom>
          <a:noFill/>
        </p:spPr>
        <p:txBody>
          <a:bodyPr wrap="square" lIns="89527" tIns="44764" rIns="89527" bIns="44764" rtlCol="0">
            <a:spAutoFit/>
          </a:bodyPr>
          <a:lstStyle/>
          <a:p>
            <a:pPr defTabSz="895268"/>
            <a:r>
              <a:rPr lang="en-US" altLang="ja-JP" sz="900" dirty="0">
                <a:solidFill>
                  <a:prstClr val="black"/>
                </a:solidFill>
                <a:latin typeface="メイリオ" panose="020B0604030504040204" pitchFamily="50" charset="-128"/>
                <a:ea typeface="メイリオ" panose="020B0604030504040204" pitchFamily="50" charset="-128"/>
              </a:rPr>
              <a:t>【</a:t>
            </a:r>
            <a:r>
              <a:rPr lang="ja-JP" altLang="en-US" sz="900" dirty="0">
                <a:solidFill>
                  <a:prstClr val="black"/>
                </a:solidFill>
                <a:latin typeface="メイリオ" panose="020B0604030504040204" pitchFamily="50" charset="-128"/>
                <a:ea typeface="メイリオ" panose="020B0604030504040204" pitchFamily="50" charset="-128"/>
              </a:rPr>
              <a:t>当機構の保有個人情報保護方針、利用目的</a:t>
            </a:r>
            <a:r>
              <a:rPr lang="en-US" altLang="ja-JP" sz="900" dirty="0" smtClean="0">
                <a:solidFill>
                  <a:prstClr val="black"/>
                </a:solidFill>
                <a:latin typeface="メイリオ" panose="020B0604030504040204" pitchFamily="50" charset="-128"/>
                <a:ea typeface="メイリオ" panose="020B0604030504040204" pitchFamily="50" charset="-128"/>
              </a:rPr>
              <a:t>】</a:t>
            </a:r>
          </a:p>
          <a:p>
            <a:pPr defTabSz="895268"/>
            <a:r>
              <a:rPr lang="ja-JP" altLang="en-US" sz="900" dirty="0" smtClean="0">
                <a:solidFill>
                  <a:prstClr val="black"/>
                </a:solidFill>
                <a:latin typeface="メイリオ" panose="020B0604030504040204" pitchFamily="50" charset="-128"/>
              </a:rPr>
              <a:t>・独立</a:t>
            </a:r>
            <a:r>
              <a:rPr lang="ja-JP" altLang="en-US" sz="900" dirty="0">
                <a:solidFill>
                  <a:prstClr val="black"/>
                </a:solidFill>
                <a:latin typeface="メイリオ" panose="020B0604030504040204" pitchFamily="50" charset="-128"/>
              </a:rPr>
              <a:t>行政法人高齢・障害・求職者雇用支援機構は、「独立行政法人等の保有する個人情報の保護に関する法律」（平成</a:t>
            </a:r>
            <a:r>
              <a:rPr lang="en-US" altLang="ja-JP" sz="900" dirty="0">
                <a:solidFill>
                  <a:prstClr val="black"/>
                </a:solidFill>
                <a:latin typeface="メイリオ" panose="020B0604030504040204" pitchFamily="50" charset="-128"/>
              </a:rPr>
              <a:t>15</a:t>
            </a:r>
            <a:r>
              <a:rPr lang="ja-JP" altLang="en-US" sz="900" dirty="0">
                <a:solidFill>
                  <a:prstClr val="black"/>
                </a:solidFill>
                <a:latin typeface="メイリオ" panose="020B0604030504040204" pitchFamily="50" charset="-128"/>
              </a:rPr>
              <a:t>年法律第</a:t>
            </a:r>
            <a:r>
              <a:rPr lang="en-US" altLang="ja-JP" sz="900" dirty="0">
                <a:solidFill>
                  <a:prstClr val="black"/>
                </a:solidFill>
                <a:latin typeface="メイリオ" panose="020B0604030504040204" pitchFamily="50" charset="-128"/>
              </a:rPr>
              <a:t>59</a:t>
            </a:r>
            <a:r>
              <a:rPr lang="ja-JP" altLang="en-US" sz="900" dirty="0">
                <a:solidFill>
                  <a:prstClr val="black"/>
                </a:solidFill>
                <a:latin typeface="メイリオ" panose="020B0604030504040204" pitchFamily="50" charset="-128"/>
              </a:rPr>
              <a:t>号）を遵守し、保有個人情報を適切に管理し、個人の権利利益を保護いたします。</a:t>
            </a:r>
          </a:p>
          <a:p>
            <a:pPr defTabSz="895268"/>
            <a:r>
              <a:rPr lang="ja-JP" altLang="en-US" sz="900" dirty="0" smtClean="0">
                <a:solidFill>
                  <a:prstClr val="black"/>
                </a:solidFill>
                <a:latin typeface="メイリオ" panose="020B0604030504040204" pitchFamily="50" charset="-128"/>
              </a:rPr>
              <a:t>・ご記入</a:t>
            </a:r>
            <a:r>
              <a:rPr lang="ja-JP" altLang="en-US" sz="900" dirty="0">
                <a:solidFill>
                  <a:prstClr val="black"/>
                </a:solidFill>
                <a:latin typeface="メイリオ" panose="020B0604030504040204" pitchFamily="50" charset="-128"/>
              </a:rPr>
              <a:t>いただいた個人情報は、本講習の申し込みに関する事務処理及びその他の講習に関するご案内等に利用させていただきます。</a:t>
            </a:r>
          </a:p>
          <a:p>
            <a:pPr defTabSz="895268"/>
            <a:endParaRPr lang="en-US" altLang="ja-JP" sz="998" dirty="0">
              <a:solidFill>
                <a:prstClr val="black"/>
              </a:solidFill>
              <a:latin typeface="メイリオ" panose="020B0604030504040204" pitchFamily="50" charset="-128"/>
              <a:ea typeface="メイリオ" panose="020B0604030504040204" pitchFamily="50" charset="-128"/>
            </a:endParaRPr>
          </a:p>
          <a:p>
            <a:pPr defTabSz="895268"/>
            <a:endParaRPr lang="en-US" altLang="ja-JP" sz="998" dirty="0" smtClean="0">
              <a:solidFill>
                <a:prstClr val="black"/>
              </a:solidFill>
              <a:latin typeface="メイリオ" panose="020B0604030504040204" pitchFamily="50" charset="-128"/>
              <a:ea typeface="メイリオ" panose="020B0604030504040204" pitchFamily="50" charset="-128"/>
            </a:endParaRPr>
          </a:p>
          <a:p>
            <a:pPr defTabSz="895268"/>
            <a:endParaRPr lang="en-US" altLang="ja-JP" sz="998" dirty="0">
              <a:solidFill>
                <a:prstClr val="black"/>
              </a:solidFill>
              <a:latin typeface="メイリオ" panose="020B0604030504040204" pitchFamily="50" charset="-128"/>
              <a:ea typeface="メイリオ" panose="020B0604030504040204" pitchFamily="50" charset="-128"/>
            </a:endParaRPr>
          </a:p>
          <a:p>
            <a:pPr defTabSz="895268"/>
            <a:endParaRPr lang="en-US" altLang="ja-JP" sz="998" dirty="0">
              <a:solidFill>
                <a:prstClr val="black"/>
              </a:solidFill>
              <a:latin typeface="メイリオ" panose="020B0604030504040204" pitchFamily="50" charset="-128"/>
              <a:ea typeface="メイリオ" panose="020B0604030504040204" pitchFamily="50" charset="-128"/>
            </a:endParaRPr>
          </a:p>
        </p:txBody>
      </p:sp>
      <p:sp>
        <p:nvSpPr>
          <p:cNvPr id="5" name="テキスト ボックス 4"/>
          <p:cNvSpPr txBox="1"/>
          <p:nvPr/>
        </p:nvSpPr>
        <p:spPr>
          <a:xfrm>
            <a:off x="-874864" y="336"/>
            <a:ext cx="3384376" cy="461665"/>
          </a:xfrm>
          <a:prstGeom prst="rect">
            <a:avLst/>
          </a:prstGeom>
          <a:noFill/>
        </p:spPr>
        <p:txBody>
          <a:bodyPr wrap="square" rtlCol="0">
            <a:spAutoFit/>
          </a:bodyPr>
          <a:lstStyle/>
          <a:p>
            <a:pPr algn="r"/>
            <a:r>
              <a:rPr lang="en-US" altLang="ja-JP" sz="2400" dirty="0">
                <a:solidFill>
                  <a:srgbClr val="002060"/>
                </a:solidFill>
                <a:latin typeface="UD デジタル 教科書体 N-B" panose="02020700000000000000" pitchFamily="17" charset="-128"/>
                <a:ea typeface="UD デジタル 教科書体 N-B" panose="02020700000000000000" pitchFamily="17" charset="-128"/>
              </a:rPr>
              <a:t>FAX</a:t>
            </a:r>
            <a:r>
              <a:rPr lang="ja-JP" altLang="en-US" sz="2400" dirty="0" smtClean="0">
                <a:solidFill>
                  <a:srgbClr val="002060"/>
                </a:solidFill>
                <a:latin typeface="UD デジタル 教科書体 N-B" panose="02020700000000000000" pitchFamily="17" charset="-128"/>
                <a:ea typeface="UD デジタル 教科書体 N-B" panose="02020700000000000000" pitchFamily="17" charset="-128"/>
              </a:rPr>
              <a:t>：</a:t>
            </a:r>
            <a:r>
              <a:rPr lang="en-US" altLang="ja-JP" sz="2000" dirty="0" smtClean="0">
                <a:solidFill>
                  <a:srgbClr val="002060"/>
                </a:solidFill>
                <a:latin typeface="UD デジタル 教科書体 N-B" panose="02020700000000000000" pitchFamily="17" charset="-128"/>
                <a:ea typeface="UD デジタル 教科書体 N-B" panose="02020700000000000000" pitchFamily="17" charset="-128"/>
              </a:rPr>
              <a:t>043-422-780</a:t>
            </a:r>
            <a:r>
              <a:rPr lang="en-US" altLang="ja-JP" sz="2000" dirty="0">
                <a:solidFill>
                  <a:srgbClr val="002060"/>
                </a:solidFill>
                <a:latin typeface="UD デジタル 教科書体 N-B" panose="02020700000000000000" pitchFamily="17" charset="-128"/>
                <a:ea typeface="UD デジタル 教科書体 N-B" panose="02020700000000000000" pitchFamily="17" charset="-128"/>
              </a:rPr>
              <a:t>7</a:t>
            </a:r>
            <a:r>
              <a:rPr lang="ja-JP" altLang="en-US" dirty="0">
                <a:solidFill>
                  <a:prstClr val="black"/>
                </a:solidFill>
                <a:latin typeface="メイリオ" panose="020B0604030504040204" pitchFamily="50" charset="-128"/>
                <a:ea typeface="メイリオ" panose="020B0604030504040204" pitchFamily="50" charset="-128"/>
              </a:rPr>
              <a:t>　</a:t>
            </a:r>
            <a:endParaRPr lang="ja-JP" altLang="en-US" sz="1089" dirty="0">
              <a:solidFill>
                <a:prstClr val="black"/>
              </a:solidFill>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208719" y="1136576"/>
            <a:ext cx="6336704" cy="492443"/>
          </a:xfrm>
          <a:prstGeom prst="rect">
            <a:avLst/>
          </a:prstGeom>
          <a:noFill/>
        </p:spPr>
        <p:txBody>
          <a:bodyPr wrap="square" rtlCol="0">
            <a:spAutoFit/>
          </a:bodyPr>
          <a:lstStyle/>
          <a:p>
            <a:r>
              <a:rPr lang="ja-JP" altLang="en-US" sz="1200" dirty="0" smtClean="0">
                <a:solidFill>
                  <a:prstClr val="black"/>
                </a:solidFill>
                <a:latin typeface="メイリオ" panose="020B0604030504040204" pitchFamily="50" charset="-128"/>
                <a:ea typeface="メイリオ" panose="020B0604030504040204" pitchFamily="50" charset="-128"/>
              </a:rPr>
              <a:t>独立行政法人高齢・障害・求職者雇用支援機構</a:t>
            </a:r>
            <a:endParaRPr lang="en-US" altLang="ja-JP" sz="1200" dirty="0" smtClean="0">
              <a:solidFill>
                <a:prstClr val="black"/>
              </a:solidFill>
              <a:latin typeface="メイリオ" panose="020B0604030504040204" pitchFamily="50" charset="-128"/>
              <a:ea typeface="メイリオ" panose="020B0604030504040204" pitchFamily="50" charset="-128"/>
            </a:endParaRPr>
          </a:p>
          <a:p>
            <a:r>
              <a:rPr lang="ja-JP" altLang="en-US" sz="1200" dirty="0">
                <a:solidFill>
                  <a:prstClr val="black"/>
                </a:solidFill>
                <a:latin typeface="メイリオ" panose="020B0604030504040204" pitchFamily="50" charset="-128"/>
                <a:ea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rPr>
              <a:t>千葉支部　求職者支援課　御中</a:t>
            </a:r>
            <a:r>
              <a:rPr lang="ja-JP" altLang="en-US" sz="1400" dirty="0">
                <a:solidFill>
                  <a:prstClr val="black"/>
                </a:solidFill>
                <a:latin typeface="メイリオ" panose="020B0604030504040204" pitchFamily="50" charset="-128"/>
                <a:ea typeface="メイリオ" panose="020B0604030504040204" pitchFamily="50" charset="-128"/>
              </a:rPr>
              <a:t>　</a:t>
            </a:r>
            <a:r>
              <a:rPr lang="ja-JP" altLang="en-US" sz="1200" dirty="0" smtClean="0">
                <a:solidFill>
                  <a:prstClr val="black"/>
                </a:solidFill>
                <a:latin typeface="メイリオ" panose="020B0604030504040204" pitchFamily="50" charset="-128"/>
                <a:ea typeface="メイリオ" panose="020B0604030504040204" pitchFamily="50" charset="-128"/>
              </a:rPr>
              <a:t>　　　　　　　</a:t>
            </a:r>
            <a:endParaRPr lang="ja-JP" altLang="en-US" sz="1100" dirty="0">
              <a:solidFill>
                <a:prstClr val="black"/>
              </a:solidFill>
              <a:latin typeface="メイリオ" panose="020B0604030504040204" pitchFamily="50" charset="-128"/>
              <a:ea typeface="メイリオ" panose="020B0604030504040204" pitchFamily="50" charset="-128"/>
            </a:endParaRPr>
          </a:p>
        </p:txBody>
      </p:sp>
      <p:cxnSp>
        <p:nvCxnSpPr>
          <p:cNvPr id="16" name="直線コネクタ 15"/>
          <p:cNvCxnSpPr/>
          <p:nvPr/>
        </p:nvCxnSpPr>
        <p:spPr>
          <a:xfrm>
            <a:off x="-148" y="8996411"/>
            <a:ext cx="6597026"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1991207" y="98201"/>
            <a:ext cx="4032448" cy="523220"/>
          </a:xfrm>
          <a:prstGeom prst="rect">
            <a:avLst/>
          </a:prstGeom>
          <a:noFill/>
        </p:spPr>
        <p:txBody>
          <a:bodyPr wrap="square" rtlCol="0">
            <a:spAutoFit/>
          </a:bodyPr>
          <a:lstStyle/>
          <a:p>
            <a:pPr algn="r"/>
            <a:r>
              <a:rPr lang="ja-JP" altLang="en-US" sz="1400" dirty="0" smtClean="0">
                <a:solidFill>
                  <a:prstClr val="black"/>
                </a:solidFill>
                <a:latin typeface="UD デジタル 教科書体 N-B" panose="02020700000000000000" pitchFamily="17" charset="-128"/>
                <a:ea typeface="UD デジタル 教科書体 N-B" panose="02020700000000000000" pitchFamily="17" charset="-128"/>
              </a:rPr>
              <a:t>  </a:t>
            </a:r>
            <a:r>
              <a:rPr lang="ja-JP" altLang="en-US" sz="1200" dirty="0" smtClean="0">
                <a:solidFill>
                  <a:prstClr val="black"/>
                </a:solidFill>
                <a:latin typeface="UD デジタル 教科書体 N-B" panose="02020700000000000000" pitchFamily="17" charset="-128"/>
                <a:ea typeface="UD デジタル 教科書体 N-B" panose="02020700000000000000" pitchFamily="17" charset="-128"/>
              </a:rPr>
              <a:t>切り取らずこの用紙のまま</a:t>
            </a:r>
            <a:endParaRPr lang="en-US" altLang="ja-JP" sz="1400" dirty="0">
              <a:solidFill>
                <a:prstClr val="black"/>
              </a:solidFill>
              <a:latin typeface="UD デジタル 教科書体 N-B" panose="02020700000000000000" pitchFamily="17" charset="-128"/>
              <a:ea typeface="UD デジタル 教科書体 N-B" panose="02020700000000000000" pitchFamily="17" charset="-128"/>
            </a:endParaRPr>
          </a:p>
          <a:p>
            <a:pPr algn="r"/>
            <a:r>
              <a:rPr lang="en-US" altLang="ja-JP" sz="1400" dirty="0" smtClean="0">
                <a:solidFill>
                  <a:prstClr val="black"/>
                </a:solidFill>
                <a:latin typeface="UD デジタル 教科書体 N-B" panose="02020700000000000000" pitchFamily="17" charset="-128"/>
                <a:ea typeface="UD デジタル 教科書体 N-B" panose="02020700000000000000" pitchFamily="17" charset="-128"/>
              </a:rPr>
              <a:t>FAX</a:t>
            </a:r>
            <a:r>
              <a:rPr lang="ja-JP" altLang="en-US" sz="1400" dirty="0" smtClean="0">
                <a:solidFill>
                  <a:prstClr val="black"/>
                </a:solidFill>
                <a:latin typeface="UD デジタル 教科書体 N-B" panose="02020700000000000000" pitchFamily="17" charset="-128"/>
                <a:ea typeface="UD デジタル 教科書体 N-B" panose="02020700000000000000" pitchFamily="17" charset="-128"/>
              </a:rPr>
              <a:t>又はﾒｰﾙしてください</a:t>
            </a:r>
            <a:r>
              <a:rPr lang="ja-JP" altLang="en-US" sz="1400" dirty="0">
                <a:solidFill>
                  <a:prstClr val="black"/>
                </a:solidFill>
                <a:latin typeface="メイリオ" panose="020B0604030504040204" pitchFamily="50" charset="-128"/>
                <a:ea typeface="メイリオ" panose="020B0604030504040204" pitchFamily="50" charset="-128"/>
              </a:rPr>
              <a:t>　</a:t>
            </a:r>
          </a:p>
        </p:txBody>
      </p:sp>
      <p:grpSp>
        <p:nvGrpSpPr>
          <p:cNvPr id="7" name="グループ化 6"/>
          <p:cNvGrpSpPr/>
          <p:nvPr/>
        </p:nvGrpSpPr>
        <p:grpSpPr>
          <a:xfrm>
            <a:off x="188640" y="5889104"/>
            <a:ext cx="6302757" cy="3177162"/>
            <a:chOff x="202950" y="5808677"/>
            <a:chExt cx="6302757" cy="3177162"/>
          </a:xfrm>
        </p:grpSpPr>
        <p:sp>
          <p:nvSpPr>
            <p:cNvPr id="13" name="テキスト ボックス 12"/>
            <p:cNvSpPr txBox="1"/>
            <p:nvPr/>
          </p:nvSpPr>
          <p:spPr>
            <a:xfrm>
              <a:off x="202950" y="5808677"/>
              <a:ext cx="6302757" cy="3177162"/>
            </a:xfrm>
            <a:prstGeom prst="rect">
              <a:avLst/>
            </a:prstGeom>
            <a:ln>
              <a:solidFill>
                <a:schemeClr val="accent2">
                  <a:lumMod val="75000"/>
                </a:schemeClr>
              </a:solidFill>
            </a:ln>
          </p:spPr>
          <p:style>
            <a:lnRef idx="2">
              <a:schemeClr val="accent1"/>
            </a:lnRef>
            <a:fillRef idx="1">
              <a:schemeClr val="lt1"/>
            </a:fillRef>
            <a:effectRef idx="0">
              <a:schemeClr val="accent1"/>
            </a:effectRef>
            <a:fontRef idx="minor">
              <a:schemeClr val="dk1"/>
            </a:fontRef>
          </p:style>
          <p:txBody>
            <a:bodyPr wrap="square" lIns="163293" tIns="130634" rIns="0" bIns="65317" rtlCol="0">
              <a:noAutofit/>
            </a:bodyPr>
            <a:lstStyle/>
            <a:p>
              <a:pPr defTabSz="895268"/>
              <a:r>
                <a:rPr lang="ja-JP" altLang="en-US" dirty="0">
                  <a:solidFill>
                    <a:schemeClr val="accent2">
                      <a:lumMod val="75000"/>
                    </a:schemeClr>
                  </a:solidFill>
                  <a:latin typeface="UD デジタル 教科書体 N-B" panose="02020700000000000000" pitchFamily="17" charset="-128"/>
                  <a:ea typeface="UD デジタル 教科書体 N-B" panose="02020700000000000000" pitchFamily="17" charset="-128"/>
                </a:rPr>
                <a:t>会場のご案内</a:t>
              </a:r>
              <a:endParaRPr lang="en-US" altLang="ja-JP" dirty="0">
                <a:solidFill>
                  <a:schemeClr val="accent2">
                    <a:lumMod val="75000"/>
                  </a:schemeClr>
                </a:solidFill>
                <a:latin typeface="UD デジタル 教科書体 N-B" panose="02020700000000000000" pitchFamily="17" charset="-128"/>
                <a:ea typeface="UD デジタル 教科書体 N-B" panose="02020700000000000000" pitchFamily="17" charset="-128"/>
              </a:endParaRPr>
            </a:p>
          </p:txBody>
        </p:sp>
        <p:pic>
          <p:nvPicPr>
            <p:cNvPr id="4" name="図 3"/>
            <p:cNvPicPr>
              <a:picLocks noChangeAspect="1"/>
            </p:cNvPicPr>
            <p:nvPr/>
          </p:nvPicPr>
          <p:blipFill>
            <a:blip r:embed="rId3"/>
            <a:stretch>
              <a:fillRect/>
            </a:stretch>
          </p:blipFill>
          <p:spPr>
            <a:xfrm>
              <a:off x="350869" y="6190535"/>
              <a:ext cx="6139237" cy="2664000"/>
            </a:xfrm>
            <a:prstGeom prst="rect">
              <a:avLst/>
            </a:prstGeom>
          </p:spPr>
        </p:pic>
      </p:grpSp>
      <p:sp>
        <p:nvSpPr>
          <p:cNvPr id="12" name="テキスト ボックス 11"/>
          <p:cNvSpPr txBox="1"/>
          <p:nvPr/>
        </p:nvSpPr>
        <p:spPr>
          <a:xfrm>
            <a:off x="-1251520" y="293879"/>
            <a:ext cx="5175126" cy="461665"/>
          </a:xfrm>
          <a:prstGeom prst="rect">
            <a:avLst/>
          </a:prstGeom>
          <a:noFill/>
        </p:spPr>
        <p:txBody>
          <a:bodyPr wrap="square" rtlCol="0">
            <a:spAutoFit/>
          </a:bodyPr>
          <a:lstStyle/>
          <a:p>
            <a:pPr algn="r"/>
            <a:r>
              <a:rPr lang="ja-JP" altLang="en-US" sz="2400" dirty="0" smtClean="0">
                <a:solidFill>
                  <a:srgbClr val="002060"/>
                </a:solidFill>
                <a:latin typeface="UD デジタル 教科書体 N-B" panose="02020700000000000000" pitchFamily="17" charset="-128"/>
                <a:ea typeface="UD デジタル 教科書体 N-B" panose="02020700000000000000" pitchFamily="17" charset="-128"/>
              </a:rPr>
              <a:t>ﾒｰﾙ：</a:t>
            </a:r>
            <a:r>
              <a:rPr lang="en-US" altLang="ja-JP" sz="2000" dirty="0">
                <a:solidFill>
                  <a:srgbClr val="002060"/>
                </a:solidFill>
                <a:latin typeface="UD デジタル 教科書体 N-B" panose="02020700000000000000" pitchFamily="17" charset="-128"/>
                <a:ea typeface="UD デジタル 教科書体 N-B" panose="02020700000000000000" pitchFamily="17" charset="-128"/>
              </a:rPr>
              <a:t>chiba-qsyoku@jeed.go.jp</a:t>
            </a:r>
            <a:r>
              <a:rPr lang="ja-JP" altLang="en-US" dirty="0">
                <a:solidFill>
                  <a:prstClr val="black"/>
                </a:solidFill>
                <a:latin typeface="メイリオ" panose="020B0604030504040204" pitchFamily="50" charset="-128"/>
                <a:ea typeface="メイリオ" panose="020B0604030504040204" pitchFamily="50" charset="-128"/>
              </a:rPr>
              <a:t>　</a:t>
            </a:r>
            <a:endParaRPr lang="ja-JP" altLang="en-US" sz="1089" dirty="0">
              <a:solidFill>
                <a:prstClr val="black"/>
              </a:solidFill>
              <a:latin typeface="メイリオ" panose="020B0604030504040204" pitchFamily="50" charset="-128"/>
              <a:ea typeface="メイリオ" panose="020B0604030504040204" pitchFamily="50" charset="-128"/>
            </a:endParaRPr>
          </a:p>
        </p:txBody>
      </p:sp>
      <p:graphicFrame>
        <p:nvGraphicFramePr>
          <p:cNvPr id="18" name="表 17"/>
          <p:cNvGraphicFramePr>
            <a:graphicFrameLocks noGrp="1"/>
          </p:cNvGraphicFramePr>
          <p:nvPr>
            <p:extLst>
              <p:ext uri="{D42A27DB-BD31-4B8C-83A1-F6EECF244321}">
                <p14:modId xmlns:p14="http://schemas.microsoft.com/office/powerpoint/2010/main" val="306173596"/>
              </p:ext>
            </p:extLst>
          </p:nvPr>
        </p:nvGraphicFramePr>
        <p:xfrm>
          <a:off x="188640" y="1625075"/>
          <a:ext cx="6284775" cy="4192021"/>
        </p:xfrm>
        <a:graphic>
          <a:graphicData uri="http://schemas.openxmlformats.org/drawingml/2006/table">
            <a:tbl>
              <a:tblPr firstRow="1" bandRow="1">
                <a:tableStyleId>{5940675A-B579-460E-94D1-54222C63F5DA}</a:tableStyleId>
              </a:tblPr>
              <a:tblGrid>
                <a:gridCol w="292609">
                  <a:extLst>
                    <a:ext uri="{9D8B030D-6E8A-4147-A177-3AD203B41FA5}">
                      <a16:colId xmlns:a16="http://schemas.microsoft.com/office/drawing/2014/main" val="20000"/>
                    </a:ext>
                  </a:extLst>
                </a:gridCol>
                <a:gridCol w="602304">
                  <a:extLst>
                    <a:ext uri="{9D8B030D-6E8A-4147-A177-3AD203B41FA5}">
                      <a16:colId xmlns:a16="http://schemas.microsoft.com/office/drawing/2014/main" val="20001"/>
                    </a:ext>
                  </a:extLst>
                </a:gridCol>
                <a:gridCol w="2380823">
                  <a:extLst>
                    <a:ext uri="{9D8B030D-6E8A-4147-A177-3AD203B41FA5}">
                      <a16:colId xmlns:a16="http://schemas.microsoft.com/office/drawing/2014/main" val="20002"/>
                    </a:ext>
                  </a:extLst>
                </a:gridCol>
                <a:gridCol w="1075917">
                  <a:extLst>
                    <a:ext uri="{9D8B030D-6E8A-4147-A177-3AD203B41FA5}">
                      <a16:colId xmlns:a16="http://schemas.microsoft.com/office/drawing/2014/main" val="20003"/>
                    </a:ext>
                  </a:extLst>
                </a:gridCol>
                <a:gridCol w="193223">
                  <a:extLst>
                    <a:ext uri="{9D8B030D-6E8A-4147-A177-3AD203B41FA5}">
                      <a16:colId xmlns:a16="http://schemas.microsoft.com/office/drawing/2014/main" val="20004"/>
                    </a:ext>
                  </a:extLst>
                </a:gridCol>
                <a:gridCol w="1739899">
                  <a:extLst>
                    <a:ext uri="{9D8B030D-6E8A-4147-A177-3AD203B41FA5}">
                      <a16:colId xmlns:a16="http://schemas.microsoft.com/office/drawing/2014/main" val="20005"/>
                    </a:ext>
                  </a:extLst>
                </a:gridCol>
              </a:tblGrid>
              <a:tr h="375573">
                <a:tc gridSpan="2">
                  <a:txBody>
                    <a:bodyPr/>
                    <a:lstStyle/>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コース名</a:t>
                      </a: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marL="82953" marR="82953" marT="41476" marB="41476" anchor="ctr">
                    <a:solidFill>
                      <a:schemeClr val="bg1"/>
                    </a:solidFill>
                  </a:tcPr>
                </a:tc>
                <a:tc hMerge="1">
                  <a:txBody>
                    <a:bodyPr/>
                    <a:lstStyle/>
                    <a:p>
                      <a:endParaRPr kumimoji="1" lang="ja-JP" altLang="en-US"/>
                    </a:p>
                  </a:txBody>
                  <a:tcPr/>
                </a:tc>
                <a:tc gridSpan="4">
                  <a:txBody>
                    <a:bodyPr/>
                    <a:lstStyle/>
                    <a:p>
                      <a:pPr>
                        <a:lnSpc>
                          <a:spcPts val="2500"/>
                        </a:lnSpc>
                      </a:pPr>
                      <a:r>
                        <a:rPr kumimoji="1" lang="ja-JP" altLang="en-US" sz="1600" dirty="0" smtClean="0">
                          <a:solidFill>
                            <a:schemeClr val="tx1"/>
                          </a:solidFill>
                          <a:latin typeface="UD デジタル 教科書体 N-B" panose="02020700000000000000" pitchFamily="17" charset="-128"/>
                          <a:ea typeface="UD デジタル 教科書体 N-B" panose="02020700000000000000" pitchFamily="17" charset="-128"/>
                        </a:rPr>
                        <a:t>特別な配慮が必要な方への支援</a:t>
                      </a:r>
                      <a:endParaRPr kumimoji="1" lang="en-US" altLang="ja-JP" sz="1600" dirty="0" smtClean="0">
                        <a:solidFill>
                          <a:schemeClr val="tx1"/>
                        </a:solidFill>
                        <a:latin typeface="UD デジタル 教科書体 N-B" panose="02020700000000000000" pitchFamily="17" charset="-128"/>
                        <a:ea typeface="UD デジタル 教科書体 N-B" panose="02020700000000000000" pitchFamily="17" charset="-128"/>
                      </a:endParaRPr>
                    </a:p>
                    <a:p>
                      <a:pPr>
                        <a:lnSpc>
                          <a:spcPts val="2500"/>
                        </a:lnSpc>
                      </a:pPr>
                      <a:r>
                        <a:rPr kumimoji="1" lang="ja-JP" altLang="en-US" sz="1600" dirty="0" smtClean="0">
                          <a:solidFill>
                            <a:schemeClr val="tx1"/>
                          </a:solidFill>
                          <a:latin typeface="UD デジタル 教科書体 N-B" panose="02020700000000000000" pitchFamily="17" charset="-128"/>
                          <a:ea typeface="UD デジタル 教科書体 N-B" panose="02020700000000000000" pitchFamily="17" charset="-128"/>
                        </a:rPr>
                        <a:t>（令和</a:t>
                      </a:r>
                      <a:r>
                        <a:rPr kumimoji="1" lang="en-US" altLang="ja-JP" sz="1600" dirty="0" smtClean="0">
                          <a:solidFill>
                            <a:schemeClr val="tx1"/>
                          </a:solidFill>
                          <a:latin typeface="UD デジタル 教科書体 N-B" panose="02020700000000000000" pitchFamily="17" charset="-128"/>
                          <a:ea typeface="UD デジタル 教科書体 N-B" panose="02020700000000000000" pitchFamily="17" charset="-128"/>
                        </a:rPr>
                        <a:t>6</a:t>
                      </a:r>
                      <a:r>
                        <a:rPr kumimoji="1" lang="ja-JP" altLang="en-US" sz="1600" dirty="0" smtClean="0">
                          <a:solidFill>
                            <a:schemeClr val="tx1"/>
                          </a:solidFill>
                          <a:latin typeface="UD デジタル 教科書体 N-B" panose="02020700000000000000" pitchFamily="17" charset="-128"/>
                          <a:ea typeface="UD デジタル 教科書体 N-B" panose="02020700000000000000" pitchFamily="17" charset="-128"/>
                        </a:rPr>
                        <a:t>年</a:t>
                      </a:r>
                      <a:r>
                        <a:rPr kumimoji="1" lang="en-US" altLang="ja-JP" sz="1600" dirty="0" smtClean="0">
                          <a:solidFill>
                            <a:schemeClr val="tx1"/>
                          </a:solidFill>
                          <a:latin typeface="UD デジタル 教科書体 N-B" panose="02020700000000000000" pitchFamily="17" charset="-128"/>
                          <a:ea typeface="UD デジタル 教科書体 N-B" panose="02020700000000000000" pitchFamily="17" charset="-128"/>
                        </a:rPr>
                        <a:t>11</a:t>
                      </a:r>
                      <a:r>
                        <a:rPr kumimoji="1" lang="ja-JP" altLang="en-US" sz="1600" dirty="0" smtClean="0">
                          <a:solidFill>
                            <a:schemeClr val="tx1"/>
                          </a:solidFill>
                          <a:latin typeface="UD デジタル 教科書体 N-B" panose="02020700000000000000" pitchFamily="17" charset="-128"/>
                          <a:ea typeface="UD デジタル 教科書体 N-B" panose="02020700000000000000" pitchFamily="17" charset="-128"/>
                        </a:rPr>
                        <a:t>月</a:t>
                      </a:r>
                      <a:r>
                        <a:rPr kumimoji="1" lang="en-US" altLang="ja-JP" sz="1600" dirty="0" smtClean="0">
                          <a:solidFill>
                            <a:schemeClr val="tx1"/>
                          </a:solidFill>
                          <a:latin typeface="UD デジタル 教科書体 N-B" panose="02020700000000000000" pitchFamily="17" charset="-128"/>
                          <a:ea typeface="UD デジタル 教科書体 N-B" panose="02020700000000000000" pitchFamily="17" charset="-128"/>
                        </a:rPr>
                        <a:t>11</a:t>
                      </a:r>
                      <a:r>
                        <a:rPr kumimoji="1" lang="ja-JP" altLang="en-US" sz="1600" dirty="0" smtClean="0">
                          <a:solidFill>
                            <a:schemeClr val="tx1"/>
                          </a:solidFill>
                          <a:latin typeface="UD デジタル 教科書体 N-B" panose="02020700000000000000" pitchFamily="17" charset="-128"/>
                          <a:ea typeface="UD デジタル 教科書体 N-B" panose="02020700000000000000" pitchFamily="17" charset="-128"/>
                        </a:rPr>
                        <a:t>日（月）</a:t>
                      </a:r>
                      <a:r>
                        <a:rPr kumimoji="1" lang="en-US" altLang="ja-JP" sz="1600" dirty="0" smtClean="0">
                          <a:solidFill>
                            <a:schemeClr val="tx1"/>
                          </a:solidFill>
                          <a:latin typeface="UD デジタル 教科書体 N-B" panose="02020700000000000000" pitchFamily="17" charset="-128"/>
                          <a:ea typeface="UD デジタル 教科書体 N-B" panose="02020700000000000000" pitchFamily="17" charset="-128"/>
                        </a:rPr>
                        <a:t>13</a:t>
                      </a:r>
                      <a:r>
                        <a:rPr kumimoji="1" lang="ja-JP" altLang="en-US" sz="1600" dirty="0" smtClean="0">
                          <a:solidFill>
                            <a:schemeClr val="tx1"/>
                          </a:solidFill>
                          <a:latin typeface="UD デジタル 教科書体 N-B" panose="02020700000000000000" pitchFamily="17" charset="-128"/>
                          <a:ea typeface="UD デジタル 教科書体 N-B" panose="02020700000000000000" pitchFamily="17" charset="-128"/>
                        </a:rPr>
                        <a:t>：</a:t>
                      </a:r>
                      <a:r>
                        <a:rPr kumimoji="1" lang="en-US" altLang="ja-JP" sz="1600" dirty="0" smtClean="0">
                          <a:solidFill>
                            <a:schemeClr val="tx1"/>
                          </a:solidFill>
                          <a:latin typeface="UD デジタル 教科書体 N-B" panose="02020700000000000000" pitchFamily="17" charset="-128"/>
                          <a:ea typeface="UD デジタル 教科書体 N-B" panose="02020700000000000000" pitchFamily="17" charset="-128"/>
                        </a:rPr>
                        <a:t>30</a:t>
                      </a:r>
                      <a:r>
                        <a:rPr kumimoji="1" lang="ja-JP" altLang="en-US" sz="1600" dirty="0" smtClean="0">
                          <a:solidFill>
                            <a:schemeClr val="tx1"/>
                          </a:solidFill>
                          <a:latin typeface="UD デジタル 教科書体 N-B" panose="02020700000000000000" pitchFamily="17" charset="-128"/>
                          <a:ea typeface="UD デジタル 教科書体 N-B" panose="02020700000000000000" pitchFamily="17" charset="-128"/>
                        </a:rPr>
                        <a:t>～）</a:t>
                      </a:r>
                      <a:endParaRPr kumimoji="1" lang="ja-JP" altLang="en-US" sz="900" dirty="0" smtClean="0">
                        <a:solidFill>
                          <a:schemeClr val="tx1"/>
                        </a:solidFill>
                        <a:latin typeface="UD デジタル 教科書体 N-B" panose="02020700000000000000" pitchFamily="17" charset="-128"/>
                        <a:ea typeface="UD デジタル 教科書体 N-B" panose="02020700000000000000" pitchFamily="17" charset="-128"/>
                      </a:endParaRPr>
                    </a:p>
                  </a:txBody>
                  <a:tcPr marL="82953" marR="82953" marT="41476" marB="41476" anchor="ctr">
                    <a:solidFill>
                      <a:schemeClr val="bg1"/>
                    </a:solidFill>
                  </a:tcPr>
                </a:tc>
                <a:tc hMerge="1">
                  <a:txBody>
                    <a:bodyPr/>
                    <a:lstStyle/>
                    <a:p>
                      <a:endParaRPr kumimoji="1" lang="ja-JP" altLang="en-US"/>
                    </a:p>
                  </a:txBody>
                  <a:tcPr/>
                </a:tc>
                <a:tc hMerge="1">
                  <a:txBody>
                    <a:bodyPr/>
                    <a:lstStyle/>
                    <a:p>
                      <a:pPr algn="ctr"/>
                      <a:endParaRPr kumimoji="1" lang="ja-JP" altLang="en-US" sz="1000" b="0" dirty="0">
                        <a:solidFill>
                          <a:schemeClr val="tx1"/>
                        </a:solidFill>
                        <a:latin typeface="メイリオ" panose="020B0604030504040204" pitchFamily="50" charset="-128"/>
                        <a:ea typeface="メイリオ" panose="020B0604030504040204" pitchFamily="50" charset="-128"/>
                      </a:endParaRPr>
                    </a:p>
                  </a:txBody>
                  <a:tcPr marL="82953" marR="82953" marT="41476" marB="41476" anchor="ctr">
                    <a:noFill/>
                  </a:tcPr>
                </a:tc>
                <a:tc hMerge="1">
                  <a:txBody>
                    <a:bodyPr/>
                    <a:lstStyle/>
                    <a:p>
                      <a:endParaRPr kumimoji="1" lang="ja-JP" altLang="en-US" sz="12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0"/>
                  </a:ext>
                </a:extLst>
              </a:tr>
              <a:tr h="411622">
                <a:tc rowSpan="2" gridSpan="2">
                  <a:txBody>
                    <a:bodyPr/>
                    <a:lstStyle/>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訓練実施</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施設名</a:t>
                      </a: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marL="82953" marR="82953" marT="41476" marB="41476" anchor="ctr">
                    <a:solidFill>
                      <a:schemeClr val="bg1"/>
                    </a:solidFill>
                  </a:tcPr>
                </a:tc>
                <a:tc rowSpan="2" hMerge="1">
                  <a:txBody>
                    <a:bodyPr/>
                    <a:lstStyle/>
                    <a:p>
                      <a:endParaRPr kumimoji="1" lang="ja-JP" altLang="en-US"/>
                    </a:p>
                  </a:txBody>
                  <a:tcPr/>
                </a:tc>
                <a:tc rowSpan="2" gridSpan="2">
                  <a:txBody>
                    <a:bodyPr/>
                    <a:lstStyle/>
                    <a:p>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marL="82953" marR="82953" marT="41476" marB="41476" anchor="ctr">
                    <a:solidFill>
                      <a:schemeClr val="bg1"/>
                    </a:solidFill>
                  </a:tcPr>
                </a:tc>
                <a:tc rowSpan="2" hMerge="1">
                  <a:txBody>
                    <a:bodyPr/>
                    <a:lstStyle/>
                    <a:p>
                      <a:endParaRPr kumimoji="1" lang="ja-JP" altLang="en-US"/>
                    </a:p>
                  </a:txBody>
                  <a:tcPr/>
                </a:tc>
                <a:tc gridSpan="2">
                  <a:txBody>
                    <a:bodyPr/>
                    <a:lstStyle/>
                    <a:p>
                      <a:pPr>
                        <a:lnSpc>
                          <a:spcPct val="100000"/>
                        </a:lnSpc>
                      </a:pPr>
                      <a:r>
                        <a:rPr kumimoji="1" lang="en-US" altLang="ja-JP" sz="1100" b="0" dirty="0" smtClean="0">
                          <a:solidFill>
                            <a:schemeClr val="tx1"/>
                          </a:solidFill>
                          <a:latin typeface="メイリオ" panose="020B0604030504040204" pitchFamily="50" charset="-128"/>
                          <a:ea typeface="メイリオ" panose="020B0604030504040204" pitchFamily="50" charset="-128"/>
                        </a:rPr>
                        <a:t>TEL</a:t>
                      </a: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marL="82953" marR="82953" marT="41476" marB="41476" anchor="b">
                    <a:solidFill>
                      <a:schemeClr val="bg1"/>
                    </a:solidFill>
                  </a:tcPr>
                </a:tc>
                <a:tc hMerge="1">
                  <a:txBody>
                    <a:bodyPr/>
                    <a:lstStyle/>
                    <a:p>
                      <a:endParaRPr kumimoji="1" lang="ja-JP" altLang="en-US" dirty="0"/>
                    </a:p>
                  </a:txBody>
                  <a:tcPr anchor="ctr"/>
                </a:tc>
                <a:extLst>
                  <a:ext uri="{0D108BD9-81ED-4DB2-BD59-A6C34878D82A}">
                    <a16:rowId xmlns:a16="http://schemas.microsoft.com/office/drawing/2014/main" val="10001"/>
                  </a:ext>
                </a:extLst>
              </a:tr>
              <a:tr h="366378">
                <a:tc gridSpan="2" vMerge="1">
                  <a:txBody>
                    <a:bodyPr/>
                    <a:lstStyle/>
                    <a:p>
                      <a:endParaRPr kumimoji="1" lang="ja-JP" altLang="en-US" sz="1200" b="1" dirty="0">
                        <a:solidFill>
                          <a:schemeClr val="bg1"/>
                        </a:solidFill>
                        <a:latin typeface="メイリオ" panose="020B0604030504040204" pitchFamily="50" charset="-128"/>
                        <a:ea typeface="メイリオ" panose="020B0604030504040204" pitchFamily="50" charset="-128"/>
                      </a:endParaRPr>
                    </a:p>
                  </a:txBody>
                  <a:tcPr anchor="ctr">
                    <a:solidFill>
                      <a:schemeClr val="accent3">
                        <a:lumMod val="75000"/>
                      </a:schemeClr>
                    </a:solidFill>
                  </a:tcPr>
                </a:tc>
                <a:tc hMerge="1" vMerge="1">
                  <a:txBody>
                    <a:bodyPr/>
                    <a:lstStyle/>
                    <a:p>
                      <a:endParaRPr kumimoji="1" lang="ja-JP" altLang="en-US"/>
                    </a:p>
                  </a:txBody>
                  <a:tcPr/>
                </a:tc>
                <a:tc gridSpan="2" vMerge="1">
                  <a:txBody>
                    <a:bodyPr/>
                    <a:lstStyle/>
                    <a:p>
                      <a:endParaRPr kumimoji="1" lang="ja-JP" altLang="en-US" sz="1200" dirty="0">
                        <a:latin typeface="メイリオ" panose="020B0604030504040204" pitchFamily="50" charset="-128"/>
                        <a:ea typeface="メイリオ" panose="020B0604030504040204" pitchFamily="50" charset="-128"/>
                      </a:endParaRPr>
                    </a:p>
                  </a:txBody>
                  <a:tcPr anchor="ctr"/>
                </a:tc>
                <a:tc hMerge="1" vMerge="1">
                  <a:txBody>
                    <a:bodyPr/>
                    <a:lstStyle/>
                    <a:p>
                      <a:endParaRPr kumimoji="1" lang="ja-JP" altLang="en-US"/>
                    </a:p>
                  </a:txBody>
                  <a:tcPr/>
                </a:tc>
                <a:tc gridSpan="2">
                  <a:txBody>
                    <a:bodyPr/>
                    <a:lstStyle/>
                    <a:p>
                      <a:pPr>
                        <a:lnSpc>
                          <a:spcPct val="100000"/>
                        </a:lnSpc>
                      </a:pPr>
                      <a:r>
                        <a:rPr kumimoji="1" lang="en-US" altLang="ja-JP" sz="1100" b="0" dirty="0" smtClean="0">
                          <a:solidFill>
                            <a:schemeClr val="tx1"/>
                          </a:solidFill>
                          <a:latin typeface="メイリオ" panose="020B0604030504040204" pitchFamily="50" charset="-128"/>
                          <a:ea typeface="メイリオ" panose="020B0604030504040204" pitchFamily="50" charset="-128"/>
                        </a:rPr>
                        <a:t>FAX</a:t>
                      </a: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marL="82953" marR="82953" marT="41476" marB="41476" anchor="b">
                    <a:solidFill>
                      <a:schemeClr val="bg1"/>
                    </a:solidFill>
                  </a:tcPr>
                </a:tc>
                <a:tc hMerge="1">
                  <a:txBody>
                    <a:bodyPr/>
                    <a:lstStyle/>
                    <a:p>
                      <a:endParaRPr kumimoji="1" lang="ja-JP" altLang="en-US" dirty="0"/>
                    </a:p>
                  </a:txBody>
                  <a:tcPr anchor="ctr"/>
                </a:tc>
                <a:extLst>
                  <a:ext uri="{0D108BD9-81ED-4DB2-BD59-A6C34878D82A}">
                    <a16:rowId xmlns:a16="http://schemas.microsoft.com/office/drawing/2014/main" val="10002"/>
                  </a:ext>
                </a:extLst>
              </a:tr>
              <a:tr h="537158">
                <a:tc gridSpan="2">
                  <a:txBody>
                    <a:bodyPr/>
                    <a:lstStyle/>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所在地</a:t>
                      </a: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marL="82953" marR="82953" marT="41476" marB="41476" anchor="ctr">
                    <a:solidFill>
                      <a:schemeClr val="bg1"/>
                    </a:solidFill>
                  </a:tcPr>
                </a:tc>
                <a:tc hMerge="1">
                  <a:txBody>
                    <a:bodyPr/>
                    <a:lstStyle/>
                    <a:p>
                      <a:endParaRPr kumimoji="1" lang="ja-JP" altLang="en-US"/>
                    </a:p>
                  </a:txBody>
                  <a:tcPr/>
                </a:tc>
                <a:tc gridSpan="4">
                  <a:txBody>
                    <a:bodyPr/>
                    <a:lstStyle/>
                    <a:p>
                      <a:r>
                        <a:rPr kumimoji="1" lang="ja-JP" altLang="en-US" sz="1100" dirty="0" smtClean="0">
                          <a:solidFill>
                            <a:schemeClr val="tx1"/>
                          </a:solidFill>
                          <a:latin typeface="メイリオ" panose="020B0604030504040204" pitchFamily="50" charset="-128"/>
                          <a:ea typeface="メイリオ" panose="020B0604030504040204" pitchFamily="50" charset="-128"/>
                        </a:rPr>
                        <a:t>〒</a:t>
                      </a:r>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marL="82953" marR="82953" marT="41476" marB="41476">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521625">
                <a:tc gridSpan="2">
                  <a:txBody>
                    <a:bodyPr/>
                    <a:lstStyle/>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申込担当者</a:t>
                      </a: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marL="82953" marR="82953" marT="41476" marB="41476" anchor="ctr">
                    <a:solidFill>
                      <a:schemeClr val="bg1"/>
                    </a:solidFill>
                  </a:tcPr>
                </a:tc>
                <a:tc hMerge="1">
                  <a:txBody>
                    <a:bodyPr/>
                    <a:lstStyle/>
                    <a:p>
                      <a:endParaRPr kumimoji="1" lang="ja-JP" altLang="en-US"/>
                    </a:p>
                  </a:txBody>
                  <a:tcPr/>
                </a:tc>
                <a:tc>
                  <a:txBody>
                    <a:bodyPr/>
                    <a:lstStyle/>
                    <a:p>
                      <a:r>
                        <a:rPr kumimoji="1" lang="ja-JP" altLang="en-US" sz="1100" dirty="0" smtClean="0">
                          <a:solidFill>
                            <a:schemeClr val="tx1"/>
                          </a:solidFill>
                          <a:latin typeface="メイリオ" panose="020B0604030504040204" pitchFamily="50" charset="-128"/>
                          <a:ea typeface="メイリオ" panose="020B0604030504040204" pitchFamily="50" charset="-128"/>
                        </a:rPr>
                        <a:t>氏名</a:t>
                      </a:r>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marL="82953" marR="82953" marT="41476" marB="41476" anchor="ctr">
                    <a:solidFill>
                      <a:schemeClr val="bg1"/>
                    </a:solidFill>
                  </a:tcPr>
                </a:tc>
                <a:tc gridSpan="2">
                  <a:txBody>
                    <a:bodyPr/>
                    <a:lstStyle/>
                    <a:p>
                      <a:pPr algn="l"/>
                      <a:r>
                        <a:rPr kumimoji="1" lang="ja-JP" altLang="en-US" sz="1100" dirty="0" smtClean="0">
                          <a:solidFill>
                            <a:schemeClr val="tx1"/>
                          </a:solidFill>
                          <a:latin typeface="メイリオ" panose="020B0604030504040204" pitchFamily="50" charset="-128"/>
                          <a:ea typeface="メイリオ" panose="020B0604030504040204" pitchFamily="50" charset="-128"/>
                        </a:rPr>
                        <a:t>部署等</a:t>
                      </a:r>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marL="82953" marR="82953" marT="41476" marB="41476" anchor="ctr">
                    <a:solidFill>
                      <a:schemeClr val="bg1"/>
                    </a:solidFill>
                  </a:tcPr>
                </a:tc>
                <a:tc hMerge="1">
                  <a:txBody>
                    <a:bodyPr/>
                    <a:lstStyle/>
                    <a:p>
                      <a:endParaRPr kumimoji="1" lang="ja-JP" altLang="en-US"/>
                    </a:p>
                  </a:txBody>
                  <a:tcPr/>
                </a:tc>
                <a:tc>
                  <a:txBody>
                    <a:bodyPr/>
                    <a:lstStyle/>
                    <a:p>
                      <a:pPr algn="dist"/>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marL="82953" marR="82953" marT="41476" marB="41476" anchor="ctr">
                    <a:solidFill>
                      <a:schemeClr val="bg1"/>
                    </a:solidFill>
                  </a:tcPr>
                </a:tc>
                <a:extLst>
                  <a:ext uri="{0D108BD9-81ED-4DB2-BD59-A6C34878D82A}">
                    <a16:rowId xmlns:a16="http://schemas.microsoft.com/office/drawing/2014/main" val="10004"/>
                  </a:ext>
                </a:extLst>
              </a:tr>
              <a:tr h="521625">
                <a:tc gridSpan="2">
                  <a:txBody>
                    <a:bodyPr/>
                    <a:lstStyle/>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メール</a:t>
                      </a:r>
                      <a:endParaRPr kumimoji="1" lang="en-US" altLang="ja-JP" sz="11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100" b="0" dirty="0" smtClean="0">
                          <a:solidFill>
                            <a:schemeClr val="tx1"/>
                          </a:solidFill>
                          <a:latin typeface="メイリオ" panose="020B0604030504040204" pitchFamily="50" charset="-128"/>
                          <a:ea typeface="メイリオ" panose="020B0604030504040204" pitchFamily="50" charset="-128"/>
                        </a:rPr>
                        <a:t>アドレス</a:t>
                      </a:r>
                      <a:endParaRPr kumimoji="1" lang="ja-JP" altLang="en-US" sz="1100" b="0" dirty="0">
                        <a:solidFill>
                          <a:schemeClr val="tx1"/>
                        </a:solidFill>
                        <a:latin typeface="メイリオ" panose="020B0604030504040204" pitchFamily="50" charset="-128"/>
                        <a:ea typeface="メイリオ" panose="020B0604030504040204" pitchFamily="50" charset="-128"/>
                      </a:endParaRPr>
                    </a:p>
                  </a:txBody>
                  <a:tcPr marL="82953" marR="82953" marT="41476" marB="41476" anchor="ctr">
                    <a:solidFill>
                      <a:schemeClr val="bg1"/>
                    </a:solidFill>
                  </a:tcPr>
                </a:tc>
                <a:tc hMerge="1">
                  <a:txBody>
                    <a:bodyPr/>
                    <a:lstStyle/>
                    <a:p>
                      <a:endParaRPr kumimoji="1" lang="ja-JP" altLang="en-US"/>
                    </a:p>
                  </a:txBody>
                  <a:tcPr/>
                </a:tc>
                <a:tc gridSpan="4">
                  <a:txBody>
                    <a:bodyPr/>
                    <a:lstStyle/>
                    <a:p>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marL="82953" marR="82953" marT="41476" marB="41476" anchor="ctr">
                    <a:solidFill>
                      <a:schemeClr val="bg1"/>
                    </a:solidFill>
                  </a:tcPr>
                </a:tc>
                <a:tc hMerge="1">
                  <a:txBody>
                    <a:bodyPr/>
                    <a:lstStyle/>
                    <a:p>
                      <a:pPr algn="l"/>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marL="82953" marR="82953" marT="41476" marB="41476" anchor="ctr">
                    <a:solidFill>
                      <a:schemeClr val="bg1"/>
                    </a:solidFill>
                  </a:tcPr>
                </a:tc>
                <a:tc hMerge="1">
                  <a:txBody>
                    <a:bodyPr/>
                    <a:lstStyle/>
                    <a:p>
                      <a:endParaRPr kumimoji="1" lang="ja-JP" altLang="en-US"/>
                    </a:p>
                  </a:txBody>
                  <a:tcPr/>
                </a:tc>
                <a:tc hMerge="1">
                  <a:txBody>
                    <a:bodyPr/>
                    <a:lstStyle/>
                    <a:p>
                      <a:pPr algn="dist"/>
                      <a:endParaRPr kumimoji="1" lang="ja-JP" altLang="en-US" sz="1100" dirty="0">
                        <a:solidFill>
                          <a:schemeClr val="tx1"/>
                        </a:solidFill>
                        <a:latin typeface="メイリオ" panose="020B0604030504040204" pitchFamily="50" charset="-128"/>
                        <a:ea typeface="メイリオ" panose="020B0604030504040204" pitchFamily="50" charset="-128"/>
                      </a:endParaRPr>
                    </a:p>
                  </a:txBody>
                  <a:tcPr marL="82953" marR="82953" marT="41476" marB="41476" anchor="ctr">
                    <a:solidFill>
                      <a:schemeClr val="bg1"/>
                    </a:solidFill>
                  </a:tcPr>
                </a:tc>
                <a:extLst>
                  <a:ext uri="{0D108BD9-81ED-4DB2-BD59-A6C34878D82A}">
                    <a16:rowId xmlns:a16="http://schemas.microsoft.com/office/drawing/2014/main" val="391422028"/>
                  </a:ext>
                </a:extLst>
              </a:tr>
              <a:tr h="111556">
                <a:tc gridSpan="6">
                  <a:txBody>
                    <a:bodyPr/>
                    <a:lstStyle/>
                    <a:p>
                      <a:pPr>
                        <a:lnSpc>
                          <a:spcPts val="100"/>
                        </a:lnSpc>
                      </a:pPr>
                      <a:endParaRPr kumimoji="1" lang="ja-JP" altLang="en-US" sz="700" b="0" dirty="0">
                        <a:solidFill>
                          <a:schemeClr val="tx1"/>
                        </a:solidFill>
                        <a:latin typeface="メイリオ" panose="020B0604030504040204" pitchFamily="50" charset="-128"/>
                        <a:ea typeface="メイリオ" panose="020B0604030504040204" pitchFamily="50" charset="-128"/>
                      </a:endParaRPr>
                    </a:p>
                  </a:txBody>
                  <a:tcPr marL="82953" marR="82953" marT="41476" marB="41476" anchor="ctr">
                    <a:solidFill>
                      <a:schemeClr val="bg1"/>
                    </a:solidFill>
                  </a:tcPr>
                </a:tc>
                <a:tc hMerge="1">
                  <a:txBody>
                    <a:bodyPr/>
                    <a:lstStyle/>
                    <a:p>
                      <a:endParaRPr kumimoji="1" lang="ja-JP" altLang="en-US"/>
                    </a:p>
                  </a:txBody>
                  <a:tcPr/>
                </a:tc>
                <a:tc hMerge="1">
                  <a:txBody>
                    <a:bodyPr/>
                    <a:lstStyle/>
                    <a:p>
                      <a:endParaRPr kumimoji="1" lang="ja-JP" altLang="en-US" sz="1200" dirty="0">
                        <a:latin typeface="メイリオ" panose="020B0604030504040204" pitchFamily="50" charset="-128"/>
                        <a:ea typeface="メイリオ" panose="020B0604030504040204" pitchFamily="50" charset="-128"/>
                      </a:endParaRPr>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5"/>
                  </a:ext>
                </a:extLst>
              </a:tr>
              <a:tr h="463153">
                <a:tc rowSpan="2">
                  <a:txBody>
                    <a:bodyPr/>
                    <a:lstStyle/>
                    <a:p>
                      <a:pPr algn="ctr">
                        <a:lnSpc>
                          <a:spcPts val="700"/>
                        </a:lnSpc>
                      </a:pPr>
                      <a:r>
                        <a:rPr kumimoji="1" lang="ja-JP" altLang="en-US" sz="1100" b="1" dirty="0" smtClean="0">
                          <a:solidFill>
                            <a:schemeClr val="tx1"/>
                          </a:solidFill>
                          <a:latin typeface="メイリオ" panose="020B0604030504040204" pitchFamily="50" charset="-128"/>
                          <a:ea typeface="メイリオ" panose="020B0604030504040204" pitchFamily="50" charset="-128"/>
                        </a:rPr>
                        <a:t>参　加　者</a:t>
                      </a:r>
                      <a:endParaRPr kumimoji="1" lang="ja-JP" altLang="en-US" sz="1100" b="1" dirty="0">
                        <a:solidFill>
                          <a:schemeClr val="tx1"/>
                        </a:solidFill>
                        <a:latin typeface="メイリオ" panose="020B0604030504040204" pitchFamily="50" charset="-128"/>
                        <a:ea typeface="メイリオ" panose="020B0604030504040204" pitchFamily="50" charset="-128"/>
                      </a:endParaRPr>
                    </a:p>
                  </a:txBody>
                  <a:tcPr marL="82953" marR="82953" marT="41476" marB="41476" vert="eaVert" anchor="ctr">
                    <a:solidFill>
                      <a:schemeClr val="bg1"/>
                    </a:solidFill>
                  </a:tcPr>
                </a:tc>
                <a:tc gridSpan="2">
                  <a:txBody>
                    <a:bodyPr/>
                    <a:lstStyle/>
                    <a:p>
                      <a:pPr marL="36000">
                        <a:lnSpc>
                          <a:spcPts val="1300"/>
                        </a:lnSpc>
                      </a:pPr>
                      <a:r>
                        <a:rPr kumimoji="1" lang="ja-JP" altLang="en-US" sz="800" dirty="0" smtClean="0">
                          <a:solidFill>
                            <a:schemeClr val="tx1"/>
                          </a:solidFill>
                          <a:latin typeface="メイリオ" panose="020B0604030504040204" pitchFamily="50" charset="-128"/>
                          <a:ea typeface="メイリオ" panose="020B0604030504040204" pitchFamily="50" charset="-128"/>
                        </a:rPr>
                        <a:t>ふりがな</a:t>
                      </a:r>
                      <a:endParaRPr kumimoji="1" lang="en-US" altLang="ja-JP" sz="800" dirty="0" smtClean="0">
                        <a:solidFill>
                          <a:schemeClr val="tx1"/>
                        </a:solidFill>
                        <a:latin typeface="メイリオ" panose="020B0604030504040204" pitchFamily="50" charset="-128"/>
                        <a:ea typeface="メイリオ" panose="020B0604030504040204" pitchFamily="50" charset="-128"/>
                      </a:endParaRPr>
                    </a:p>
                    <a:p>
                      <a:pPr marL="36000">
                        <a:lnSpc>
                          <a:spcPts val="2000"/>
                        </a:lnSpc>
                      </a:pPr>
                      <a:r>
                        <a:rPr kumimoji="1" lang="ja-JP" altLang="en-US" sz="1200" dirty="0" smtClean="0">
                          <a:solidFill>
                            <a:schemeClr val="tx1"/>
                          </a:solidFill>
                          <a:latin typeface="メイリオ" panose="020B0604030504040204" pitchFamily="50" charset="-128"/>
                          <a:ea typeface="メイリオ" panose="020B0604030504040204" pitchFamily="50" charset="-128"/>
                        </a:rPr>
                        <a:t>氏　名</a:t>
                      </a:r>
                      <a:r>
                        <a:rPr kumimoji="1" lang="ja-JP" altLang="en-US" sz="1200" dirty="0">
                          <a:solidFill>
                            <a:schemeClr val="tx1"/>
                          </a:solidFill>
                          <a:latin typeface="メイリオ" panose="020B0604030504040204" pitchFamily="50" charset="-128"/>
                          <a:ea typeface="メイリオ" panose="020B0604030504040204" pitchFamily="50" charset="-128"/>
                        </a:rPr>
                        <a:t>　</a:t>
                      </a:r>
                      <a:r>
                        <a:rPr kumimoji="1" lang="ja-JP" altLang="en-US" sz="1200" dirty="0" smtClean="0">
                          <a:solidFill>
                            <a:schemeClr val="tx1"/>
                          </a:solidFill>
                          <a:latin typeface="メイリオ" panose="020B0604030504040204" pitchFamily="50" charset="-128"/>
                          <a:ea typeface="メイリオ" panose="020B0604030504040204" pitchFamily="50" charset="-128"/>
                        </a:rPr>
                        <a:t>　　　　　　　　　　　　　　　　</a:t>
                      </a:r>
                    </a:p>
                  </a:txBody>
                  <a:tcPr marL="82953" marR="82953" marT="41476" marB="41476">
                    <a:lnB w="12700" cap="flat" cmpd="sng" algn="ctr">
                      <a:solidFill>
                        <a:schemeClr val="tx1"/>
                      </a:solidFill>
                      <a:prstDash val="solid"/>
                      <a:round/>
                      <a:headEnd type="none" w="med" len="med"/>
                      <a:tailEnd type="none" w="med" len="med"/>
                    </a:lnB>
                    <a:solidFill>
                      <a:schemeClr val="bg1"/>
                    </a:solidFill>
                  </a:tcPr>
                </a:tc>
                <a:tc hMerge="1">
                  <a:txBody>
                    <a:bodyPr/>
                    <a:lstStyle/>
                    <a:p>
                      <a:pPr>
                        <a:lnSpc>
                          <a:spcPts val="1300"/>
                        </a:lnSpc>
                      </a:pPr>
                      <a:endParaRPr kumimoji="1" lang="ja-JP" altLang="en-US" sz="1000" dirty="0">
                        <a:solidFill>
                          <a:schemeClr val="tx1"/>
                        </a:solidFill>
                        <a:latin typeface="メイリオ" panose="020B0604030504040204" pitchFamily="50" charset="-128"/>
                        <a:ea typeface="メイリオ" panose="020B0604030504040204" pitchFamily="50" charset="-128"/>
                      </a:endParaRPr>
                    </a:p>
                  </a:txBody>
                  <a:tcPr>
                    <a:lnB w="12700" cap="flat" cmpd="sng" algn="ctr">
                      <a:solidFill>
                        <a:schemeClr val="tx1"/>
                      </a:solidFill>
                      <a:prstDash val="solid"/>
                      <a:round/>
                      <a:headEnd type="none" w="med" len="med"/>
                      <a:tailEnd type="none" w="med" len="med"/>
                    </a:lnB>
                  </a:tcPr>
                </a:tc>
                <a:tc gridSpan="3">
                  <a:txBody>
                    <a:bodyPr/>
                    <a:lstStyle/>
                    <a:p>
                      <a:pPr marL="36000">
                        <a:lnSpc>
                          <a:spcPts val="2000"/>
                        </a:lnSpc>
                      </a:pPr>
                      <a:r>
                        <a:rPr kumimoji="1" lang="ja-JP" altLang="en-US" sz="800" dirty="0" smtClean="0">
                          <a:solidFill>
                            <a:schemeClr val="tx1"/>
                          </a:solidFill>
                          <a:latin typeface="メイリオ" panose="020B0604030504040204" pitchFamily="50" charset="-128"/>
                          <a:ea typeface="メイリオ" panose="020B0604030504040204" pitchFamily="50" charset="-128"/>
                        </a:rPr>
                        <a:t>訓練における立場（例：事務担当者、就職支援責任者等）</a:t>
                      </a:r>
                    </a:p>
                  </a:txBody>
                  <a:tcPr marL="82953" marR="82953" marT="41476" marB="41476">
                    <a:lnB w="12700" cap="flat" cmpd="sng" algn="ctr">
                      <a:solidFill>
                        <a:schemeClr val="tx1"/>
                      </a:solidFill>
                      <a:prstDash val="solid"/>
                      <a:round/>
                      <a:headEnd type="none" w="med" len="med"/>
                      <a:tailEnd type="none" w="med" len="med"/>
                    </a:lnB>
                    <a:solidFill>
                      <a:schemeClr val="bg1"/>
                    </a:solidFill>
                  </a:tcPr>
                </a:tc>
                <a:tc hMerge="1">
                  <a:txBody>
                    <a:bodyPr/>
                    <a:lstStyle/>
                    <a:p>
                      <a:pPr marL="36000">
                        <a:lnSpc>
                          <a:spcPts val="1300"/>
                        </a:lnSpc>
                      </a:pPr>
                      <a:endParaRPr kumimoji="1" lang="ja-JP" altLang="en-US" sz="1200" dirty="0">
                        <a:solidFill>
                          <a:schemeClr val="tx1"/>
                        </a:solidFill>
                        <a:latin typeface="メイリオ" panose="020B0604030504040204" pitchFamily="50" charset="-128"/>
                        <a:ea typeface="メイリオ" panose="020B0604030504040204" pitchFamily="50" charset="-128"/>
                      </a:endParaRPr>
                    </a:p>
                  </a:txBody>
                  <a:tcPr>
                    <a:lnR w="12700" cmpd="sng">
                      <a:noFill/>
                    </a:lnR>
                    <a:lnB w="12700" cap="flat" cmpd="sng" algn="ctr">
                      <a:solidFill>
                        <a:schemeClr val="tx1"/>
                      </a:solidFill>
                      <a:prstDash val="solid"/>
                      <a:round/>
                      <a:headEnd type="none" w="med" len="med"/>
                      <a:tailEnd type="none" w="med" len="med"/>
                    </a:lnB>
                  </a:tcPr>
                </a:tc>
                <a:tc hMerge="1">
                  <a:txBody>
                    <a:bodyPr/>
                    <a:lstStyle/>
                    <a:p>
                      <a:pPr>
                        <a:lnSpc>
                          <a:spcPts val="1500"/>
                        </a:lnSpc>
                      </a:pPr>
                      <a:endParaRPr kumimoji="1" lang="ja-JP" altLang="en-US" sz="1100" dirty="0" smtClean="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6"/>
                  </a:ext>
                </a:extLst>
              </a:tr>
              <a:tr h="502053">
                <a:tc vMerge="1">
                  <a:txBody>
                    <a:bodyPr/>
                    <a:lstStyle/>
                    <a:p>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noFill/>
                  </a:tcPr>
                </a:tc>
                <a:tc gridSpan="2">
                  <a:txBody>
                    <a:bodyPr/>
                    <a:lstStyle/>
                    <a:p>
                      <a:pPr marL="36000">
                        <a:lnSpc>
                          <a:spcPts val="1300"/>
                        </a:lnSpc>
                      </a:pPr>
                      <a:r>
                        <a:rPr kumimoji="1" lang="ja-JP" altLang="en-US" sz="800" dirty="0" smtClean="0">
                          <a:solidFill>
                            <a:schemeClr val="tx1"/>
                          </a:solidFill>
                          <a:latin typeface="メイリオ" panose="020B0604030504040204" pitchFamily="50" charset="-128"/>
                          <a:ea typeface="メイリオ" panose="020B0604030504040204" pitchFamily="50" charset="-128"/>
                        </a:rPr>
                        <a:t>ふりがな</a:t>
                      </a:r>
                      <a:endParaRPr kumimoji="1" lang="en-US" altLang="ja-JP" sz="800" dirty="0" smtClean="0">
                        <a:solidFill>
                          <a:schemeClr val="tx1"/>
                        </a:solidFill>
                        <a:latin typeface="メイリオ" panose="020B0604030504040204" pitchFamily="50" charset="-128"/>
                        <a:ea typeface="メイリオ" panose="020B0604030504040204" pitchFamily="50" charset="-128"/>
                      </a:endParaRPr>
                    </a:p>
                    <a:p>
                      <a:pPr marL="36000">
                        <a:lnSpc>
                          <a:spcPts val="2000"/>
                        </a:lnSpc>
                      </a:pPr>
                      <a:r>
                        <a:rPr kumimoji="1" lang="ja-JP" altLang="en-US" sz="1200" dirty="0" smtClean="0">
                          <a:solidFill>
                            <a:schemeClr val="tx1"/>
                          </a:solidFill>
                          <a:latin typeface="メイリオ" panose="020B0604030504040204" pitchFamily="50" charset="-128"/>
                          <a:ea typeface="メイリオ" panose="020B0604030504040204" pitchFamily="50" charset="-128"/>
                        </a:rPr>
                        <a:t>氏　名</a:t>
                      </a:r>
                      <a:r>
                        <a:rPr kumimoji="1" lang="ja-JP" altLang="en-US" sz="1200" dirty="0">
                          <a:solidFill>
                            <a:schemeClr val="tx1"/>
                          </a:solidFill>
                          <a:latin typeface="メイリオ" panose="020B0604030504040204" pitchFamily="50" charset="-128"/>
                          <a:ea typeface="メイリオ" panose="020B0604030504040204" pitchFamily="50" charset="-128"/>
                        </a:rPr>
                        <a:t>　</a:t>
                      </a:r>
                      <a:r>
                        <a:rPr kumimoji="1" lang="ja-JP" altLang="en-US" sz="1200" dirty="0" smtClean="0">
                          <a:solidFill>
                            <a:schemeClr val="tx1"/>
                          </a:solidFill>
                          <a:latin typeface="メイリオ" panose="020B0604030504040204" pitchFamily="50" charset="-128"/>
                          <a:ea typeface="メイリオ" panose="020B0604030504040204" pitchFamily="50" charset="-128"/>
                        </a:rPr>
                        <a:t>　　　　　　　　　　　　　　　　　</a:t>
                      </a:r>
                    </a:p>
                  </a:txBody>
                  <a:tcPr marL="82953" marR="82953" marT="41476" marB="414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nSpc>
                          <a:spcPts val="1300"/>
                        </a:lnSpc>
                      </a:pPr>
                      <a:endParaRPr kumimoji="1" lang="en-US" altLang="ja-JP" sz="1000" dirty="0" smtClean="0">
                        <a:solidFill>
                          <a:schemeClr val="tx1"/>
                        </a:solidFill>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36000" marR="0" lvl="0" indent="0" algn="l" defTabSz="342900" rtl="0" eaLnBrk="1" fontAlgn="auto" latinLnBrk="0" hangingPunct="1">
                        <a:lnSpc>
                          <a:spcPts val="2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mn-ea"/>
                          <a:cs typeface="+mn-cs"/>
                        </a:rPr>
                        <a:t>訓練における立場（例：事務担当者、就職支援責任者等）</a:t>
                      </a:r>
                    </a:p>
                  </a:txBody>
                  <a:tcPr marL="82953" marR="82953" marT="41476" marB="41476">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36000">
                        <a:lnSpc>
                          <a:spcPts val="1300"/>
                        </a:lnSpc>
                      </a:pPr>
                      <a:endParaRPr kumimoji="1" lang="ja-JP" altLang="en-US" sz="1200" dirty="0" smtClean="0">
                        <a:solidFill>
                          <a:schemeClr val="tx1"/>
                        </a:solidFill>
                        <a:latin typeface="メイリオ" panose="020B0604030504040204" pitchFamily="50" charset="-128"/>
                        <a:ea typeface="メイリオ" panose="020B0604030504040204" pitchFamily="50" charset="-128"/>
                      </a:endParaRPr>
                    </a:p>
                  </a:txBody>
                  <a:tcP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nSpc>
                          <a:spcPts val="1500"/>
                        </a:lnSpc>
                      </a:pPr>
                      <a:endParaRPr kumimoji="1" lang="ja-JP" altLang="en-US" sz="1100" dirty="0" smtClean="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7"/>
                  </a:ext>
                </a:extLst>
              </a:tr>
            </a:tbl>
          </a:graphicData>
        </a:graphic>
      </p:graphicFrame>
      <p:sp>
        <p:nvSpPr>
          <p:cNvPr id="14" name="正方形/長方形 13"/>
          <p:cNvSpPr/>
          <p:nvPr/>
        </p:nvSpPr>
        <p:spPr>
          <a:xfrm>
            <a:off x="4437112" y="920552"/>
            <a:ext cx="2008075" cy="646331"/>
          </a:xfrm>
          <a:prstGeom prst="rect">
            <a:avLst/>
          </a:prstGeom>
          <a:solidFill>
            <a:schemeClr val="accent1">
              <a:lumMod val="20000"/>
              <a:lumOff val="80000"/>
            </a:schemeClr>
          </a:solidFill>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a:r>
              <a:rPr lang="ja-JP" altLang="en-US" b="0" cap="none" spc="0" dirty="0" smtClean="0">
                <a:ln w="0"/>
                <a:effectLst>
                  <a:outerShdw blurRad="38100" dist="19050" dir="2700000" algn="tl" rotWithShape="0">
                    <a:schemeClr val="dk1">
                      <a:alpha val="40000"/>
                    </a:schemeClr>
                  </a:outerShdw>
                </a:effectLst>
                <a:latin typeface="UD デジタル 教科書体 NK-B" panose="02020700000000000000" pitchFamily="18" charset="-128"/>
                <a:ea typeface="UD デジタル 教科書体 NK-B" panose="02020700000000000000" pitchFamily="18" charset="-128"/>
              </a:rPr>
              <a:t>申込〆切</a:t>
            </a:r>
            <a:endParaRPr lang="en-US" altLang="ja-JP" b="0" cap="none" spc="0" dirty="0" smtClean="0">
              <a:ln w="0"/>
              <a:effectLst>
                <a:outerShdw blurRad="38100" dist="19050" dir="2700000" algn="tl" rotWithShape="0">
                  <a:schemeClr val="dk1">
                    <a:alpha val="40000"/>
                  </a:schemeClr>
                </a:outerShdw>
              </a:effectLst>
              <a:latin typeface="UD デジタル 教科書体 NK-B" panose="02020700000000000000" pitchFamily="18" charset="-128"/>
              <a:ea typeface="UD デジタル 教科書体 NK-B" panose="02020700000000000000" pitchFamily="18" charset="-128"/>
            </a:endParaRPr>
          </a:p>
          <a:p>
            <a:pPr algn="ctr"/>
            <a:r>
              <a:rPr lang="en-US" altLang="ja-JP" dirty="0" smtClean="0">
                <a:ln w="0"/>
                <a:effectLst>
                  <a:outerShdw blurRad="38100" dist="19050" dir="2700000" algn="tl" rotWithShape="0">
                    <a:schemeClr val="dk1">
                      <a:alpha val="40000"/>
                    </a:schemeClr>
                  </a:outerShdw>
                </a:effectLst>
                <a:latin typeface="UD デジタル 教科書体 NK-B" panose="02020700000000000000" pitchFamily="18" charset="-128"/>
                <a:ea typeface="UD デジタル 教科書体 NK-B" panose="02020700000000000000" pitchFamily="18" charset="-128"/>
              </a:rPr>
              <a:t>10/11</a:t>
            </a:r>
            <a:r>
              <a:rPr lang="ja-JP" altLang="en-US" dirty="0" smtClean="0">
                <a:ln w="0"/>
                <a:effectLst>
                  <a:outerShdw blurRad="38100" dist="19050" dir="2700000" algn="tl" rotWithShape="0">
                    <a:schemeClr val="dk1">
                      <a:alpha val="40000"/>
                    </a:schemeClr>
                  </a:outerShdw>
                </a:effectLst>
                <a:latin typeface="UD デジタル 教科書体 NK-B" panose="02020700000000000000" pitchFamily="18" charset="-128"/>
                <a:ea typeface="UD デジタル 教科書体 NK-B" panose="02020700000000000000" pitchFamily="18" charset="-128"/>
              </a:rPr>
              <a:t>（</a:t>
            </a:r>
            <a:r>
              <a:rPr lang="ja-JP" altLang="en-US" dirty="0">
                <a:ln w="0"/>
                <a:effectLst>
                  <a:outerShdw blurRad="38100" dist="19050" dir="2700000" algn="tl" rotWithShape="0">
                    <a:schemeClr val="dk1">
                      <a:alpha val="40000"/>
                    </a:schemeClr>
                  </a:outerShdw>
                </a:effectLst>
                <a:latin typeface="UD デジタル 教科書体 NK-B" panose="02020700000000000000" pitchFamily="18" charset="-128"/>
                <a:ea typeface="UD デジタル 教科書体 NK-B" panose="02020700000000000000" pitchFamily="18" charset="-128"/>
              </a:rPr>
              <a:t>金</a:t>
            </a:r>
            <a:r>
              <a:rPr lang="ja-JP" altLang="en-US" dirty="0" smtClean="0">
                <a:ln w="0"/>
                <a:effectLst>
                  <a:outerShdw blurRad="38100" dist="19050" dir="2700000" algn="tl" rotWithShape="0">
                    <a:schemeClr val="dk1">
                      <a:alpha val="40000"/>
                    </a:schemeClr>
                  </a:outerShdw>
                </a:effectLst>
                <a:latin typeface="UD デジタル 教科書体 NK-B" panose="02020700000000000000" pitchFamily="18" charset="-128"/>
                <a:ea typeface="UD デジタル 教科書体 NK-B" panose="02020700000000000000" pitchFamily="18" charset="-128"/>
              </a:rPr>
              <a:t>）</a:t>
            </a:r>
            <a:endParaRPr lang="en-US" altLang="ja-JP" b="0" cap="none" spc="0" dirty="0" smtClean="0">
              <a:ln w="0"/>
              <a:effectLst>
                <a:outerShdw blurRad="38100" dist="19050" dir="2700000" algn="tl" rotWithShape="0">
                  <a:schemeClr val="dk1">
                    <a:alpha val="40000"/>
                  </a:schemeClr>
                </a:outerShdw>
              </a:effectLst>
              <a:latin typeface="UD デジタル 教科書体 NK-B" panose="02020700000000000000" pitchFamily="18" charset="-128"/>
              <a:ea typeface="UD デジタル 教科書体 NK-B" panose="02020700000000000000" pitchFamily="18" charset="-128"/>
            </a:endParaRPr>
          </a:p>
        </p:txBody>
      </p:sp>
    </p:spTree>
    <p:extLst>
      <p:ext uri="{BB962C8B-B14F-4D97-AF65-F5344CB8AC3E}">
        <p14:creationId xmlns:p14="http://schemas.microsoft.com/office/powerpoint/2010/main" val="3674358554"/>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11799</TotalTime>
  <Words>825</Words>
  <Application>Microsoft Office PowerPoint</Application>
  <PresentationFormat>A4 210 x 297 mm</PresentationFormat>
  <Paragraphs>84</Paragraphs>
  <Slides>2</Slides>
  <Notes>2</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2</vt:i4>
      </vt:variant>
    </vt:vector>
  </HeadingPairs>
  <TitlesOfParts>
    <vt:vector size="16" baseType="lpstr">
      <vt:lpstr>BIZ UDPゴシック</vt:lpstr>
      <vt:lpstr>ＭＳ Ｐゴシック</vt:lpstr>
      <vt:lpstr>ＭＳ 明朝</vt:lpstr>
      <vt:lpstr>UD デジタル 教科書体 N-B</vt:lpstr>
      <vt:lpstr>UD デジタル 教科書体 NK-B</vt:lpstr>
      <vt:lpstr>UD デジタル 教科書体 NK-R</vt:lpstr>
      <vt:lpstr>メイリオ</vt:lpstr>
      <vt:lpstr>Arial</vt:lpstr>
      <vt:lpstr>Calibri</vt:lpstr>
      <vt:lpstr>Century</vt:lpstr>
      <vt:lpstr>Times New Roman</vt:lpstr>
      <vt:lpstr>Trebuchet MS</vt:lpstr>
      <vt:lpstr>Wingdings 3</vt:lpstr>
      <vt:lpstr>ファセット</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952025</dc:creator>
  <cp:lastModifiedBy>河野 伶奈</cp:lastModifiedBy>
  <cp:revision>862</cp:revision>
  <cp:lastPrinted>2024-06-13T07:02:34Z</cp:lastPrinted>
  <dcterms:created xsi:type="dcterms:W3CDTF">2018-07-24T03:15:53Z</dcterms:created>
  <dcterms:modified xsi:type="dcterms:W3CDTF">2024-08-08T01:32:57Z</dcterms:modified>
</cp:coreProperties>
</file>