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9933"/>
    <a:srgbClr val="FFCC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172" autoAdjust="0"/>
  </p:normalViewPr>
  <p:slideViewPr>
    <p:cSldViewPr>
      <p:cViewPr>
        <p:scale>
          <a:sx n="66" d="100"/>
          <a:sy n="66" d="100"/>
        </p:scale>
        <p:origin x="-3318" y="-144"/>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6A34C33-70B7-4CA3-9625-F75A52142C34}" type="datetimeFigureOut">
              <a:rPr kumimoji="1" lang="ja-JP" altLang="en-US" smtClean="0"/>
              <a:t>2016/6/23</a:t>
            </a:fld>
            <a:endParaRPr kumimoji="1" lang="ja-JP" altLang="en-US"/>
          </a:p>
        </p:txBody>
      </p:sp>
      <p:sp>
        <p:nvSpPr>
          <p:cNvPr id="4" name="スライド イメージ プレースホルダー 3"/>
          <p:cNvSpPr>
            <a:spLocks noGrp="1" noRot="1" noChangeAspect="1"/>
          </p:cNvSpPr>
          <p:nvPr>
            <p:ph type="sldImg" idx="2"/>
          </p:nvPr>
        </p:nvSpPr>
        <p:spPr>
          <a:xfrm>
            <a:off x="2111375" y="744538"/>
            <a:ext cx="2574925" cy="37226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12DE89E-9B30-48D9-A0CC-B28A0C1FD20E}" type="slidenum">
              <a:rPr kumimoji="1" lang="ja-JP" altLang="en-US" smtClean="0"/>
              <a:t>‹#›</a:t>
            </a:fld>
            <a:endParaRPr kumimoji="1" lang="ja-JP" altLang="en-US"/>
          </a:p>
        </p:txBody>
      </p:sp>
    </p:spTree>
    <p:extLst>
      <p:ext uri="{BB962C8B-B14F-4D97-AF65-F5344CB8AC3E}">
        <p14:creationId xmlns:p14="http://schemas.microsoft.com/office/powerpoint/2010/main" val="201737083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12DE89E-9B30-48D9-A0CC-B28A0C1FD20E}" type="slidenum">
              <a:rPr kumimoji="1" lang="ja-JP" altLang="en-US" smtClean="0"/>
              <a:t>1</a:t>
            </a:fld>
            <a:endParaRPr kumimoji="1" lang="ja-JP" altLang="en-US"/>
          </a:p>
        </p:txBody>
      </p:sp>
    </p:spTree>
    <p:extLst>
      <p:ext uri="{BB962C8B-B14F-4D97-AF65-F5344CB8AC3E}">
        <p14:creationId xmlns:p14="http://schemas.microsoft.com/office/powerpoint/2010/main" val="100083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96700"/>
            <a:ext cx="4514850" cy="845220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2016/6/23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2016/6/23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2016/6/23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2016/6/23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2016/6/23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2016/6/23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2016/6/23</a:t>
            </a:fld>
            <a:endParaRPr kumimoji="1" lang="ja-JP" altLang="en-US"/>
          </a:p>
        </p:txBody>
      </p:sp>
      <p:sp>
        <p:nvSpPr>
          <p:cNvPr id="5" name="フッター プレースホルダ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正方形/長方形 41"/>
          <p:cNvSpPr/>
          <p:nvPr/>
        </p:nvSpPr>
        <p:spPr>
          <a:xfrm>
            <a:off x="6998064" y="-159568"/>
            <a:ext cx="4063784" cy="2952327"/>
          </a:xfrm>
          <a:prstGeom prst="rect">
            <a:avLst/>
          </a:prstGeom>
          <a:gradFill flip="none" rotWithShape="1">
            <a:gsLst>
              <a:gs pos="0">
                <a:srgbClr val="FFFF00"/>
              </a:gs>
              <a:gs pos="50000">
                <a:schemeClr val="bg1">
                  <a:lumMod val="75000"/>
                  <a:alpha val="0"/>
                </a:schemeClr>
              </a:gs>
              <a:gs pos="100000">
                <a:schemeClr val="bg1">
                  <a:lumMod val="75000"/>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2187624" y="-159568"/>
            <a:ext cx="2088232" cy="2952327"/>
          </a:xfrm>
          <a:prstGeom prst="rect">
            <a:avLst/>
          </a:prstGeom>
          <a:gradFill flip="none" rotWithShape="1">
            <a:gsLst>
              <a:gs pos="0">
                <a:srgbClr val="FFFF00"/>
              </a:gs>
              <a:gs pos="50000">
                <a:schemeClr val="bg1">
                  <a:lumMod val="75000"/>
                  <a:alpha val="0"/>
                </a:schemeClr>
              </a:gs>
              <a:gs pos="100000">
                <a:schemeClr val="bg1">
                  <a:lumMod val="75000"/>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8" name="図 37"/>
          <p:cNvPicPr>
            <a:picLocks noChangeAspect="1"/>
          </p:cNvPicPr>
          <p:nvPr/>
        </p:nvPicPr>
        <p:blipFill rotWithShape="1">
          <a:blip r:embed="rId3" cstate="print">
            <a:extLst>
              <a:ext uri="{28A0092B-C50C-407E-A947-70E740481C1C}">
                <a14:useLocalDpi xmlns:a14="http://schemas.microsoft.com/office/drawing/2010/main" val="0"/>
              </a:ext>
            </a:extLst>
          </a:blip>
          <a:srcRect b="5888"/>
          <a:stretch/>
        </p:blipFill>
        <p:spPr>
          <a:xfrm>
            <a:off x="-36004" y="-109664"/>
            <a:ext cx="6921388" cy="4415141"/>
          </a:xfrm>
          <a:prstGeom prst="rect">
            <a:avLst/>
          </a:prstGeom>
        </p:spPr>
      </p:pic>
      <p:sp>
        <p:nvSpPr>
          <p:cNvPr id="4" name="正方形/長方形 3"/>
          <p:cNvSpPr/>
          <p:nvPr/>
        </p:nvSpPr>
        <p:spPr>
          <a:xfrm>
            <a:off x="116632" y="110044"/>
            <a:ext cx="2448272" cy="276999"/>
          </a:xfrm>
          <a:prstGeom prst="rect">
            <a:avLst/>
          </a:prstGeom>
          <a:noFill/>
          <a:ln>
            <a:noFill/>
          </a:ln>
        </p:spPr>
        <p:txBody>
          <a:bodyPr wrap="square" lIns="91440" tIns="45720" rIns="91440" bIns="45720">
            <a:spAutoFit/>
          </a:bodyPr>
          <a:lstStyle/>
          <a:p>
            <a:pPr algn="ctr"/>
            <a:r>
              <a:rPr lang="ja-JP" altLang="en-US" sz="1200" b="1" cap="none" spc="0" dirty="0" smtClean="0">
                <a:ln w="12700">
                  <a:noFill/>
                  <a:prstDash val="solid"/>
                </a:ln>
                <a:solidFill>
                  <a:sysClr val="windowText" lastClr="000000"/>
                </a:solidFill>
              </a:rPr>
              <a:t>求職者支援訓練　実践コース</a:t>
            </a:r>
            <a:endParaRPr lang="ja-JP" altLang="en-US" sz="1200" b="1" cap="none" spc="0" dirty="0">
              <a:ln w="12700">
                <a:noFill/>
                <a:prstDash val="solid"/>
              </a:ln>
              <a:solidFill>
                <a:sysClr val="windowText" lastClr="000000"/>
              </a:solidFill>
            </a:endParaRPr>
          </a:p>
        </p:txBody>
      </p:sp>
      <p:sp>
        <p:nvSpPr>
          <p:cNvPr id="5" name="正方形/長方形 4"/>
          <p:cNvSpPr/>
          <p:nvPr/>
        </p:nvSpPr>
        <p:spPr>
          <a:xfrm>
            <a:off x="260648" y="448434"/>
            <a:ext cx="5832648" cy="400110"/>
          </a:xfrm>
          <a:prstGeom prst="rect">
            <a:avLst/>
          </a:prstGeom>
          <a:noFill/>
          <a:ln>
            <a:noFill/>
          </a:ln>
        </p:spPr>
        <p:txBody>
          <a:bodyPr wrap="square" lIns="91440" tIns="45720" rIns="91440" bIns="45720">
            <a:spAutoFit/>
          </a:bodyPr>
          <a:lstStyle/>
          <a:p>
            <a:r>
              <a:rPr lang="ja-JP" altLang="en-US" sz="2000" b="1" dirty="0" smtClean="0">
                <a:ln w="12700">
                  <a:noFill/>
                  <a:prstDash val="solid"/>
                </a:ln>
                <a:solidFill>
                  <a:schemeClr val="bg1"/>
                </a:solidFill>
                <a:effectLst>
                  <a:glow rad="139700">
                    <a:srgbClr val="0000CC">
                      <a:alpha val="40000"/>
                    </a:srgbClr>
                  </a:glow>
                </a:effectLst>
                <a:latin typeface="ＭＳ ゴシック" panose="020B0609070205080204" pitchFamily="49" charset="-128"/>
                <a:ea typeface="ＭＳ ゴシック" panose="020B0609070205080204" pitchFamily="49" charset="-128"/>
              </a:rPr>
              <a:t>パソコンを使えると、就職に自信がつきます。</a:t>
            </a:r>
            <a:endParaRPr lang="ja-JP" altLang="en-US" sz="2000" b="1" cap="none" spc="0" dirty="0">
              <a:ln w="12700">
                <a:noFill/>
                <a:prstDash val="solid"/>
              </a:ln>
              <a:solidFill>
                <a:schemeClr val="bg1"/>
              </a:solidFill>
              <a:effectLst>
                <a:glow rad="139700">
                  <a:srgbClr val="0000CC">
                    <a:alpha val="40000"/>
                  </a:srgbClr>
                </a:glow>
              </a:effectLst>
              <a:latin typeface="ＭＳ ゴシック" panose="020B0609070205080204" pitchFamily="49" charset="-128"/>
              <a:ea typeface="ＭＳ ゴシック" panose="020B0609070205080204" pitchFamily="49" charset="-128"/>
            </a:endParaRPr>
          </a:p>
        </p:txBody>
      </p:sp>
      <p:sp>
        <p:nvSpPr>
          <p:cNvPr id="6" name="正方形/長方形 5"/>
          <p:cNvSpPr/>
          <p:nvPr/>
        </p:nvSpPr>
        <p:spPr>
          <a:xfrm>
            <a:off x="0" y="850866"/>
            <a:ext cx="3440517" cy="830997"/>
          </a:xfrm>
          <a:prstGeom prst="rect">
            <a:avLst/>
          </a:prstGeom>
          <a:noFill/>
          <a:ln>
            <a:noFill/>
          </a:ln>
        </p:spPr>
        <p:txBody>
          <a:bodyPr wrap="square" lIns="91440" tIns="45720" rIns="91440" bIns="45720">
            <a:spAutoFit/>
          </a:bodyPr>
          <a:lstStyle/>
          <a:p>
            <a:pPr algn="ctr"/>
            <a:r>
              <a:rPr lang="ja-JP" altLang="en-US" sz="4800" dirty="0" smtClean="0">
                <a:ln w="10160">
                  <a:noFill/>
                  <a:prstDash val="solid"/>
                </a:ln>
                <a:solidFill>
                  <a:srgbClr val="FF0000"/>
                </a:solidFill>
                <a:latin typeface="HGP創英角ｺﾞｼｯｸUB" panose="020B0900000000000000" pitchFamily="50" charset="-128"/>
                <a:ea typeface="HGP創英角ｺﾞｼｯｸUB" panose="020B0900000000000000" pitchFamily="50" charset="-128"/>
              </a:rPr>
              <a:t>ＯＡ事務</a:t>
            </a:r>
            <a:r>
              <a:rPr lang="ja-JP" altLang="en-US" sz="4800" dirty="0" smtClean="0">
                <a:ln w="10160">
                  <a:noFill/>
                  <a:prstDash val="solid"/>
                </a:ln>
                <a:solidFill>
                  <a:srgbClr val="FF0000"/>
                </a:solidFill>
                <a:effectLst/>
                <a:latin typeface="HGP創英角ｺﾞｼｯｸUB" panose="020B0900000000000000" pitchFamily="50" charset="-128"/>
                <a:ea typeface="HGP創英角ｺﾞｼｯｸUB" panose="020B0900000000000000" pitchFamily="50" charset="-128"/>
              </a:rPr>
              <a:t>科</a:t>
            </a:r>
            <a:endParaRPr lang="ja-JP" altLang="en-US" sz="4800" dirty="0">
              <a:ln w="10160">
                <a:noFill/>
                <a:prstDash val="solid"/>
              </a:ln>
              <a:solidFill>
                <a:srgbClr val="FF0000"/>
              </a:solidFill>
              <a:effectLst/>
              <a:latin typeface="HGP創英角ｺﾞｼｯｸUB" panose="020B0900000000000000" pitchFamily="50" charset="-128"/>
              <a:ea typeface="HGP創英角ｺﾞｼｯｸUB" panose="020B0900000000000000" pitchFamily="50" charset="-128"/>
            </a:endParaRPr>
          </a:p>
        </p:txBody>
      </p:sp>
      <p:sp>
        <p:nvSpPr>
          <p:cNvPr id="7" name="正方形/長方形 6"/>
          <p:cNvSpPr/>
          <p:nvPr/>
        </p:nvSpPr>
        <p:spPr>
          <a:xfrm>
            <a:off x="2996952" y="110044"/>
            <a:ext cx="3672408" cy="276999"/>
          </a:xfrm>
          <a:prstGeom prst="rect">
            <a:avLst/>
          </a:prstGeom>
          <a:noFill/>
          <a:ln>
            <a:noFill/>
          </a:ln>
        </p:spPr>
        <p:txBody>
          <a:bodyPr wrap="square" lIns="91440" tIns="45720" rIns="91440" bIns="45720">
            <a:spAutoFit/>
          </a:bodyPr>
          <a:lstStyle/>
          <a:p>
            <a:pPr algn="r"/>
            <a:r>
              <a:rPr lang="ja-JP" altLang="en-US" sz="1200" b="1" cap="none" spc="0" dirty="0" smtClean="0">
                <a:ln w="12700">
                  <a:noFill/>
                  <a:prstDash val="solid"/>
                </a:ln>
                <a:solidFill>
                  <a:sysClr val="windowText" lastClr="000000"/>
                </a:solidFill>
              </a:rPr>
              <a:t>訓練番号　４－００－００－００－００－００００</a:t>
            </a:r>
            <a:endParaRPr lang="ja-JP" altLang="en-US" sz="1200" b="1" cap="none" spc="0" dirty="0">
              <a:ln w="12700">
                <a:noFill/>
                <a:prstDash val="solid"/>
              </a:ln>
              <a:solidFill>
                <a:sysClr val="windowText" lastClr="000000"/>
              </a:solidFill>
            </a:endParaRPr>
          </a:p>
        </p:txBody>
      </p:sp>
      <p:sp>
        <p:nvSpPr>
          <p:cNvPr id="8" name="角丸四角形吹き出し 7"/>
          <p:cNvSpPr/>
          <p:nvPr/>
        </p:nvSpPr>
        <p:spPr>
          <a:xfrm>
            <a:off x="-6436096" y="-159568"/>
            <a:ext cx="5328592" cy="546611"/>
          </a:xfrm>
          <a:prstGeom prst="wedgeRoundRectCallout">
            <a:avLst>
              <a:gd name="adj1" fmla="val 65630"/>
              <a:gd name="adj2" fmla="val 19130"/>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「求職者支援訓練　基礎／実践コース」　と記載</a:t>
            </a:r>
            <a:endParaRPr kumimoji="1" lang="ja-JP" altLang="en-US" dirty="0">
              <a:solidFill>
                <a:schemeClr val="tx1"/>
              </a:solidFill>
            </a:endParaRPr>
          </a:p>
        </p:txBody>
      </p:sp>
      <p:sp>
        <p:nvSpPr>
          <p:cNvPr id="9" name="角丸四角形吹き出し 8"/>
          <p:cNvSpPr/>
          <p:nvPr/>
        </p:nvSpPr>
        <p:spPr>
          <a:xfrm>
            <a:off x="7389440" y="-159568"/>
            <a:ext cx="2808312" cy="546611"/>
          </a:xfrm>
          <a:prstGeom prst="wedgeRoundRectCallout">
            <a:avLst>
              <a:gd name="adj1" fmla="val -64634"/>
              <a:gd name="adj2" fmla="val 19130"/>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訓練番号を正確に記載</a:t>
            </a:r>
            <a:endParaRPr kumimoji="1" lang="ja-JP" altLang="en-US" dirty="0">
              <a:solidFill>
                <a:schemeClr val="tx1"/>
              </a:solidFill>
            </a:endParaRPr>
          </a:p>
        </p:txBody>
      </p:sp>
      <p:sp>
        <p:nvSpPr>
          <p:cNvPr id="10" name="角丸四角形吹き出し 9"/>
          <p:cNvSpPr/>
          <p:nvPr/>
        </p:nvSpPr>
        <p:spPr>
          <a:xfrm>
            <a:off x="-6076056" y="560512"/>
            <a:ext cx="4968552" cy="546611"/>
          </a:xfrm>
          <a:prstGeom prst="wedgeRoundRectCallout">
            <a:avLst>
              <a:gd name="adj1" fmla="val 68288"/>
              <a:gd name="adj2" fmla="val -21375"/>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必要に応じてキャッチコピー等を入れる</a:t>
            </a:r>
            <a:endParaRPr kumimoji="1" lang="ja-JP" altLang="en-US" dirty="0">
              <a:solidFill>
                <a:schemeClr val="tx1"/>
              </a:solidFill>
            </a:endParaRPr>
          </a:p>
        </p:txBody>
      </p:sp>
      <p:cxnSp>
        <p:nvCxnSpPr>
          <p:cNvPr id="12" name="直線コネクタ 11"/>
          <p:cNvCxnSpPr/>
          <p:nvPr/>
        </p:nvCxnSpPr>
        <p:spPr>
          <a:xfrm>
            <a:off x="-2763688" y="2792760"/>
            <a:ext cx="244827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7101408" y="2792760"/>
            <a:ext cx="396044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4" name="角丸四角形吹き出し 13"/>
          <p:cNvSpPr/>
          <p:nvPr/>
        </p:nvSpPr>
        <p:spPr>
          <a:xfrm>
            <a:off x="-6436096" y="2216696"/>
            <a:ext cx="4608512" cy="993386"/>
          </a:xfrm>
          <a:prstGeom prst="wedgeRoundRectCallout">
            <a:avLst>
              <a:gd name="adj1" fmla="val 74276"/>
              <a:gd name="adj2" fmla="val -15339"/>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パンフスタンドに立てた際に見える範囲</a:t>
            </a:r>
            <a:endParaRPr kumimoji="1" lang="en-US" altLang="ja-JP" dirty="0" smtClean="0">
              <a:solidFill>
                <a:schemeClr val="tx1"/>
              </a:solidFill>
            </a:endParaRPr>
          </a:p>
          <a:p>
            <a:pPr algn="ctr"/>
            <a:r>
              <a:rPr lang="ja-JP" altLang="en-US" u="sng" dirty="0" smtClean="0">
                <a:solidFill>
                  <a:schemeClr val="tx1"/>
                </a:solidFill>
              </a:rPr>
              <a:t>この</a:t>
            </a:r>
            <a:r>
              <a:rPr lang="ja-JP" altLang="en-US" u="sng" dirty="0">
                <a:solidFill>
                  <a:schemeClr val="tx1"/>
                </a:solidFill>
              </a:rPr>
              <a:t>部分だけ</a:t>
            </a:r>
            <a:r>
              <a:rPr lang="ja-JP" altLang="en-US" u="sng" dirty="0" smtClean="0">
                <a:solidFill>
                  <a:schemeClr val="tx1"/>
                </a:solidFill>
              </a:rPr>
              <a:t>で手にとってもらえるように工夫してください。</a:t>
            </a:r>
            <a:endParaRPr kumimoji="1" lang="ja-JP" altLang="en-US" u="sng" dirty="0">
              <a:solidFill>
                <a:schemeClr val="tx1"/>
              </a:solidFill>
            </a:endParaRPr>
          </a:p>
        </p:txBody>
      </p:sp>
      <p:cxnSp>
        <p:nvCxnSpPr>
          <p:cNvPr id="17" name="直線矢印コネクタ 16"/>
          <p:cNvCxnSpPr/>
          <p:nvPr/>
        </p:nvCxnSpPr>
        <p:spPr>
          <a:xfrm flipV="1">
            <a:off x="-603448" y="2216696"/>
            <a:ext cx="0" cy="5760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flipV="1">
            <a:off x="8181528" y="2216696"/>
            <a:ext cx="0" cy="5760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正方形/長方形 19"/>
          <p:cNvSpPr/>
          <p:nvPr/>
        </p:nvSpPr>
        <p:spPr>
          <a:xfrm>
            <a:off x="260648" y="1693476"/>
            <a:ext cx="2520280" cy="523220"/>
          </a:xfrm>
          <a:prstGeom prst="rect">
            <a:avLst/>
          </a:prstGeom>
          <a:noFill/>
          <a:ln>
            <a:noFill/>
          </a:ln>
        </p:spPr>
        <p:txBody>
          <a:bodyPr wrap="square" lIns="91440" tIns="45720" rIns="91440" bIns="45720">
            <a:spAutoFit/>
          </a:bodyPr>
          <a:lstStyle/>
          <a:p>
            <a:pPr algn="ctr"/>
            <a:r>
              <a:rPr lang="ja-JP" altLang="en-US" sz="2800" b="1" cap="none" spc="0" dirty="0" smtClean="0">
                <a:ln w="12700">
                  <a:noFill/>
                  <a:prstDash val="solid"/>
                </a:ln>
                <a:solidFill>
                  <a:sysClr val="windowText" lastClr="000000"/>
                </a:solidFill>
                <a:latin typeface="HGP創英角ｺﾞｼｯｸUB" panose="020B0900000000000000" pitchFamily="50" charset="-128"/>
                <a:ea typeface="HGP創英角ｺﾞｼｯｸUB" panose="020B0900000000000000" pitchFamily="50" charset="-128"/>
              </a:rPr>
              <a:t>受講生募集中</a:t>
            </a:r>
            <a:endParaRPr lang="ja-JP" altLang="en-US" sz="2800" b="1" cap="none" spc="0" dirty="0">
              <a:ln w="12700">
                <a:noFill/>
                <a:prstDash val="solid"/>
              </a:ln>
              <a:solidFill>
                <a:sysClr val="windowText" lastClr="000000"/>
              </a:solidFill>
              <a:latin typeface="HGP創英角ｺﾞｼｯｸUB" panose="020B0900000000000000" pitchFamily="50" charset="-128"/>
              <a:ea typeface="HGP創英角ｺﾞｼｯｸUB" panose="020B0900000000000000" pitchFamily="50" charset="-128"/>
            </a:endParaRPr>
          </a:p>
        </p:txBody>
      </p:sp>
      <p:sp>
        <p:nvSpPr>
          <p:cNvPr id="21" name="角丸四角形吹き出し 20"/>
          <p:cNvSpPr/>
          <p:nvPr/>
        </p:nvSpPr>
        <p:spPr>
          <a:xfrm>
            <a:off x="7389439" y="2936777"/>
            <a:ext cx="3960439" cy="2479566"/>
          </a:xfrm>
          <a:prstGeom prst="wedgeRoundRectCallout">
            <a:avLst>
              <a:gd name="adj1" fmla="val -61169"/>
              <a:gd name="adj2" fmla="val -28485"/>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フリー素材等を活用して、</a:t>
            </a:r>
            <a:endParaRPr kumimoji="1" lang="en-US" altLang="ja-JP" dirty="0" smtClean="0">
              <a:solidFill>
                <a:schemeClr val="tx1"/>
              </a:solidFill>
            </a:endParaRPr>
          </a:p>
          <a:p>
            <a:pPr algn="ctr"/>
            <a:r>
              <a:rPr kumimoji="1" lang="ja-JP" altLang="en-US" dirty="0" smtClean="0">
                <a:solidFill>
                  <a:schemeClr val="tx1"/>
                </a:solidFill>
              </a:rPr>
              <a:t>訓練のイメージがわかる</a:t>
            </a:r>
            <a:endParaRPr kumimoji="1" lang="en-US" altLang="ja-JP" dirty="0" smtClean="0">
              <a:solidFill>
                <a:schemeClr val="tx1"/>
              </a:solidFill>
            </a:endParaRPr>
          </a:p>
          <a:p>
            <a:pPr algn="ctr"/>
            <a:r>
              <a:rPr kumimoji="1" lang="ja-JP" altLang="en-US" dirty="0" smtClean="0">
                <a:solidFill>
                  <a:schemeClr val="tx1"/>
                </a:solidFill>
              </a:rPr>
              <a:t>写真等を置いてください。</a:t>
            </a:r>
            <a:endParaRPr kumimoji="1" lang="en-US" altLang="ja-JP" dirty="0" smtClean="0">
              <a:solidFill>
                <a:schemeClr val="tx1"/>
              </a:solidFill>
            </a:endParaRPr>
          </a:p>
          <a:p>
            <a:pPr algn="ctr"/>
            <a:r>
              <a:rPr lang="ja-JP" altLang="en-US" dirty="0" smtClean="0">
                <a:solidFill>
                  <a:schemeClr val="tx1"/>
                </a:solidFill>
              </a:rPr>
              <a:t>イラスト、写真どちらでも</a:t>
            </a:r>
            <a:endParaRPr lang="en-US" altLang="ja-JP" dirty="0" smtClean="0">
              <a:solidFill>
                <a:schemeClr val="tx1"/>
              </a:solidFill>
            </a:endParaRPr>
          </a:p>
          <a:p>
            <a:pPr algn="ctr"/>
            <a:r>
              <a:rPr lang="ja-JP" altLang="en-US" dirty="0" smtClean="0">
                <a:solidFill>
                  <a:schemeClr val="tx1"/>
                </a:solidFill>
              </a:rPr>
              <a:t>構いませんが、顔がある素材が</a:t>
            </a:r>
            <a:endParaRPr lang="en-US" altLang="ja-JP" dirty="0" smtClean="0">
              <a:solidFill>
                <a:schemeClr val="tx1"/>
              </a:solidFill>
            </a:endParaRPr>
          </a:p>
          <a:p>
            <a:pPr algn="ctr"/>
            <a:r>
              <a:rPr lang="ja-JP" altLang="en-US" dirty="0" smtClean="0">
                <a:solidFill>
                  <a:schemeClr val="tx1"/>
                </a:solidFill>
              </a:rPr>
              <a:t>親しみを得やすいと思われます。</a:t>
            </a:r>
            <a:endParaRPr lang="en-US" altLang="ja-JP" dirty="0" smtClean="0">
              <a:solidFill>
                <a:schemeClr val="tx1"/>
              </a:solidFill>
            </a:endParaRPr>
          </a:p>
          <a:p>
            <a:pPr algn="ctr"/>
            <a:r>
              <a:rPr kumimoji="1" lang="ja-JP" altLang="en-US" dirty="0" smtClean="0">
                <a:solidFill>
                  <a:schemeClr val="tx1"/>
                </a:solidFill>
              </a:rPr>
              <a:t>（使用する画像は、商用フリーまたは適正にライセンスを得ているなど、著作権関係を必ず確認のこと）</a:t>
            </a:r>
            <a:endParaRPr kumimoji="1" lang="ja-JP" altLang="en-US" dirty="0">
              <a:solidFill>
                <a:schemeClr val="tx1"/>
              </a:solidFill>
            </a:endParaRPr>
          </a:p>
        </p:txBody>
      </p:sp>
      <p:sp>
        <p:nvSpPr>
          <p:cNvPr id="22" name="角丸四角形吹き出し 21"/>
          <p:cNvSpPr/>
          <p:nvPr/>
        </p:nvSpPr>
        <p:spPr>
          <a:xfrm>
            <a:off x="-3591780" y="1266364"/>
            <a:ext cx="2484276" cy="546611"/>
          </a:xfrm>
          <a:prstGeom prst="wedgeRoundRectCallout">
            <a:avLst>
              <a:gd name="adj1" fmla="val 89817"/>
              <a:gd name="adj2" fmla="val -18219"/>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訓練科名</a:t>
            </a:r>
            <a:endParaRPr kumimoji="1" lang="ja-JP" altLang="en-US" dirty="0">
              <a:solidFill>
                <a:schemeClr val="tx1"/>
              </a:solidFill>
            </a:endParaRPr>
          </a:p>
        </p:txBody>
      </p:sp>
      <p:sp>
        <p:nvSpPr>
          <p:cNvPr id="23" name="角丸四角形 22"/>
          <p:cNvSpPr/>
          <p:nvPr/>
        </p:nvSpPr>
        <p:spPr>
          <a:xfrm>
            <a:off x="116632" y="2288704"/>
            <a:ext cx="2664296" cy="1872209"/>
          </a:xfrm>
          <a:prstGeom prst="roundRect">
            <a:avLst/>
          </a:prstGeom>
          <a:solidFill>
            <a:srgbClr val="0000CC">
              <a:alpha val="75000"/>
            </a:srgbClr>
          </a:solidFill>
          <a:ln>
            <a:noFill/>
          </a:ln>
          <a:effectLst>
            <a:outerShdw blurRad="50800" dist="38100" dir="2700000" algn="tl" rotWithShape="0">
              <a:prstClr val="black">
                <a:alpha val="40000"/>
              </a:prstClr>
            </a:out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dirty="0" smtClean="0">
                <a:solidFill>
                  <a:srgbClr val="FF0000"/>
                </a:solidFill>
                <a:latin typeface="HGP創英角ｺﾞｼｯｸUB" panose="020B0900000000000000" pitchFamily="50" charset="-128"/>
                <a:ea typeface="HGP創英角ｺﾞｼｯｸUB" panose="020B0900000000000000" pitchFamily="50" charset="-128"/>
              </a:rPr>
              <a:t>説明会開催予定</a:t>
            </a:r>
            <a:endParaRPr kumimoji="1" lang="en-US" altLang="ja-JP" dirty="0" smtClean="0">
              <a:solidFill>
                <a:srgbClr val="FF0000"/>
              </a:solidFill>
              <a:latin typeface="HGP創英角ｺﾞｼｯｸUB" panose="020B0900000000000000" pitchFamily="50" charset="-128"/>
              <a:ea typeface="HGP創英角ｺﾞｼｯｸUB" panose="020B0900000000000000" pitchFamily="50" charset="-128"/>
            </a:endParaRPr>
          </a:p>
          <a:p>
            <a:pPr algn="r"/>
            <a:r>
              <a:rPr lang="ja-JP" altLang="en-US" sz="1050" dirty="0">
                <a:solidFill>
                  <a:schemeClr val="bg1"/>
                </a:solidFill>
                <a:latin typeface="HGP創英角ｺﾞｼｯｸUB" panose="020B0900000000000000" pitchFamily="50" charset="-128"/>
                <a:ea typeface="HGP創英角ｺﾞｼｯｸUB" panose="020B0900000000000000" pitchFamily="50" charset="-128"/>
              </a:rPr>
              <a:t>特定</a:t>
            </a:r>
            <a:r>
              <a:rPr lang="ja-JP" altLang="en-US" sz="1050" dirty="0" smtClean="0">
                <a:solidFill>
                  <a:schemeClr val="bg1"/>
                </a:solidFill>
                <a:latin typeface="HGP創英角ｺﾞｼｯｸUB" panose="020B0900000000000000" pitchFamily="50" charset="-128"/>
                <a:ea typeface="HGP創英角ｺﾞｼｯｸUB" panose="020B0900000000000000" pitchFamily="50" charset="-128"/>
              </a:rPr>
              <a:t>求職者限定</a:t>
            </a:r>
            <a:endParaRPr lang="en-US" altLang="ja-JP" sz="2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600" dirty="0" smtClean="0">
                <a:solidFill>
                  <a:schemeClr val="bg1"/>
                </a:solidFill>
                <a:latin typeface="HG丸ｺﾞｼｯｸM-PRO" panose="020F0600000000000000" pitchFamily="50" charset="-128"/>
                <a:ea typeface="HG丸ｺﾞｼｯｸM-PRO" panose="020F0600000000000000" pitchFamily="50" charset="-128"/>
              </a:rPr>
              <a:t>３月１１日（金）</a:t>
            </a:r>
            <a:r>
              <a:rPr kumimoji="1" lang="en-US" altLang="ja-JP" sz="1600" dirty="0" smtClean="0">
                <a:solidFill>
                  <a:schemeClr val="bg1"/>
                </a:solidFill>
                <a:latin typeface="HG丸ｺﾞｼｯｸM-PRO" panose="020F0600000000000000" pitchFamily="50" charset="-128"/>
                <a:ea typeface="HG丸ｺﾞｼｯｸM-PRO" panose="020F0600000000000000" pitchFamily="50" charset="-128"/>
              </a:rPr>
              <a:t>11:00</a:t>
            </a:r>
          </a:p>
          <a:p>
            <a:pPr algn="ctr"/>
            <a:r>
              <a:rPr lang="ja-JP" altLang="en-US" sz="1600" dirty="0">
                <a:solidFill>
                  <a:schemeClr val="bg1"/>
                </a:solidFill>
                <a:latin typeface="HG丸ｺﾞｼｯｸM-PRO" panose="020F0600000000000000" pitchFamily="50" charset="-128"/>
                <a:ea typeface="HG丸ｺﾞｼｯｸM-PRO" panose="020F0600000000000000" pitchFamily="50" charset="-128"/>
              </a:rPr>
              <a:t>３月</a:t>
            </a:r>
            <a:r>
              <a:rPr kumimoji="1" lang="ja-JP" altLang="en-US" sz="1600" dirty="0" smtClean="0">
                <a:solidFill>
                  <a:schemeClr val="bg1"/>
                </a:solidFill>
                <a:latin typeface="HG丸ｺﾞｼｯｸM-PRO" panose="020F0600000000000000" pitchFamily="50" charset="-128"/>
                <a:ea typeface="HG丸ｺﾞｼｯｸM-PRO" panose="020F0600000000000000" pitchFamily="50" charset="-128"/>
              </a:rPr>
              <a:t>１８日（金）</a:t>
            </a:r>
            <a:r>
              <a:rPr kumimoji="1" lang="en-US" altLang="ja-JP" sz="1600" dirty="0" smtClean="0">
                <a:solidFill>
                  <a:schemeClr val="bg1"/>
                </a:solidFill>
                <a:latin typeface="HG丸ｺﾞｼｯｸM-PRO" panose="020F0600000000000000" pitchFamily="50" charset="-128"/>
                <a:ea typeface="HG丸ｺﾞｼｯｸM-PRO" panose="020F0600000000000000" pitchFamily="50" charset="-128"/>
              </a:rPr>
              <a:t>11:00</a:t>
            </a:r>
          </a:p>
          <a:p>
            <a:pPr algn="ctr"/>
            <a:endParaRPr lang="en-US" altLang="ja-JP" sz="700" dirty="0" smtClean="0">
              <a:solidFill>
                <a:schemeClr val="bg1"/>
              </a:solidFill>
              <a:latin typeface="HG丸ｺﾞｼｯｸM-PRO" panose="020F0600000000000000" pitchFamily="50" charset="-128"/>
              <a:ea typeface="HG丸ｺﾞｼｯｸM-PRO" panose="020F0600000000000000" pitchFamily="50" charset="-128"/>
            </a:endParaRPr>
          </a:p>
          <a:p>
            <a:pPr algn="ctr"/>
            <a:r>
              <a:rPr lang="ja-JP" altLang="en-US" sz="1000" dirty="0">
                <a:solidFill>
                  <a:schemeClr val="bg1"/>
                </a:solidFill>
                <a:latin typeface="HG丸ｺﾞｼｯｸM-PRO" panose="020F0600000000000000" pitchFamily="50" charset="-128"/>
                <a:ea typeface="HG丸ｺﾞｼｯｸM-PRO" panose="020F0600000000000000" pitchFamily="50" charset="-128"/>
              </a:rPr>
              <a:t>お申し込み</a:t>
            </a:r>
            <a:r>
              <a:rPr lang="ja-JP" altLang="en-US" sz="1000" dirty="0" smtClean="0">
                <a:solidFill>
                  <a:schemeClr val="bg1"/>
                </a:solidFill>
                <a:latin typeface="HG丸ｺﾞｼｯｸM-PRO" panose="020F0600000000000000" pitchFamily="50" charset="-128"/>
                <a:ea typeface="HG丸ｺﾞｼｯｸM-PRO" panose="020F0600000000000000" pitchFamily="50" charset="-128"/>
              </a:rPr>
              <a:t>は</a:t>
            </a:r>
            <a:r>
              <a:rPr lang="en-US" altLang="ja-JP" sz="1000" dirty="0" smtClean="0">
                <a:solidFill>
                  <a:schemeClr val="bg1"/>
                </a:solidFill>
                <a:latin typeface="HG丸ｺﾞｼｯｸM-PRO" panose="020F0600000000000000" pitchFamily="50" charset="-128"/>
                <a:ea typeface="HG丸ｺﾞｼｯｸM-PRO" panose="020F0600000000000000" pitchFamily="50" charset="-128"/>
              </a:rPr>
              <a:t>000-000-0000</a:t>
            </a:r>
            <a:r>
              <a:rPr lang="ja-JP" altLang="en-US" sz="1000" dirty="0" smtClean="0">
                <a:solidFill>
                  <a:schemeClr val="bg1"/>
                </a:solidFill>
                <a:latin typeface="HG丸ｺﾞｼｯｸM-PRO" panose="020F0600000000000000" pitchFamily="50" charset="-128"/>
                <a:ea typeface="HG丸ｺﾞｼｯｸM-PRO" panose="020F0600000000000000" pitchFamily="50" charset="-128"/>
              </a:rPr>
              <a:t>まで。</a:t>
            </a:r>
            <a:endParaRPr kumimoji="1" lang="en-US" altLang="ja-JP" sz="1000" dirty="0" smtClean="0">
              <a:solidFill>
                <a:schemeClr val="bg1"/>
              </a:solidFill>
              <a:latin typeface="HG丸ｺﾞｼｯｸM-PRO" panose="020F0600000000000000" pitchFamily="50" charset="-128"/>
              <a:ea typeface="HG丸ｺﾞｼｯｸM-PRO" panose="020F0600000000000000" pitchFamily="50" charset="-128"/>
            </a:endParaRPr>
          </a:p>
          <a:p>
            <a:pPr algn="ctr"/>
            <a:r>
              <a:rPr kumimoji="1" lang="ja-JP" altLang="en-US" sz="1000" dirty="0" smtClean="0">
                <a:solidFill>
                  <a:schemeClr val="bg1"/>
                </a:solidFill>
                <a:latin typeface="HG丸ｺﾞｼｯｸM-PRO" panose="020F0600000000000000" pitchFamily="50" charset="-128"/>
                <a:ea typeface="HG丸ｺﾞｼｯｸM-PRO" panose="020F0600000000000000" pitchFamily="50" charset="-128"/>
              </a:rPr>
              <a:t>上記</a:t>
            </a:r>
            <a:r>
              <a:rPr kumimoji="1" lang="ja-JP" altLang="en-US" sz="1000" dirty="0">
                <a:solidFill>
                  <a:schemeClr val="bg1"/>
                </a:solidFill>
                <a:latin typeface="HG丸ｺﾞｼｯｸM-PRO" panose="020F0600000000000000" pitchFamily="50" charset="-128"/>
                <a:ea typeface="HG丸ｺﾞｼｯｸM-PRO" panose="020F0600000000000000" pitchFamily="50" charset="-128"/>
              </a:rPr>
              <a:t>日程以外</a:t>
            </a:r>
            <a:r>
              <a:rPr kumimoji="1" lang="ja-JP" altLang="en-US" sz="1000" dirty="0" smtClean="0">
                <a:solidFill>
                  <a:schemeClr val="bg1"/>
                </a:solidFill>
                <a:latin typeface="HG丸ｺﾞｼｯｸM-PRO" panose="020F0600000000000000" pitchFamily="50" charset="-128"/>
                <a:ea typeface="HG丸ｺﾞｼｯｸM-PRO" panose="020F0600000000000000" pitchFamily="50" charset="-128"/>
              </a:rPr>
              <a:t>でも随時対応します。</a:t>
            </a:r>
            <a:endParaRPr kumimoji="1" lang="en-US" altLang="ja-JP" sz="1000" dirty="0" smtClean="0">
              <a:solidFill>
                <a:schemeClr val="bg1"/>
              </a:solidFill>
              <a:latin typeface="HG丸ｺﾞｼｯｸM-PRO" panose="020F0600000000000000" pitchFamily="50" charset="-128"/>
              <a:ea typeface="HG丸ｺﾞｼｯｸM-PRO" panose="020F0600000000000000" pitchFamily="50" charset="-128"/>
            </a:endParaRPr>
          </a:p>
          <a:p>
            <a:pPr algn="ctr"/>
            <a:r>
              <a:rPr lang="ja-JP" altLang="en-US" sz="1000" dirty="0">
                <a:solidFill>
                  <a:schemeClr val="bg1"/>
                </a:solidFill>
                <a:latin typeface="HG丸ｺﾞｼｯｸM-PRO" panose="020F0600000000000000" pitchFamily="50" charset="-128"/>
                <a:ea typeface="HG丸ｺﾞｼｯｸM-PRO" panose="020F0600000000000000" pitchFamily="50" charset="-128"/>
              </a:rPr>
              <a:t>お気軽にお問い合わせ</a:t>
            </a:r>
            <a:r>
              <a:rPr lang="ja-JP" altLang="en-US" sz="1000" dirty="0" smtClean="0">
                <a:solidFill>
                  <a:schemeClr val="bg1"/>
                </a:solidFill>
                <a:latin typeface="HG丸ｺﾞｼｯｸM-PRO" panose="020F0600000000000000" pitchFamily="50" charset="-128"/>
                <a:ea typeface="HG丸ｺﾞｼｯｸM-PRO" panose="020F0600000000000000" pitchFamily="50" charset="-128"/>
              </a:rPr>
              <a:t>ください。</a:t>
            </a:r>
            <a:endParaRPr kumimoji="1" lang="en-US" altLang="ja-JP" sz="1000" dirty="0" smtClean="0">
              <a:solidFill>
                <a:schemeClr val="bg1"/>
              </a:solidFill>
              <a:latin typeface="HG丸ｺﾞｼｯｸM-PRO" panose="020F0600000000000000" pitchFamily="50" charset="-128"/>
              <a:ea typeface="HG丸ｺﾞｼｯｸM-PRO" panose="020F0600000000000000" pitchFamily="50" charset="-128"/>
            </a:endParaRPr>
          </a:p>
          <a:p>
            <a:pPr algn="ctr"/>
            <a:endParaRPr kumimoji="1" lang="en-US" altLang="ja-JP" sz="1600" dirty="0" smtClean="0">
              <a:solidFill>
                <a:schemeClr val="bg1"/>
              </a:solidFill>
              <a:latin typeface="HG丸ｺﾞｼｯｸM-PRO" panose="020F0600000000000000" pitchFamily="50" charset="-128"/>
              <a:ea typeface="HG丸ｺﾞｼｯｸM-PRO" panose="020F0600000000000000" pitchFamily="50" charset="-128"/>
            </a:endParaRPr>
          </a:p>
          <a:p>
            <a:pPr algn="ctr"/>
            <a:endParaRPr kumimoji="1" lang="ja-JP" altLang="en-US" dirty="0">
              <a:solidFill>
                <a:schemeClr val="bg1"/>
              </a:solidFill>
            </a:endParaRPr>
          </a:p>
        </p:txBody>
      </p:sp>
      <p:sp>
        <p:nvSpPr>
          <p:cNvPr id="25" name="角丸四角形吹き出し 24"/>
          <p:cNvSpPr/>
          <p:nvPr/>
        </p:nvSpPr>
        <p:spPr>
          <a:xfrm>
            <a:off x="-6220072" y="3440832"/>
            <a:ext cx="5112568" cy="936104"/>
          </a:xfrm>
          <a:prstGeom prst="wedgeRoundRectCallout">
            <a:avLst>
              <a:gd name="adj1" fmla="val 68951"/>
              <a:gd name="adj2" fmla="val -20804"/>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説明会</a:t>
            </a:r>
            <a:r>
              <a:rPr lang="ja-JP" altLang="en-US" dirty="0">
                <a:solidFill>
                  <a:schemeClr val="tx1"/>
                </a:solidFill>
              </a:rPr>
              <a:t>を</a:t>
            </a:r>
            <a:r>
              <a:rPr kumimoji="1" lang="ja-JP" altLang="en-US" dirty="0" smtClean="0">
                <a:solidFill>
                  <a:schemeClr val="tx1"/>
                </a:solidFill>
              </a:rPr>
              <a:t>開催する場合、分かりやすく表記を。</a:t>
            </a:r>
            <a:endParaRPr kumimoji="1" lang="en-US" altLang="ja-JP" dirty="0" smtClean="0">
              <a:solidFill>
                <a:schemeClr val="tx1"/>
              </a:solidFill>
            </a:endParaRPr>
          </a:p>
          <a:p>
            <a:pPr algn="ctr"/>
            <a:r>
              <a:rPr lang="ja-JP" altLang="en-US" dirty="0" smtClean="0">
                <a:solidFill>
                  <a:schemeClr val="tx1"/>
                </a:solidFill>
              </a:rPr>
              <a:t>「特定求職者限定」と明記。</a:t>
            </a:r>
            <a:endParaRPr kumimoji="1" lang="en-US" altLang="ja-JP" dirty="0" smtClean="0">
              <a:solidFill>
                <a:schemeClr val="tx1"/>
              </a:solidFill>
            </a:endParaRPr>
          </a:p>
        </p:txBody>
      </p:sp>
      <p:sp>
        <p:nvSpPr>
          <p:cNvPr id="2" name="角丸四角形 1"/>
          <p:cNvSpPr/>
          <p:nvPr/>
        </p:nvSpPr>
        <p:spPr>
          <a:xfrm>
            <a:off x="116632" y="4828729"/>
            <a:ext cx="936104" cy="288032"/>
          </a:xfrm>
          <a:prstGeom prst="roundRect">
            <a:avLst/>
          </a:prstGeom>
          <a:solidFill>
            <a:srgbClr val="0000CC"/>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t>募集期間</a:t>
            </a:r>
            <a:endParaRPr kumimoji="1" lang="ja-JP" altLang="en-US" sz="1400" dirty="0"/>
          </a:p>
        </p:txBody>
      </p:sp>
      <p:sp>
        <p:nvSpPr>
          <p:cNvPr id="3" name="テキスト ボックス 2"/>
          <p:cNvSpPr txBox="1"/>
          <p:nvPr/>
        </p:nvSpPr>
        <p:spPr>
          <a:xfrm>
            <a:off x="1060558" y="4736976"/>
            <a:ext cx="5320770" cy="400110"/>
          </a:xfrm>
          <a:prstGeom prst="rect">
            <a:avLst/>
          </a:prstGeom>
          <a:noFill/>
        </p:spPr>
        <p:txBody>
          <a:bodyPr wrap="square" rtlCol="0">
            <a:spAutoFit/>
          </a:bodyPr>
          <a:lstStyle/>
          <a:p>
            <a:r>
              <a:rPr kumimoji="1" lang="ja-JP" altLang="en-US" sz="1400" dirty="0" smtClean="0"/>
              <a:t>平成</a:t>
            </a:r>
            <a:r>
              <a:rPr kumimoji="1" lang="ja-JP" altLang="en-US" sz="2000" dirty="0" smtClean="0"/>
              <a:t>２８</a:t>
            </a:r>
            <a:r>
              <a:rPr kumimoji="1" lang="ja-JP" altLang="en-US" sz="1400" dirty="0" smtClean="0"/>
              <a:t>年</a:t>
            </a:r>
            <a:r>
              <a:rPr kumimoji="1" lang="ja-JP" altLang="en-US" sz="2000" dirty="0" smtClean="0"/>
              <a:t>○</a:t>
            </a:r>
            <a:r>
              <a:rPr kumimoji="1" lang="ja-JP" altLang="en-US" sz="1400" dirty="0" smtClean="0"/>
              <a:t>月</a:t>
            </a:r>
            <a:r>
              <a:rPr kumimoji="1" lang="ja-JP" altLang="en-US" sz="2000" dirty="0" smtClean="0"/>
              <a:t>○</a:t>
            </a:r>
            <a:r>
              <a:rPr kumimoji="1" lang="ja-JP" altLang="en-US" sz="1400" dirty="0" smtClean="0"/>
              <a:t>日（○）～</a:t>
            </a:r>
            <a:r>
              <a:rPr lang="ja-JP" altLang="en-US" sz="1400" dirty="0"/>
              <a:t>平成</a:t>
            </a:r>
            <a:r>
              <a:rPr lang="ja-JP" altLang="en-US" sz="2000" dirty="0" smtClean="0"/>
              <a:t>２８</a:t>
            </a:r>
            <a:r>
              <a:rPr lang="ja-JP" altLang="en-US" sz="1400" dirty="0" smtClean="0"/>
              <a:t>年</a:t>
            </a:r>
            <a:r>
              <a:rPr lang="ja-JP" altLang="en-US" sz="2000" dirty="0" smtClean="0"/>
              <a:t>○</a:t>
            </a:r>
            <a:r>
              <a:rPr lang="ja-JP" altLang="en-US" sz="1400" dirty="0" smtClean="0"/>
              <a:t>月</a:t>
            </a:r>
            <a:r>
              <a:rPr lang="ja-JP" altLang="en-US" sz="2000" dirty="0" smtClean="0"/>
              <a:t>○</a:t>
            </a:r>
            <a:r>
              <a:rPr lang="ja-JP" altLang="en-US" sz="1400" dirty="0" smtClean="0"/>
              <a:t>日</a:t>
            </a:r>
            <a:r>
              <a:rPr lang="ja-JP" altLang="en-US" sz="1400" dirty="0"/>
              <a:t>（○）</a:t>
            </a:r>
            <a:endParaRPr kumimoji="1" lang="ja-JP" altLang="en-US" sz="1400" dirty="0"/>
          </a:p>
        </p:txBody>
      </p:sp>
      <p:sp>
        <p:nvSpPr>
          <p:cNvPr id="26" name="角丸四角形吹き出し 25"/>
          <p:cNvSpPr/>
          <p:nvPr/>
        </p:nvSpPr>
        <p:spPr>
          <a:xfrm>
            <a:off x="-4635896" y="4496517"/>
            <a:ext cx="3744416" cy="656508"/>
          </a:xfrm>
          <a:prstGeom prst="wedgeRoundRectCallout">
            <a:avLst>
              <a:gd name="adj1" fmla="val 71247"/>
              <a:gd name="adj2" fmla="val 51860"/>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開始・終了ともに「年」は省略しない。</a:t>
            </a:r>
            <a:endParaRPr kumimoji="1" lang="en-US" altLang="ja-JP" dirty="0" smtClean="0">
              <a:solidFill>
                <a:schemeClr val="tx1"/>
              </a:solidFill>
            </a:endParaRPr>
          </a:p>
          <a:p>
            <a:pPr algn="ctr"/>
            <a:r>
              <a:rPr lang="ja-JP" altLang="en-US" dirty="0">
                <a:solidFill>
                  <a:schemeClr val="tx1"/>
                </a:solidFill>
              </a:rPr>
              <a:t>曜日</a:t>
            </a:r>
            <a:r>
              <a:rPr lang="ja-JP" altLang="en-US" dirty="0" smtClean="0">
                <a:solidFill>
                  <a:schemeClr val="tx1"/>
                </a:solidFill>
              </a:rPr>
              <a:t>はカレンダーで確認のこと。</a:t>
            </a:r>
            <a:endParaRPr kumimoji="1" lang="ja-JP" altLang="en-US" dirty="0">
              <a:solidFill>
                <a:schemeClr val="tx1"/>
              </a:solidFill>
            </a:endParaRPr>
          </a:p>
        </p:txBody>
      </p:sp>
      <p:sp>
        <p:nvSpPr>
          <p:cNvPr id="29" name="角丸四角形吹き出し 28"/>
          <p:cNvSpPr/>
          <p:nvPr/>
        </p:nvSpPr>
        <p:spPr>
          <a:xfrm>
            <a:off x="-4803568" y="5416343"/>
            <a:ext cx="3744416" cy="476970"/>
          </a:xfrm>
          <a:prstGeom prst="wedgeRoundRectCallout">
            <a:avLst>
              <a:gd name="adj1" fmla="val 73791"/>
              <a:gd name="adj2" fmla="val 90618"/>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選考日時は時間を忘れずに。</a:t>
            </a:r>
            <a:endParaRPr kumimoji="1" lang="ja-JP" altLang="en-US" dirty="0">
              <a:solidFill>
                <a:schemeClr val="tx1"/>
              </a:solidFill>
            </a:endParaRPr>
          </a:p>
        </p:txBody>
      </p:sp>
      <p:sp>
        <p:nvSpPr>
          <p:cNvPr id="32" name="角丸四角形吹き出し 31"/>
          <p:cNvSpPr/>
          <p:nvPr/>
        </p:nvSpPr>
        <p:spPr>
          <a:xfrm>
            <a:off x="7389440" y="5754634"/>
            <a:ext cx="3744416" cy="659123"/>
          </a:xfrm>
          <a:prstGeom prst="wedgeRoundRectCallout">
            <a:avLst>
              <a:gd name="adj1" fmla="val -62205"/>
              <a:gd name="adj2" fmla="val 33249"/>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選考会場はなるべく詳しく。</a:t>
            </a:r>
            <a:endParaRPr kumimoji="1" lang="en-US" altLang="ja-JP" dirty="0" smtClean="0">
              <a:solidFill>
                <a:schemeClr val="tx1"/>
              </a:solidFill>
            </a:endParaRPr>
          </a:p>
          <a:p>
            <a:pPr algn="ctr"/>
            <a:r>
              <a:rPr lang="ja-JP" altLang="en-US" dirty="0">
                <a:solidFill>
                  <a:schemeClr val="tx1"/>
                </a:solidFill>
              </a:rPr>
              <a:t>郵便番号も記載が</a:t>
            </a:r>
            <a:r>
              <a:rPr lang="ja-JP" altLang="en-US" dirty="0" smtClean="0">
                <a:solidFill>
                  <a:schemeClr val="tx1"/>
                </a:solidFill>
              </a:rPr>
              <a:t>必要。</a:t>
            </a:r>
            <a:endParaRPr kumimoji="1" lang="ja-JP" altLang="en-US" dirty="0">
              <a:solidFill>
                <a:schemeClr val="tx1"/>
              </a:solidFill>
            </a:endParaRPr>
          </a:p>
        </p:txBody>
      </p:sp>
      <p:sp>
        <p:nvSpPr>
          <p:cNvPr id="11" name="角丸四角形 10"/>
          <p:cNvSpPr/>
          <p:nvPr/>
        </p:nvSpPr>
        <p:spPr>
          <a:xfrm>
            <a:off x="7153674" y="6612674"/>
            <a:ext cx="4608512" cy="2664296"/>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rPr>
              <a:t>これは、あくまでもサンプルです。</a:t>
            </a:r>
            <a:endParaRPr kumimoji="1" lang="en-US" altLang="ja-JP" b="1" dirty="0" smtClean="0">
              <a:solidFill>
                <a:schemeClr val="tx1"/>
              </a:solidFill>
            </a:endParaRPr>
          </a:p>
          <a:p>
            <a:r>
              <a:rPr lang="ja-JP" altLang="en-US" b="1" dirty="0">
                <a:solidFill>
                  <a:schemeClr val="tx1"/>
                </a:solidFill>
              </a:rPr>
              <a:t>項目が網羅されて</a:t>
            </a:r>
            <a:r>
              <a:rPr lang="ja-JP" altLang="en-US" b="1" dirty="0" smtClean="0">
                <a:solidFill>
                  <a:schemeClr val="tx1"/>
                </a:solidFill>
              </a:rPr>
              <a:t>いれば、各実施機関で</a:t>
            </a:r>
            <a:endParaRPr lang="en-US" altLang="ja-JP" b="1" dirty="0" smtClean="0">
              <a:solidFill>
                <a:schemeClr val="tx1"/>
              </a:solidFill>
            </a:endParaRPr>
          </a:p>
          <a:p>
            <a:r>
              <a:rPr lang="ja-JP" altLang="en-US" b="1" dirty="0" smtClean="0">
                <a:solidFill>
                  <a:schemeClr val="tx1"/>
                </a:solidFill>
              </a:rPr>
              <a:t>デザイン等の工夫をしていただいて</a:t>
            </a:r>
            <a:endParaRPr lang="en-US" altLang="ja-JP" b="1" dirty="0" smtClean="0">
              <a:solidFill>
                <a:schemeClr val="tx1"/>
              </a:solidFill>
            </a:endParaRPr>
          </a:p>
          <a:p>
            <a:r>
              <a:rPr lang="ja-JP" altLang="en-US" b="1" dirty="0" smtClean="0">
                <a:solidFill>
                  <a:schemeClr val="tx1"/>
                </a:solidFill>
              </a:rPr>
              <a:t>構いませんし、これまでのチラシを</a:t>
            </a:r>
            <a:endParaRPr lang="en-US" altLang="ja-JP" b="1" dirty="0" smtClean="0">
              <a:solidFill>
                <a:schemeClr val="tx1"/>
              </a:solidFill>
            </a:endParaRPr>
          </a:p>
          <a:p>
            <a:r>
              <a:rPr lang="ja-JP" altLang="en-US" b="1" dirty="0" smtClean="0">
                <a:solidFill>
                  <a:schemeClr val="tx1"/>
                </a:solidFill>
              </a:rPr>
              <a:t>継続使用されても構いません。</a:t>
            </a:r>
            <a:endParaRPr lang="en-US" altLang="ja-JP" b="1" dirty="0" smtClean="0">
              <a:solidFill>
                <a:schemeClr val="tx1"/>
              </a:solidFill>
            </a:endParaRPr>
          </a:p>
          <a:p>
            <a:r>
              <a:rPr lang="ja-JP" altLang="en-US" b="1" dirty="0" smtClean="0">
                <a:solidFill>
                  <a:schemeClr val="tx1"/>
                </a:solidFill>
              </a:rPr>
              <a:t>（ただし、募集が低調であった場合は、</a:t>
            </a:r>
            <a:endParaRPr lang="en-US" altLang="ja-JP" b="1" dirty="0" smtClean="0">
              <a:solidFill>
                <a:schemeClr val="tx1"/>
              </a:solidFill>
            </a:endParaRPr>
          </a:p>
          <a:p>
            <a:r>
              <a:rPr lang="ja-JP" altLang="en-US" b="1" dirty="0" smtClean="0">
                <a:solidFill>
                  <a:schemeClr val="tx1"/>
                </a:solidFill>
              </a:rPr>
              <a:t>以後のチラシの見直しも検討して</a:t>
            </a:r>
            <a:endParaRPr lang="en-US" altLang="ja-JP" b="1" dirty="0" smtClean="0">
              <a:solidFill>
                <a:schemeClr val="tx1"/>
              </a:solidFill>
            </a:endParaRPr>
          </a:p>
          <a:p>
            <a:r>
              <a:rPr lang="ja-JP" altLang="en-US" b="1" dirty="0" smtClean="0">
                <a:solidFill>
                  <a:schemeClr val="tx1"/>
                </a:solidFill>
              </a:rPr>
              <a:t>ください。）</a:t>
            </a:r>
            <a:endParaRPr lang="en-US" altLang="ja-JP" b="1" dirty="0" smtClean="0">
              <a:solidFill>
                <a:schemeClr val="tx1"/>
              </a:solidFill>
            </a:endParaRPr>
          </a:p>
        </p:txBody>
      </p:sp>
      <p:sp>
        <p:nvSpPr>
          <p:cNvPr id="41" name="角丸四角形吹き出し 40"/>
          <p:cNvSpPr/>
          <p:nvPr/>
        </p:nvSpPr>
        <p:spPr>
          <a:xfrm>
            <a:off x="-4671900" y="6249144"/>
            <a:ext cx="3744416" cy="476970"/>
          </a:xfrm>
          <a:prstGeom prst="wedgeRoundRectCallout">
            <a:avLst>
              <a:gd name="adj1" fmla="val 71247"/>
              <a:gd name="adj2" fmla="val 6744"/>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通知方法も記載してください。</a:t>
            </a:r>
            <a:endParaRPr kumimoji="1" lang="ja-JP" altLang="en-US" dirty="0">
              <a:solidFill>
                <a:schemeClr val="tx1"/>
              </a:solidFill>
            </a:endParaRPr>
          </a:p>
        </p:txBody>
      </p:sp>
      <p:sp>
        <p:nvSpPr>
          <p:cNvPr id="43" name="角丸四角形 42"/>
          <p:cNvSpPr/>
          <p:nvPr/>
        </p:nvSpPr>
        <p:spPr>
          <a:xfrm>
            <a:off x="116632" y="5328231"/>
            <a:ext cx="936104" cy="418350"/>
          </a:xfrm>
          <a:prstGeom prst="roundRect">
            <a:avLst/>
          </a:prstGeom>
          <a:solidFill>
            <a:srgbClr val="0000CC"/>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t>訓練期間</a:t>
            </a:r>
            <a:endParaRPr kumimoji="1" lang="en-US" altLang="ja-JP" sz="1400" dirty="0" smtClean="0"/>
          </a:p>
          <a:p>
            <a:r>
              <a:rPr lang="ja-JP" altLang="en-US" sz="1400" dirty="0"/>
              <a:t>訓練時間</a:t>
            </a:r>
            <a:endParaRPr kumimoji="1" lang="ja-JP" altLang="en-US" sz="1400" dirty="0"/>
          </a:p>
        </p:txBody>
      </p:sp>
      <p:sp>
        <p:nvSpPr>
          <p:cNvPr id="44" name="テキスト ボックス 43"/>
          <p:cNvSpPr txBox="1"/>
          <p:nvPr/>
        </p:nvSpPr>
        <p:spPr>
          <a:xfrm>
            <a:off x="1052736" y="5209094"/>
            <a:ext cx="5400600" cy="615553"/>
          </a:xfrm>
          <a:prstGeom prst="rect">
            <a:avLst/>
          </a:prstGeom>
          <a:noFill/>
        </p:spPr>
        <p:txBody>
          <a:bodyPr wrap="square" rtlCol="0">
            <a:spAutoFit/>
          </a:bodyPr>
          <a:lstStyle/>
          <a:p>
            <a:r>
              <a:rPr kumimoji="1" lang="ja-JP" altLang="en-US" sz="1400" dirty="0" smtClean="0"/>
              <a:t>平成</a:t>
            </a:r>
            <a:r>
              <a:rPr kumimoji="1" lang="ja-JP" altLang="en-US" sz="2000" dirty="0" smtClean="0"/>
              <a:t>２８</a:t>
            </a:r>
            <a:r>
              <a:rPr kumimoji="1" lang="ja-JP" altLang="en-US" sz="1400" dirty="0" smtClean="0"/>
              <a:t>年</a:t>
            </a:r>
            <a:r>
              <a:rPr kumimoji="1" lang="ja-JP" altLang="en-US" sz="2000" dirty="0" smtClean="0"/>
              <a:t>○</a:t>
            </a:r>
            <a:r>
              <a:rPr kumimoji="1" lang="ja-JP" altLang="en-US" sz="1400" dirty="0" smtClean="0"/>
              <a:t>月</a:t>
            </a:r>
            <a:r>
              <a:rPr kumimoji="1" lang="ja-JP" altLang="en-US" sz="2000" dirty="0" smtClean="0"/>
              <a:t>○</a:t>
            </a:r>
            <a:r>
              <a:rPr kumimoji="1" lang="ja-JP" altLang="en-US" sz="1400" dirty="0" smtClean="0"/>
              <a:t>日（○）～</a:t>
            </a:r>
            <a:r>
              <a:rPr lang="ja-JP" altLang="en-US" sz="1400" dirty="0"/>
              <a:t>平成</a:t>
            </a:r>
            <a:r>
              <a:rPr lang="ja-JP" altLang="en-US" sz="2000" dirty="0" smtClean="0"/>
              <a:t>２８</a:t>
            </a:r>
            <a:r>
              <a:rPr lang="ja-JP" altLang="en-US" sz="1400" dirty="0" smtClean="0"/>
              <a:t>年</a:t>
            </a:r>
            <a:r>
              <a:rPr lang="ja-JP" altLang="en-US" sz="2000" dirty="0" smtClean="0"/>
              <a:t>○</a:t>
            </a:r>
            <a:r>
              <a:rPr lang="ja-JP" altLang="en-US" sz="1400" dirty="0" smtClean="0"/>
              <a:t>月</a:t>
            </a:r>
            <a:r>
              <a:rPr lang="ja-JP" altLang="en-US" sz="2000" dirty="0" smtClean="0"/>
              <a:t>○</a:t>
            </a:r>
            <a:r>
              <a:rPr lang="ja-JP" altLang="en-US" sz="1400" dirty="0" smtClean="0"/>
              <a:t>日</a:t>
            </a:r>
            <a:r>
              <a:rPr lang="ja-JP" altLang="en-US" sz="1400" dirty="0"/>
              <a:t>（○</a:t>
            </a:r>
            <a:r>
              <a:rPr lang="ja-JP" altLang="en-US" sz="1400" dirty="0" smtClean="0"/>
              <a:t>） </a:t>
            </a:r>
            <a:r>
              <a:rPr lang="ja-JP" altLang="en-US" sz="900" dirty="0" smtClean="0"/>
              <a:t>（３ヵ月コース）</a:t>
            </a:r>
            <a:endParaRPr lang="en-US" altLang="ja-JP" sz="1400" dirty="0" smtClean="0"/>
          </a:p>
          <a:p>
            <a:r>
              <a:rPr kumimoji="1" lang="ja-JP" altLang="en-US" sz="1400" dirty="0" smtClean="0"/>
              <a:t>　９：００～１６：００　　</a:t>
            </a:r>
            <a:r>
              <a:rPr kumimoji="1" lang="ja-JP" altLang="en-US" sz="1100" dirty="0" smtClean="0"/>
              <a:t>土・日・祝日は原則休講（一部開講の場合あり）</a:t>
            </a:r>
            <a:endParaRPr kumimoji="1" lang="ja-JP" altLang="en-US" sz="1100" dirty="0"/>
          </a:p>
        </p:txBody>
      </p:sp>
      <p:graphicFrame>
        <p:nvGraphicFramePr>
          <p:cNvPr id="15" name="表 14"/>
          <p:cNvGraphicFramePr>
            <a:graphicFrameLocks noGrp="1"/>
          </p:cNvGraphicFramePr>
          <p:nvPr>
            <p:extLst>
              <p:ext uri="{D42A27DB-BD31-4B8C-83A1-F6EECF244321}">
                <p14:modId xmlns:p14="http://schemas.microsoft.com/office/powerpoint/2010/main" val="971223895"/>
              </p:ext>
            </p:extLst>
          </p:nvPr>
        </p:nvGraphicFramePr>
        <p:xfrm>
          <a:off x="219125" y="5889104"/>
          <a:ext cx="6395208" cy="640080"/>
        </p:xfrm>
        <a:graphic>
          <a:graphicData uri="http://schemas.openxmlformats.org/drawingml/2006/table">
            <a:tbl>
              <a:tblPr bandCol="1">
                <a:tableStyleId>{22838BEF-8BB2-4498-84A7-C5851F593DF1}</a:tableStyleId>
              </a:tblPr>
              <a:tblGrid>
                <a:gridCol w="761603"/>
                <a:gridCol w="2448272"/>
                <a:gridCol w="792088"/>
                <a:gridCol w="2393245"/>
              </a:tblGrid>
              <a:tr h="216024">
                <a:tc>
                  <a:txBody>
                    <a:bodyPr/>
                    <a:lstStyle/>
                    <a:p>
                      <a:pPr algn="dist"/>
                      <a:r>
                        <a:rPr kumimoji="1" lang="ja-JP" altLang="en-US" sz="1000" dirty="0" smtClean="0"/>
                        <a:t>選考日時</a:t>
                      </a:r>
                      <a:endParaRPr kumimoji="1" lang="ja-JP" alt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平成２８年○月○日（○）午前○時～</a:t>
                      </a:r>
                      <a:endParaRPr kumimoji="1" lang="ja-JP" altLang="en-US" sz="1000" dirty="0"/>
                    </a:p>
                  </a:txBody>
                  <a:tcPr/>
                </a:tc>
                <a:tc>
                  <a:txBody>
                    <a:bodyPr/>
                    <a:lstStyle/>
                    <a:p>
                      <a:pPr marL="0" marR="0" indent="0" algn="dist"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選考方法</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面接・筆記試験</a:t>
                      </a:r>
                      <a:r>
                        <a:rPr kumimoji="1" lang="en-US" altLang="ja-JP" sz="800" dirty="0" smtClean="0"/>
                        <a:t>※</a:t>
                      </a:r>
                      <a:r>
                        <a:rPr kumimoji="1" lang="ja-JP" altLang="en-US" sz="800" dirty="0" smtClean="0"/>
                        <a:t>筆記用具をご持参ください。</a:t>
                      </a:r>
                    </a:p>
                  </a:txBody>
                  <a:tcPr/>
                </a:tc>
              </a:tr>
              <a:tr h="370840">
                <a:tc>
                  <a:txBody>
                    <a:bodyPr/>
                    <a:lstStyle/>
                    <a:p>
                      <a:pPr algn="dist"/>
                      <a:r>
                        <a:rPr kumimoji="1" lang="ja-JP" altLang="en-US" sz="1000" dirty="0" smtClean="0"/>
                        <a:t>選考結果</a:t>
                      </a:r>
                      <a:endParaRPr kumimoji="1" lang="en-US" altLang="ja-JP" sz="1000" dirty="0" smtClean="0"/>
                    </a:p>
                    <a:p>
                      <a:pPr algn="dist"/>
                      <a:r>
                        <a:rPr kumimoji="1" lang="ja-JP" altLang="en-US" sz="1000" dirty="0" smtClean="0"/>
                        <a:t>通知日</a:t>
                      </a:r>
                      <a:endParaRPr kumimoji="1" lang="ja-JP" alt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平成２８年○月○日（○）発送（郵送）</a:t>
                      </a:r>
                    </a:p>
                  </a:txBody>
                  <a:tcPr/>
                </a:tc>
                <a:tc>
                  <a:txBody>
                    <a:bodyPr/>
                    <a:lstStyle/>
                    <a:p>
                      <a:pPr marL="0" marR="0" indent="0" algn="dist"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選考会場</a:t>
                      </a:r>
                    </a:p>
                    <a:p>
                      <a:pPr algn="dist"/>
                      <a:endParaRPr kumimoji="1" lang="ja-JP" altLang="en-US" sz="1000" dirty="0"/>
                    </a:p>
                  </a:txBody>
                  <a:tcPr/>
                </a:tc>
                <a:tc>
                  <a:txBody>
                    <a:bodyPr/>
                    <a:lstStyle/>
                    <a:p>
                      <a:r>
                        <a:rPr lang="ja-JP" altLang="en-US" sz="1000" dirty="0" smtClean="0"/>
                        <a:t>ポリテクセンター愛媛　</a:t>
                      </a:r>
                      <a:endParaRPr lang="en-US" altLang="ja-JP" sz="1000" dirty="0" smtClean="0"/>
                    </a:p>
                    <a:p>
                      <a:r>
                        <a:rPr lang="ja-JP" altLang="en-US" sz="1000" dirty="0" smtClean="0"/>
                        <a:t>〒</a:t>
                      </a:r>
                      <a:r>
                        <a:rPr lang="en-US" altLang="ja-JP" sz="1000" dirty="0" smtClean="0"/>
                        <a:t>791-8044</a:t>
                      </a:r>
                      <a:r>
                        <a:rPr lang="ja-JP" altLang="en-US" sz="1000" dirty="0" smtClean="0"/>
                        <a:t>松山市西垣生２１８４</a:t>
                      </a:r>
                      <a:endParaRPr kumimoji="1" lang="ja-JP" altLang="en-US" sz="1000" dirty="0" smtClean="0"/>
                    </a:p>
                  </a:txBody>
                  <a:tcPr/>
                </a:tc>
              </a:tr>
            </a:tbl>
          </a:graphicData>
        </a:graphic>
      </p:graphicFrame>
      <p:graphicFrame>
        <p:nvGraphicFramePr>
          <p:cNvPr id="49" name="表 48"/>
          <p:cNvGraphicFramePr>
            <a:graphicFrameLocks noGrp="1"/>
          </p:cNvGraphicFramePr>
          <p:nvPr>
            <p:extLst>
              <p:ext uri="{D42A27DB-BD31-4B8C-83A1-F6EECF244321}">
                <p14:modId xmlns:p14="http://schemas.microsoft.com/office/powerpoint/2010/main" val="1498229797"/>
              </p:ext>
            </p:extLst>
          </p:nvPr>
        </p:nvGraphicFramePr>
        <p:xfrm>
          <a:off x="231396" y="6631508"/>
          <a:ext cx="3917684" cy="2697624"/>
        </p:xfrm>
        <a:graphic>
          <a:graphicData uri="http://schemas.openxmlformats.org/drawingml/2006/table">
            <a:tbl>
              <a:tblPr bandCol="1">
                <a:tableStyleId>{0505E3EF-67EA-436B-97B2-0124C06EBD24}</a:tableStyleId>
              </a:tblPr>
              <a:tblGrid>
                <a:gridCol w="749332"/>
                <a:gridCol w="3168352"/>
              </a:tblGrid>
              <a:tr h="370840">
                <a:tc>
                  <a:txBody>
                    <a:bodyPr/>
                    <a:lstStyle/>
                    <a:p>
                      <a:pPr algn="dist"/>
                      <a:r>
                        <a:rPr kumimoji="1" lang="ja-JP" altLang="en-US" sz="1000" dirty="0" smtClean="0"/>
                        <a:t>定員</a:t>
                      </a:r>
                      <a:endParaRPr kumimoji="1" lang="ja-JP" alt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１５名</a:t>
                      </a: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t>※</a:t>
                      </a:r>
                      <a:r>
                        <a:rPr kumimoji="1" lang="ja-JP" altLang="en-US" sz="800" dirty="0" smtClean="0"/>
                        <a:t>応募者が７名以下の場合は中止になる事があります。</a:t>
                      </a:r>
                      <a:endParaRPr kumimoji="1" lang="ja-JP" altLang="en-US" sz="800" dirty="0"/>
                    </a:p>
                  </a:txBody>
                  <a:tcPr/>
                </a:tc>
              </a:tr>
              <a:tr h="398924">
                <a:tc>
                  <a:txBody>
                    <a:bodyPr/>
                    <a:lstStyle/>
                    <a:p>
                      <a:pPr marL="0" marR="0" indent="0" algn="dist"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訓練</a:t>
                      </a:r>
                      <a:endParaRPr kumimoji="1" lang="en-US" altLang="ja-JP" sz="1000" dirty="0" smtClean="0"/>
                    </a:p>
                    <a:p>
                      <a:pPr marL="0" marR="0" indent="0" algn="dist"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対象者</a:t>
                      </a:r>
                    </a:p>
                  </a:txBody>
                  <a:tcPr/>
                </a:tc>
                <a:tc>
                  <a:txBody>
                    <a:bodyPr/>
                    <a:lstStyle/>
                    <a:p>
                      <a:r>
                        <a:rPr kumimoji="1" lang="ja-JP" altLang="en-US" sz="1100" dirty="0" smtClean="0"/>
                        <a:t>特定求職者</a:t>
                      </a:r>
                      <a:endParaRPr kumimoji="1" lang="en-US" altLang="ja-JP" sz="1100" dirty="0" smtClean="0"/>
                    </a:p>
                    <a:p>
                      <a:r>
                        <a:rPr kumimoji="1" lang="en-US" altLang="ja-JP" sz="800" dirty="0" smtClean="0"/>
                        <a:t>※</a:t>
                      </a:r>
                      <a:r>
                        <a:rPr kumimoji="1" lang="ja-JP" altLang="en-US" sz="800" dirty="0" smtClean="0"/>
                        <a:t>詳しくは所轄のハローワークにお問い合わせください。</a:t>
                      </a:r>
                    </a:p>
                  </a:txBody>
                  <a:tcPr/>
                </a:tc>
              </a:tr>
              <a:tr h="370840">
                <a:tc>
                  <a:txBody>
                    <a:bodyPr/>
                    <a:lstStyle/>
                    <a:p>
                      <a:pPr algn="dist"/>
                      <a:r>
                        <a:rPr kumimoji="1" lang="ja-JP" altLang="en-US" sz="1000" dirty="0" smtClean="0"/>
                        <a:t>自己</a:t>
                      </a:r>
                      <a:endParaRPr kumimoji="1" lang="en-US" altLang="ja-JP" sz="1000" dirty="0" smtClean="0"/>
                    </a:p>
                    <a:p>
                      <a:pPr algn="dist"/>
                      <a:r>
                        <a:rPr kumimoji="1" lang="ja-JP" altLang="en-US" sz="1000" dirty="0" smtClean="0"/>
                        <a:t>負担額</a:t>
                      </a:r>
                      <a:endParaRPr kumimoji="1" lang="ja-JP" alt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テキスト代　１４，０００円（税込）</a:t>
                      </a: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実習先への交通費（実費：松山市・東温市　合計７日間）</a:t>
                      </a:r>
                      <a:endParaRPr kumimoji="1" lang="en-US" altLang="ja-JP" sz="1000" dirty="0" smtClean="0"/>
                    </a:p>
                    <a:p>
                      <a:pPr>
                        <a:defRPr/>
                      </a:pPr>
                      <a:r>
                        <a:rPr kumimoji="1" lang="en-US" altLang="ja-JP" sz="800" dirty="0" smtClean="0"/>
                        <a:t>※</a:t>
                      </a:r>
                      <a:r>
                        <a:rPr lang="ja-JP" altLang="en-US" sz="800" dirty="0" smtClean="0"/>
                        <a:t>検定試験希望者は別途検定料が必要です。</a:t>
                      </a:r>
                      <a:endParaRPr lang="ja-JP" altLang="en-US" sz="800" dirty="0"/>
                    </a:p>
                  </a:txBody>
                  <a:tcPr/>
                </a:tc>
              </a:tr>
              <a:tr h="370840">
                <a:tc>
                  <a:txBody>
                    <a:bodyPr/>
                    <a:lstStyle/>
                    <a:p>
                      <a:pPr algn="l"/>
                      <a:r>
                        <a:rPr kumimoji="1" lang="ja-JP" altLang="en-US" sz="1000" dirty="0" smtClean="0"/>
                        <a:t>職業訓練受講</a:t>
                      </a:r>
                      <a:endParaRPr kumimoji="1" lang="en-US" altLang="ja-JP" sz="1000" dirty="0" smtClean="0"/>
                    </a:p>
                    <a:p>
                      <a:pPr algn="l"/>
                      <a:r>
                        <a:rPr kumimoji="1" lang="ja-JP" altLang="en-US" sz="1000" dirty="0" smtClean="0"/>
                        <a:t>給付金</a:t>
                      </a:r>
                      <a:endParaRPr kumimoji="1" lang="ja-JP" altLang="en-US" sz="1000" dirty="0"/>
                    </a:p>
                  </a:txBody>
                  <a:tcPr/>
                </a:tc>
                <a:tc>
                  <a:txBody>
                    <a:bodyPr/>
                    <a:lstStyle/>
                    <a:p>
                      <a:r>
                        <a:rPr kumimoji="1" lang="ja-JP" altLang="en-US" sz="1000" dirty="0" smtClean="0"/>
                        <a:t>特定求職者の方が、ハローワークの支援指示を受けて求職者支援訓練を受講し、一定の支給要件を満たす場合、職業訓練受講給付金（職業訓練受講手当と通所手当）が支給されます。</a:t>
                      </a:r>
                      <a:endParaRPr kumimoji="1" lang="en-US" altLang="ja-JP" sz="1000" dirty="0" smtClean="0"/>
                    </a:p>
                    <a:p>
                      <a:r>
                        <a:rPr kumimoji="1" lang="en-US" altLang="ja-JP" sz="800" dirty="0" smtClean="0"/>
                        <a:t>※</a:t>
                      </a:r>
                      <a:r>
                        <a:rPr kumimoji="1" lang="ja-JP" altLang="en-US" sz="800" dirty="0" smtClean="0"/>
                        <a:t>詳しくは所轄のハローワークにお問い合わせください。</a:t>
                      </a:r>
                      <a:endParaRPr kumimoji="1" lang="ja-JP" altLang="en-US" sz="800" dirty="0"/>
                    </a:p>
                  </a:txBody>
                  <a:tcPr/>
                </a:tc>
              </a:tr>
              <a:tr h="204823">
                <a:tc>
                  <a:txBody>
                    <a:bodyPr/>
                    <a:lstStyle/>
                    <a:p>
                      <a:pPr algn="dist"/>
                      <a:r>
                        <a:rPr kumimoji="1" lang="ja-JP" altLang="en-US" sz="1000" dirty="0" smtClean="0"/>
                        <a:t>申込方法</a:t>
                      </a:r>
                      <a:endParaRPr kumimoji="1" lang="ja-JP" altLang="en-US" sz="1000" dirty="0"/>
                    </a:p>
                  </a:txBody>
                  <a:tcPr/>
                </a:tc>
                <a:tc>
                  <a:txBody>
                    <a:bodyPr/>
                    <a:lstStyle/>
                    <a:p>
                      <a:r>
                        <a:rPr kumimoji="1" lang="ja-JP" altLang="en-US" sz="800" dirty="0" smtClean="0"/>
                        <a:t>所轄のハローワークでご相談の上、受講申込書を提出。</a:t>
                      </a:r>
                      <a:endParaRPr kumimoji="1" lang="en-US" altLang="ja-JP" sz="800" dirty="0" smtClean="0"/>
                    </a:p>
                    <a:p>
                      <a:r>
                        <a:rPr kumimoji="1" lang="en-US" altLang="ja-JP" sz="800" dirty="0" smtClean="0"/>
                        <a:t>※</a:t>
                      </a:r>
                      <a:r>
                        <a:rPr kumimoji="1" lang="ja-JP" altLang="en-US" sz="800" dirty="0" smtClean="0"/>
                        <a:t>応募に伴う書類は返却いたしません。</a:t>
                      </a:r>
                      <a:endParaRPr kumimoji="1" lang="ja-JP" altLang="en-US" sz="800" dirty="0"/>
                    </a:p>
                  </a:txBody>
                  <a:tcPr/>
                </a:tc>
              </a:tr>
              <a:tr h="204823">
                <a:tc>
                  <a:txBody>
                    <a:bodyPr/>
                    <a:lstStyle/>
                    <a:p>
                      <a:pPr algn="dist"/>
                      <a:r>
                        <a:rPr kumimoji="1" lang="ja-JP" altLang="en-US" sz="1050" dirty="0" smtClean="0"/>
                        <a:t>駐車場</a:t>
                      </a:r>
                      <a:endParaRPr kumimoji="1" lang="ja-JP" altLang="en-US" sz="1050" dirty="0"/>
                    </a:p>
                  </a:txBody>
                  <a:tcPr/>
                </a:tc>
                <a:tc>
                  <a:txBody>
                    <a:bodyPr/>
                    <a:lstStyle/>
                    <a:p>
                      <a:r>
                        <a:rPr kumimoji="1" lang="ja-JP" altLang="en-US" sz="1000" dirty="0" smtClean="0"/>
                        <a:t>無料駐車場あり。</a:t>
                      </a:r>
                      <a:r>
                        <a:rPr kumimoji="1" lang="ja-JP" altLang="en-US" sz="800" dirty="0" smtClean="0"/>
                        <a:t>（２０台駐車可。駐車許可申請が必要です。）</a:t>
                      </a:r>
                      <a:endParaRPr kumimoji="1" lang="ja-JP" altLang="en-US" sz="800" dirty="0"/>
                    </a:p>
                  </a:txBody>
                  <a:tcPr/>
                </a:tc>
              </a:tr>
            </a:tbl>
          </a:graphicData>
        </a:graphic>
      </p:graphicFrame>
      <p:sp>
        <p:nvSpPr>
          <p:cNvPr id="50" name="テキスト ボックス 49"/>
          <p:cNvSpPr txBox="1"/>
          <p:nvPr/>
        </p:nvSpPr>
        <p:spPr>
          <a:xfrm>
            <a:off x="116632" y="4376936"/>
            <a:ext cx="6552728" cy="461665"/>
          </a:xfrm>
          <a:prstGeom prst="rect">
            <a:avLst/>
          </a:prstGeom>
          <a:noFill/>
        </p:spPr>
        <p:txBody>
          <a:bodyPr wrap="square" rtlCol="0">
            <a:spAutoFit/>
          </a:bodyPr>
          <a:lstStyle/>
          <a:p>
            <a:r>
              <a:rPr kumimoji="1" lang="ja-JP" altLang="en-US" sz="1200" dirty="0" smtClean="0">
                <a:solidFill>
                  <a:srgbClr val="FF0000"/>
                </a:solidFill>
                <a:latin typeface="HGP創英角ｺﾞｼｯｸUB" panose="020B0900000000000000" pitchFamily="50" charset="-128"/>
                <a:ea typeface="HGP創英角ｺﾞｼｯｸUB" panose="020B0900000000000000" pitchFamily="50" charset="-128"/>
              </a:rPr>
              <a:t>訓練目標</a:t>
            </a:r>
            <a:r>
              <a:rPr kumimoji="1" lang="ja-JP" altLang="en-US" sz="1200" dirty="0" smtClean="0">
                <a:latin typeface="HGP創英角ｺﾞｼｯｸUB" panose="020B0900000000000000" pitchFamily="50" charset="-128"/>
                <a:ea typeface="HGP創英角ｺﾞｼｯｸUB" panose="020B0900000000000000" pitchFamily="50" charset="-128"/>
              </a:rPr>
              <a:t> 事業所で使用する、パソコンを使ったＯＡ事務の基本を身につける</a:t>
            </a:r>
            <a:r>
              <a:rPr kumimoji="1" lang="ja-JP" altLang="en-US" sz="1200" dirty="0" smtClean="0"/>
              <a:t>。</a:t>
            </a:r>
            <a:endParaRPr kumimoji="1" lang="en-US" altLang="ja-JP" sz="1200" dirty="0" smtClean="0"/>
          </a:p>
          <a:p>
            <a:r>
              <a:rPr lang="ja-JP" altLang="en-US" sz="1200" dirty="0" smtClean="0">
                <a:solidFill>
                  <a:srgbClr val="FF0000"/>
                </a:solidFill>
                <a:latin typeface="HGP創英角ｺﾞｼｯｸUB" panose="020B0900000000000000" pitchFamily="50" charset="-128"/>
                <a:ea typeface="HGP創英角ｺﾞｼｯｸUB" panose="020B0900000000000000" pitchFamily="50" charset="-128"/>
              </a:rPr>
              <a:t>修了後に取得できる資格</a:t>
            </a:r>
            <a:r>
              <a:rPr lang="ja-JP" altLang="en-US" sz="1200" dirty="0" smtClean="0">
                <a:latin typeface="HGP創英角ｺﾞｼｯｸUB" panose="020B0900000000000000" pitchFamily="50" charset="-128"/>
                <a:ea typeface="HGP創英角ｺﾞｼｯｸUB" panose="020B0900000000000000" pitchFamily="50" charset="-128"/>
              </a:rPr>
              <a:t> </a:t>
            </a:r>
            <a:r>
              <a:rPr lang="en-US" altLang="ja-JP" sz="1200" dirty="0" smtClean="0">
                <a:latin typeface="HGP創英角ｺﾞｼｯｸUB" panose="020B0900000000000000" pitchFamily="50" charset="-128"/>
                <a:ea typeface="HGP創英角ｺﾞｼｯｸUB" panose="020B0900000000000000" pitchFamily="50" charset="-128"/>
              </a:rPr>
              <a:t>Microsoft Office Specialist (Word, Excel) </a:t>
            </a:r>
            <a:r>
              <a:rPr lang="en-US" altLang="ja-JP" sz="900" dirty="0" smtClean="0">
                <a:latin typeface="HGP創英角ｺﾞｼｯｸUB" panose="020B0900000000000000" pitchFamily="50" charset="-128"/>
                <a:ea typeface="HGP創英角ｺﾞｼｯｸUB" panose="020B0900000000000000" pitchFamily="50" charset="-128"/>
              </a:rPr>
              <a:t>※</a:t>
            </a:r>
            <a:r>
              <a:rPr lang="ja-JP" altLang="en-US" sz="900" dirty="0" smtClean="0">
                <a:latin typeface="HGP創英角ｺﾞｼｯｸUB" panose="020B0900000000000000" pitchFamily="50" charset="-128"/>
                <a:ea typeface="HGP創英角ｺﾞｼｯｸUB" panose="020B0900000000000000" pitchFamily="50" charset="-128"/>
              </a:rPr>
              <a:t>任意受験</a:t>
            </a:r>
            <a:endParaRPr kumimoji="1" lang="ja-JP" altLang="en-US" sz="900" dirty="0"/>
          </a:p>
        </p:txBody>
      </p:sp>
      <p:pic>
        <p:nvPicPr>
          <p:cNvPr id="16" name="図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01799" y="7664113"/>
            <a:ext cx="2131473" cy="1904824"/>
          </a:xfrm>
          <a:prstGeom prst="rect">
            <a:avLst/>
          </a:prstGeom>
        </p:spPr>
      </p:pic>
      <p:sp>
        <p:nvSpPr>
          <p:cNvPr id="52" name="テキスト ボックス 51"/>
          <p:cNvSpPr txBox="1"/>
          <p:nvPr/>
        </p:nvSpPr>
        <p:spPr>
          <a:xfrm>
            <a:off x="4149080" y="6636593"/>
            <a:ext cx="2636912" cy="1107996"/>
          </a:xfrm>
          <a:prstGeom prst="rect">
            <a:avLst/>
          </a:prstGeom>
          <a:noFill/>
        </p:spPr>
        <p:txBody>
          <a:bodyPr wrap="square" rtlCol="0">
            <a:spAutoFit/>
          </a:bodyPr>
          <a:lstStyle/>
          <a:p>
            <a:r>
              <a:rPr lang="ja-JP" altLang="en-US" sz="1000" dirty="0" smtClean="0">
                <a:latin typeface="ＭＳ ゴシック" panose="020B0609070205080204" pitchFamily="49" charset="-128"/>
                <a:ea typeface="ＭＳ ゴシック" panose="020B0609070205080204" pitchFamily="49" charset="-128"/>
              </a:rPr>
              <a:t>実施機関：</a:t>
            </a:r>
            <a:r>
              <a:rPr lang="ja-JP" altLang="en-US" sz="1000" dirty="0"/>
              <a:t>ポリテクセンター愛媛　</a:t>
            </a:r>
            <a:endParaRPr lang="en-US" altLang="ja-JP" sz="1000" dirty="0"/>
          </a:p>
          <a:p>
            <a:pPr>
              <a:defRPr/>
            </a:pPr>
            <a:r>
              <a:rPr lang="ja-JP" altLang="en-US" sz="1000" dirty="0" smtClean="0">
                <a:latin typeface="ＭＳ ゴシック" panose="020B0609070205080204" pitchFamily="49" charset="-128"/>
                <a:ea typeface="ＭＳ ゴシック" panose="020B0609070205080204" pitchFamily="49" charset="-128"/>
              </a:rPr>
              <a:t>実施</a:t>
            </a:r>
            <a:r>
              <a:rPr lang="ja-JP" altLang="en-US" sz="1000" dirty="0">
                <a:latin typeface="ＭＳ ゴシック" panose="020B0609070205080204" pitchFamily="49" charset="-128"/>
                <a:ea typeface="ＭＳ ゴシック" panose="020B0609070205080204" pitchFamily="49" charset="-128"/>
              </a:rPr>
              <a:t>施設</a:t>
            </a:r>
            <a:r>
              <a:rPr lang="ja-JP" altLang="en-US" sz="1000" dirty="0" smtClean="0">
                <a:latin typeface="ＭＳ ゴシック" panose="020B0609070205080204" pitchFamily="49" charset="-128"/>
                <a:ea typeface="ＭＳ ゴシック" panose="020B0609070205080204" pitchFamily="49" charset="-128"/>
              </a:rPr>
              <a:t>：</a:t>
            </a:r>
            <a:r>
              <a:rPr lang="ja-JP" altLang="en-US" sz="1000" dirty="0"/>
              <a:t>ポリテクセンター愛媛　</a:t>
            </a:r>
            <a:r>
              <a:rPr lang="ja-JP" altLang="en-US" sz="1000" dirty="0" smtClean="0"/>
              <a:t>　西垣生校</a:t>
            </a:r>
            <a:endParaRPr lang="en-US" altLang="ja-JP" sz="1000" dirty="0" smtClean="0"/>
          </a:p>
          <a:p>
            <a:r>
              <a:rPr lang="ja-JP" altLang="en-US" sz="1000" dirty="0">
                <a:latin typeface="ＭＳ ゴシック" panose="020B0609070205080204" pitchFamily="49" charset="-128"/>
                <a:ea typeface="ＭＳ ゴシック" panose="020B0609070205080204" pitchFamily="49" charset="-128"/>
              </a:rPr>
              <a:t>所 在 地</a:t>
            </a:r>
            <a:r>
              <a:rPr lang="ja-JP" altLang="en-US" sz="1000" dirty="0" smtClean="0">
                <a:latin typeface="ＭＳ ゴシック" panose="020B0609070205080204" pitchFamily="49" charset="-128"/>
                <a:ea typeface="ＭＳ ゴシック" panose="020B0609070205080204" pitchFamily="49" charset="-128"/>
              </a:rPr>
              <a:t>：</a:t>
            </a:r>
            <a:r>
              <a:rPr lang="ja-JP" altLang="en-US" sz="1000" dirty="0"/>
              <a:t>〒</a:t>
            </a:r>
            <a:r>
              <a:rPr lang="en-US" altLang="ja-JP" sz="1000" dirty="0"/>
              <a:t>791-8044</a:t>
            </a:r>
            <a:r>
              <a:rPr lang="ja-JP" altLang="en-US" sz="1000" dirty="0"/>
              <a:t>松山市西垣生</a:t>
            </a:r>
            <a:r>
              <a:rPr lang="ja-JP" altLang="en-US" sz="1000" dirty="0" smtClean="0"/>
              <a:t>２１８４</a:t>
            </a:r>
            <a:endParaRPr lang="en-US" altLang="ja-JP" sz="1000" dirty="0" smtClean="0"/>
          </a:p>
          <a:p>
            <a:r>
              <a:rPr lang="en-US" altLang="ja-JP" sz="1600" dirty="0" smtClean="0">
                <a:solidFill>
                  <a:srgbClr val="FF0000"/>
                </a:solidFill>
                <a:latin typeface="HGP創英角ｺﾞｼｯｸUB" panose="020B0900000000000000" pitchFamily="50" charset="-128"/>
                <a:ea typeface="HGP創英角ｺﾞｼｯｸUB" panose="020B0900000000000000" pitchFamily="50" charset="-128"/>
              </a:rPr>
              <a:t>089-972-0375</a:t>
            </a:r>
            <a:r>
              <a:rPr lang="ja-JP" altLang="en-US" sz="1200" dirty="0" smtClean="0"/>
              <a:t>（担当：○○）</a:t>
            </a:r>
            <a:endParaRPr lang="en-US" altLang="ja-JP" sz="1200" dirty="0" smtClean="0"/>
          </a:p>
          <a:p>
            <a:r>
              <a:rPr lang="ja-JP" altLang="en-US" sz="1000" dirty="0" smtClean="0">
                <a:latin typeface="ＭＳ ゴシック" panose="020B0609070205080204" pitchFamily="49" charset="-128"/>
                <a:ea typeface="ＭＳ ゴシック" panose="020B0609070205080204" pitchFamily="49" charset="-128"/>
              </a:rPr>
              <a:t>受付</a:t>
            </a:r>
            <a:r>
              <a:rPr lang="ja-JP" altLang="en-US" sz="1000" dirty="0">
                <a:latin typeface="ＭＳ ゴシック" panose="020B0609070205080204" pitchFamily="49" charset="-128"/>
                <a:ea typeface="ＭＳ ゴシック" panose="020B0609070205080204" pitchFamily="49" charset="-128"/>
              </a:rPr>
              <a:t>時間：平日９：００～１７：００</a:t>
            </a:r>
          </a:p>
          <a:p>
            <a:pPr>
              <a:defRPr/>
            </a:pPr>
            <a:endParaRPr lang="ja-JP" altLang="en-US" sz="1000" dirty="0">
              <a:latin typeface="ＭＳ ゴシック" panose="020B0609070205080204" pitchFamily="49" charset="-128"/>
              <a:ea typeface="ＭＳ ゴシック" panose="020B0609070205080204" pitchFamily="49" charset="-128"/>
            </a:endParaRPr>
          </a:p>
        </p:txBody>
      </p:sp>
      <p:sp>
        <p:nvSpPr>
          <p:cNvPr id="53" name="角丸四角形吹き出し 52"/>
          <p:cNvSpPr/>
          <p:nvPr/>
        </p:nvSpPr>
        <p:spPr>
          <a:xfrm>
            <a:off x="-6076056" y="6864980"/>
            <a:ext cx="4093175" cy="1079842"/>
          </a:xfrm>
          <a:prstGeom prst="wedgeRoundRectCallout">
            <a:avLst>
              <a:gd name="adj1" fmla="val 93696"/>
              <a:gd name="adj2" fmla="val -26485"/>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特定求職者</a:t>
            </a:r>
            <a:endParaRPr kumimoji="1" lang="en-US" altLang="ja-JP" dirty="0" smtClean="0">
              <a:solidFill>
                <a:schemeClr val="tx1"/>
              </a:solidFill>
            </a:endParaRPr>
          </a:p>
          <a:p>
            <a:r>
              <a:rPr lang="en-US" altLang="ja-JP" dirty="0" smtClean="0">
                <a:solidFill>
                  <a:schemeClr val="tx1"/>
                </a:solidFill>
              </a:rPr>
              <a:t>※</a:t>
            </a:r>
            <a:r>
              <a:rPr lang="ja-JP" altLang="en-US" dirty="0" smtClean="0">
                <a:solidFill>
                  <a:schemeClr val="tx1"/>
                </a:solidFill>
              </a:rPr>
              <a:t>　詳しくは所轄のハローワークにお問い合わせください。</a:t>
            </a:r>
            <a:endParaRPr lang="en-US" altLang="ja-JP" dirty="0" smtClean="0">
              <a:solidFill>
                <a:schemeClr val="tx1"/>
              </a:solidFill>
            </a:endParaRPr>
          </a:p>
        </p:txBody>
      </p:sp>
      <p:sp>
        <p:nvSpPr>
          <p:cNvPr id="55" name="テキスト ボックス 54"/>
          <p:cNvSpPr txBox="1"/>
          <p:nvPr/>
        </p:nvSpPr>
        <p:spPr>
          <a:xfrm>
            <a:off x="1052736" y="5025008"/>
            <a:ext cx="5441707" cy="215444"/>
          </a:xfrm>
          <a:prstGeom prst="rect">
            <a:avLst/>
          </a:prstGeom>
          <a:noFill/>
        </p:spPr>
        <p:txBody>
          <a:bodyPr wrap="square" rtlCol="0">
            <a:spAutoFit/>
          </a:bodyPr>
          <a:lstStyle/>
          <a:p>
            <a:pPr>
              <a:defRPr/>
            </a:pPr>
            <a:r>
              <a:rPr lang="ja-JP" altLang="en-US" sz="800" dirty="0" smtClean="0"/>
              <a:t>・事前にハローワークでの職業相談や受講手続きが必要となりますので、なるべく早めにご相談ください。</a:t>
            </a:r>
            <a:endParaRPr lang="ja-JP" altLang="en-US" sz="800" dirty="0"/>
          </a:p>
        </p:txBody>
      </p:sp>
      <p:sp>
        <p:nvSpPr>
          <p:cNvPr id="39" name="角丸四角形 38"/>
          <p:cNvSpPr/>
          <p:nvPr/>
        </p:nvSpPr>
        <p:spPr>
          <a:xfrm>
            <a:off x="7169665" y="9568937"/>
            <a:ext cx="4608512" cy="1288358"/>
          </a:xfrm>
          <a:prstGeom prst="roundRect">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t>裏面を利用して、訓練内容を記載してください。</a:t>
            </a:r>
            <a:endParaRPr lang="en-US" altLang="ja-JP" b="1" dirty="0" smtClean="0"/>
          </a:p>
          <a:p>
            <a:r>
              <a:rPr lang="ja-JP" altLang="en-US" b="1" u="sng" dirty="0" smtClean="0"/>
              <a:t>美容分野で相モデルでの訓練がある場合はその旨の記載も忘れずにしてください。</a:t>
            </a:r>
            <a:endParaRPr lang="en-US" altLang="ja-JP" b="1" u="sng" dirty="0" smtClean="0"/>
          </a:p>
        </p:txBody>
      </p:sp>
      <p:sp>
        <p:nvSpPr>
          <p:cNvPr id="40" name="角丸四角形吹き出し 39"/>
          <p:cNvSpPr/>
          <p:nvPr/>
        </p:nvSpPr>
        <p:spPr>
          <a:xfrm>
            <a:off x="-6076056" y="11145688"/>
            <a:ext cx="5616624" cy="936465"/>
          </a:xfrm>
          <a:prstGeom prst="wedgeRoundRectCallout">
            <a:avLst>
              <a:gd name="adj1" fmla="val 56494"/>
              <a:gd name="adj2" fmla="val -387180"/>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rPr>
              <a:t>交通費</a:t>
            </a:r>
            <a:r>
              <a:rPr lang="ja-JP" altLang="en-US" dirty="0">
                <a:solidFill>
                  <a:schemeClr val="tx1"/>
                </a:solidFill>
              </a:rPr>
              <a:t>が発生する場合</a:t>
            </a:r>
            <a:r>
              <a:rPr lang="ja-JP" altLang="en-US" dirty="0" smtClean="0">
                <a:solidFill>
                  <a:schemeClr val="tx1"/>
                </a:solidFill>
              </a:rPr>
              <a:t>は、「実費」と記載し、日数も忘れずに記載してください。</a:t>
            </a:r>
            <a:endParaRPr lang="en-US" altLang="ja-JP" dirty="0">
              <a:solidFill>
                <a:schemeClr val="tx1"/>
              </a:solidFill>
            </a:endParaRPr>
          </a:p>
        </p:txBody>
      </p:sp>
      <p:sp>
        <p:nvSpPr>
          <p:cNvPr id="54" name="角丸四角形吹き出し 53"/>
          <p:cNvSpPr/>
          <p:nvPr/>
        </p:nvSpPr>
        <p:spPr>
          <a:xfrm>
            <a:off x="-6274078" y="8481392"/>
            <a:ext cx="5004556" cy="2404843"/>
          </a:xfrm>
          <a:prstGeom prst="wedgeRoundRectCallout">
            <a:avLst>
              <a:gd name="adj1" fmla="val 72962"/>
              <a:gd name="adj2" fmla="val -93039"/>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１　ハローワークに求職の申し込みをしている方</a:t>
            </a:r>
            <a:endParaRPr kumimoji="1" lang="en-US" altLang="ja-JP" dirty="0" smtClean="0">
              <a:solidFill>
                <a:schemeClr val="tx1"/>
              </a:solidFill>
            </a:endParaRPr>
          </a:p>
          <a:p>
            <a:r>
              <a:rPr lang="ja-JP" altLang="en-US" dirty="0" smtClean="0">
                <a:solidFill>
                  <a:schemeClr val="tx1"/>
                </a:solidFill>
              </a:rPr>
              <a:t>２　雇用保険被保険者（在職者）や雇用保険受給者でない方</a:t>
            </a:r>
            <a:endParaRPr lang="en-US" altLang="ja-JP" dirty="0" smtClean="0">
              <a:solidFill>
                <a:schemeClr val="tx1"/>
              </a:solidFill>
            </a:endParaRPr>
          </a:p>
          <a:p>
            <a:r>
              <a:rPr kumimoji="1" lang="ja-JP" altLang="en-US" dirty="0" smtClean="0">
                <a:solidFill>
                  <a:schemeClr val="tx1"/>
                </a:solidFill>
              </a:rPr>
              <a:t>３　労働の意思と能力がある方</a:t>
            </a:r>
            <a:endParaRPr kumimoji="1" lang="en-US" altLang="ja-JP" dirty="0" smtClean="0">
              <a:solidFill>
                <a:schemeClr val="tx1"/>
              </a:solidFill>
            </a:endParaRPr>
          </a:p>
          <a:p>
            <a:r>
              <a:rPr lang="ja-JP" altLang="en-US" dirty="0" smtClean="0">
                <a:solidFill>
                  <a:schemeClr val="tx1"/>
                </a:solidFill>
              </a:rPr>
              <a:t>４　職業訓練などの支援を行う必要があるとハローワーク所長が認めた方</a:t>
            </a:r>
            <a:endParaRPr lang="en-US" altLang="ja-JP" dirty="0" smtClean="0">
              <a:solidFill>
                <a:schemeClr val="tx1"/>
              </a:solidFill>
            </a:endParaRPr>
          </a:p>
          <a:p>
            <a:r>
              <a:rPr lang="en-US" altLang="ja-JP" dirty="0">
                <a:solidFill>
                  <a:schemeClr val="tx1"/>
                </a:solidFill>
              </a:rPr>
              <a:t>※</a:t>
            </a:r>
            <a:r>
              <a:rPr lang="ja-JP" altLang="en-US" dirty="0">
                <a:solidFill>
                  <a:schemeClr val="tx1"/>
                </a:solidFill>
              </a:rPr>
              <a:t>　詳しくは所轄のハローワークにお問い合わせください</a:t>
            </a:r>
            <a:r>
              <a:rPr lang="ja-JP" altLang="en-US" dirty="0" smtClean="0">
                <a:solidFill>
                  <a:schemeClr val="tx1"/>
                </a:solidFill>
              </a:rPr>
              <a:t>。</a:t>
            </a:r>
            <a:endParaRPr lang="en-US" altLang="ja-JP" dirty="0">
              <a:solidFill>
                <a:schemeClr val="tx1"/>
              </a:solidFill>
            </a:endParaRPr>
          </a:p>
        </p:txBody>
      </p:sp>
      <p:sp>
        <p:nvSpPr>
          <p:cNvPr id="46" name="角丸四角形吹き出し 45"/>
          <p:cNvSpPr/>
          <p:nvPr/>
        </p:nvSpPr>
        <p:spPr>
          <a:xfrm>
            <a:off x="10053736" y="1539669"/>
            <a:ext cx="2592287" cy="993386"/>
          </a:xfrm>
          <a:prstGeom prst="wedgeRoundRectCallout">
            <a:avLst>
              <a:gd name="adj1" fmla="val -109505"/>
              <a:gd name="adj2" fmla="val 51871"/>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パンフスタンドに立てた際に見える範囲</a:t>
            </a:r>
            <a:endParaRPr kumimoji="1" lang="ja-JP" altLang="en-US" dirty="0">
              <a:solidFill>
                <a:schemeClr val="tx1"/>
              </a:solidFill>
            </a:endParaRPr>
          </a:p>
        </p:txBody>
      </p:sp>
      <p:sp>
        <p:nvSpPr>
          <p:cNvPr id="24" name="角丸四角形 23"/>
          <p:cNvSpPr/>
          <p:nvPr/>
        </p:nvSpPr>
        <p:spPr>
          <a:xfrm>
            <a:off x="-5819647" y="7833319"/>
            <a:ext cx="3805143" cy="756000"/>
          </a:xfrm>
          <a:prstGeom prst="roundRect">
            <a:avLst/>
          </a:prstGeom>
          <a:solidFill>
            <a:schemeClr val="bg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どちらか</a:t>
            </a:r>
            <a:r>
              <a:rPr lang="ja-JP" altLang="en-US" dirty="0" smtClean="0">
                <a:solidFill>
                  <a:schemeClr val="tx1"/>
                </a:solidFill>
              </a:rPr>
              <a:t>の表現</a:t>
            </a:r>
            <a:r>
              <a:rPr lang="ja-JP" altLang="en-US" dirty="0">
                <a:solidFill>
                  <a:schemeClr val="tx1"/>
                </a:solidFill>
              </a:rPr>
              <a:t>で</a:t>
            </a:r>
            <a:r>
              <a:rPr lang="ja-JP" altLang="en-US" dirty="0" smtClean="0">
                <a:solidFill>
                  <a:schemeClr val="tx1"/>
                </a:solidFill>
              </a:rPr>
              <a:t>記載。</a:t>
            </a:r>
            <a:endParaRPr lang="en-US" altLang="ja-JP" dirty="0" smtClean="0">
              <a:solidFill>
                <a:schemeClr val="tx1"/>
              </a:solidFill>
            </a:endParaRPr>
          </a:p>
          <a:p>
            <a:r>
              <a:rPr lang="ja-JP" altLang="en-US" sz="1400" dirty="0">
                <a:solidFill>
                  <a:srgbClr val="FF0000"/>
                </a:solidFill>
              </a:rPr>
              <a:t>様式</a:t>
            </a:r>
            <a:r>
              <a:rPr lang="ja-JP" altLang="en-US" sz="1400" dirty="0" smtClean="0">
                <a:solidFill>
                  <a:srgbClr val="FF0000"/>
                </a:solidFill>
              </a:rPr>
              <a:t>５</a:t>
            </a:r>
            <a:r>
              <a:rPr lang="ja-JP" altLang="en-US" sz="1400" dirty="0">
                <a:solidFill>
                  <a:srgbClr val="FF0000"/>
                </a:solidFill>
              </a:rPr>
              <a:t>号</a:t>
            </a:r>
            <a:r>
              <a:rPr lang="ja-JP" altLang="en-US" sz="1400" dirty="0" smtClean="0">
                <a:solidFill>
                  <a:srgbClr val="FF0000"/>
                </a:solidFill>
              </a:rPr>
              <a:t>に訓練対象者の条件を記載してある場合は条件も明記のこと。</a:t>
            </a:r>
            <a:endParaRPr lang="en-US" altLang="ja-JP" dirty="0">
              <a:solidFill>
                <a:schemeClr val="bg2"/>
              </a:solidFill>
            </a:endParaRPr>
          </a:p>
        </p:txBody>
      </p:sp>
      <p:sp>
        <p:nvSpPr>
          <p:cNvPr id="47" name="角丸四角形吹き出し 46"/>
          <p:cNvSpPr/>
          <p:nvPr/>
        </p:nvSpPr>
        <p:spPr>
          <a:xfrm>
            <a:off x="3140968" y="10556673"/>
            <a:ext cx="3744416" cy="659123"/>
          </a:xfrm>
          <a:prstGeom prst="wedgeRoundRectCallout">
            <a:avLst>
              <a:gd name="adj1" fmla="val -6775"/>
              <a:gd name="adj2" fmla="val -123097"/>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選考会場が実施施設以外の場合は地図は必須です</a:t>
            </a:r>
            <a:r>
              <a:rPr lang="ja-JP" altLang="en-US" dirty="0" smtClean="0">
                <a:solidFill>
                  <a:schemeClr val="tx1"/>
                </a:solidFill>
              </a:rPr>
              <a:t>。</a:t>
            </a:r>
            <a:endParaRPr kumimoji="1" lang="ja-JP" altLang="en-US" dirty="0">
              <a:solidFill>
                <a:schemeClr val="tx1"/>
              </a:solidFill>
            </a:endParaRPr>
          </a:p>
        </p:txBody>
      </p:sp>
    </p:spTree>
    <p:extLst>
      <p:ext uri="{BB962C8B-B14F-4D97-AF65-F5344CB8AC3E}">
        <p14:creationId xmlns:p14="http://schemas.microsoft.com/office/powerpoint/2010/main" val="9708761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2542</TotalTime>
  <Words>679</Words>
  <Application>Microsoft Office PowerPoint</Application>
  <PresentationFormat>A4 210 x 297 mm</PresentationFormat>
  <Paragraphs>102</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881661</dc:creator>
  <cp:lastModifiedBy>-</cp:lastModifiedBy>
  <cp:revision>49</cp:revision>
  <cp:lastPrinted>2016-03-23T08:47:35Z</cp:lastPrinted>
  <dcterms:created xsi:type="dcterms:W3CDTF">2016-03-10T00:58:50Z</dcterms:created>
  <dcterms:modified xsi:type="dcterms:W3CDTF">2016-06-23T05:33:51Z</dcterms:modified>
</cp:coreProperties>
</file>