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1"/>
  </p:notesMasterIdLst>
  <p:handoutMasterIdLst>
    <p:handoutMasterId r:id="rId22"/>
  </p:handoutMasterIdLst>
  <p:sldIdLst>
    <p:sldId id="287" r:id="rId2"/>
    <p:sldId id="317" r:id="rId3"/>
    <p:sldId id="440" r:id="rId4"/>
    <p:sldId id="420" r:id="rId5"/>
    <p:sldId id="422" r:id="rId6"/>
    <p:sldId id="423" r:id="rId7"/>
    <p:sldId id="428" r:id="rId8"/>
    <p:sldId id="437" r:id="rId9"/>
    <p:sldId id="400" r:id="rId10"/>
    <p:sldId id="439" r:id="rId11"/>
    <p:sldId id="425" r:id="rId12"/>
    <p:sldId id="443" r:id="rId13"/>
    <p:sldId id="403" r:id="rId14"/>
    <p:sldId id="394" r:id="rId15"/>
    <p:sldId id="395" r:id="rId16"/>
    <p:sldId id="397" r:id="rId17"/>
    <p:sldId id="432" r:id="rId18"/>
    <p:sldId id="415" r:id="rId19"/>
    <p:sldId id="426" r:id="rId2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8B85550-FAB8-4F15-8411-1C551DE8154B}">
          <p14:sldIdLst>
            <p14:sldId id="287"/>
            <p14:sldId id="317"/>
            <p14:sldId id="440"/>
            <p14:sldId id="420"/>
            <p14:sldId id="422"/>
            <p14:sldId id="423"/>
            <p14:sldId id="428"/>
            <p14:sldId id="437"/>
            <p14:sldId id="400"/>
            <p14:sldId id="439"/>
            <p14:sldId id="425"/>
            <p14:sldId id="443"/>
            <p14:sldId id="403"/>
            <p14:sldId id="394"/>
            <p14:sldId id="395"/>
            <p14:sldId id="397"/>
            <p14:sldId id="432"/>
            <p14:sldId id="415"/>
            <p14:sldId id="42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高齢・障害・求職者雇用支援機構" initials="MSOffice"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6600FF"/>
    <a:srgbClr val="FFFFCC"/>
    <a:srgbClr val="CCCCFF"/>
    <a:srgbClr val="FF3300"/>
    <a:srgbClr val="FFCC99"/>
    <a:srgbClr val="6CB02C"/>
    <a:srgbClr val="FFD44B"/>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13" autoAdjust="0"/>
    <p:restoredTop sz="93946" autoAdjust="0"/>
  </p:normalViewPr>
  <p:slideViewPr>
    <p:cSldViewPr>
      <p:cViewPr varScale="1">
        <p:scale>
          <a:sx n="92" d="100"/>
          <a:sy n="92" d="100"/>
        </p:scale>
        <p:origin x="120"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984" y="9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4"/>
            <a:ext cx="4375991" cy="493712"/>
          </a:xfrm>
          <a:prstGeom prst="rect">
            <a:avLst/>
          </a:prstGeom>
        </p:spPr>
        <p:txBody>
          <a:bodyPr vert="horz" lIns="91361" tIns="45682" rIns="91361" bIns="45682" rtlCol="0"/>
          <a:lstStyle>
            <a:lvl1pPr algn="l">
              <a:defRPr sz="1200"/>
            </a:lvl1pPr>
          </a:lstStyle>
          <a:p>
            <a:endParaRPr kumimoji="1" lang="ja-JP" altLang="en-US" dirty="0"/>
          </a:p>
        </p:txBody>
      </p:sp>
      <p:sp>
        <p:nvSpPr>
          <p:cNvPr id="3" name="日付プレースホルダ 2"/>
          <p:cNvSpPr>
            <a:spLocks noGrp="1"/>
          </p:cNvSpPr>
          <p:nvPr>
            <p:ph type="dt" sz="quarter" idx="1"/>
          </p:nvPr>
        </p:nvSpPr>
        <p:spPr>
          <a:xfrm>
            <a:off x="3814763" y="4"/>
            <a:ext cx="2919412" cy="493712"/>
          </a:xfrm>
          <a:prstGeom prst="rect">
            <a:avLst/>
          </a:prstGeom>
        </p:spPr>
        <p:txBody>
          <a:bodyPr vert="horz" lIns="91361" tIns="45682" rIns="91361" bIns="45682" rtlCol="0"/>
          <a:lstStyle>
            <a:lvl1pPr algn="r">
              <a:defRPr sz="1200"/>
            </a:lvl1pPr>
          </a:lstStyle>
          <a:p>
            <a:endParaRPr kumimoji="1" lang="ja-JP" altLang="en-US" dirty="0"/>
          </a:p>
        </p:txBody>
      </p:sp>
      <p:sp>
        <p:nvSpPr>
          <p:cNvPr id="4" name="フッター プレースホルダ 3"/>
          <p:cNvSpPr>
            <a:spLocks noGrp="1"/>
          </p:cNvSpPr>
          <p:nvPr>
            <p:ph type="ftr" sz="quarter" idx="2"/>
          </p:nvPr>
        </p:nvSpPr>
        <p:spPr>
          <a:xfrm>
            <a:off x="8" y="9371016"/>
            <a:ext cx="2919413" cy="493712"/>
          </a:xfrm>
          <a:prstGeom prst="rect">
            <a:avLst/>
          </a:prstGeom>
        </p:spPr>
        <p:txBody>
          <a:bodyPr vert="horz" lIns="91361" tIns="45682" rIns="91361" bIns="45682" rtlCol="0" anchor="b"/>
          <a:lstStyle>
            <a:lvl1pPr algn="l">
              <a:defRPr sz="1200"/>
            </a:lvl1pPr>
          </a:lstStyle>
          <a:p>
            <a:endParaRPr kumimoji="1" lang="ja-JP" altLang="en-US" dirty="0"/>
          </a:p>
        </p:txBody>
      </p:sp>
      <p:sp>
        <p:nvSpPr>
          <p:cNvPr id="5" name="スライド番号プレースホルダ 4"/>
          <p:cNvSpPr>
            <a:spLocks noGrp="1"/>
          </p:cNvSpPr>
          <p:nvPr>
            <p:ph type="sldNum" sz="quarter" idx="3"/>
          </p:nvPr>
        </p:nvSpPr>
        <p:spPr>
          <a:xfrm>
            <a:off x="3814763" y="9371016"/>
            <a:ext cx="2919412" cy="493712"/>
          </a:xfrm>
          <a:prstGeom prst="rect">
            <a:avLst/>
          </a:prstGeom>
        </p:spPr>
        <p:txBody>
          <a:bodyPr vert="horz" lIns="91361" tIns="45682" rIns="91361" bIns="45682" rtlCol="0" anchor="b"/>
          <a:lstStyle>
            <a:lvl1pPr algn="r">
              <a:defRPr sz="1200"/>
            </a:lvl1pPr>
          </a:lstStyle>
          <a:p>
            <a:fld id="{A9240B2F-6E5E-4A18-A83B-9878B84DD88C}" type="slidenum">
              <a:rPr kumimoji="1" lang="ja-JP" altLang="en-US" smtClean="0"/>
              <a:pPr/>
              <a:t>‹#›</a:t>
            </a:fld>
            <a:endParaRPr kumimoji="1" lang="ja-JP" altLang="en-US" dirty="0"/>
          </a:p>
        </p:txBody>
      </p:sp>
    </p:spTree>
    <p:extLst>
      <p:ext uri="{BB962C8B-B14F-4D97-AF65-F5344CB8AC3E}">
        <p14:creationId xmlns:p14="http://schemas.microsoft.com/office/powerpoint/2010/main" val="3425629262"/>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8" y="4"/>
            <a:ext cx="2919413" cy="493712"/>
          </a:xfrm>
          <a:prstGeom prst="rect">
            <a:avLst/>
          </a:prstGeom>
        </p:spPr>
        <p:txBody>
          <a:bodyPr vert="horz" lIns="91361" tIns="45682" rIns="91361" bIns="45682"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14763" y="4"/>
            <a:ext cx="2919412" cy="493712"/>
          </a:xfrm>
          <a:prstGeom prst="rect">
            <a:avLst/>
          </a:prstGeom>
        </p:spPr>
        <p:txBody>
          <a:bodyPr vert="horz" lIns="91361" tIns="45682" rIns="91361" bIns="45682" rtlCol="0"/>
          <a:lstStyle>
            <a:lvl1pPr algn="r">
              <a:defRPr sz="1200"/>
            </a:lvl1pPr>
          </a:lstStyle>
          <a:p>
            <a:endParaRPr kumimoji="1" lang="ja-JP" altLang="en-US" dirty="0"/>
          </a:p>
        </p:txBody>
      </p:sp>
      <p:sp>
        <p:nvSpPr>
          <p:cNvPr id="4" name="スライド イメージ プレースホルダ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91361" tIns="45682" rIns="91361" bIns="45682" rtlCol="0" anchor="ctr"/>
          <a:lstStyle/>
          <a:p>
            <a:endParaRPr lang="ja-JP" altLang="en-US" dirty="0"/>
          </a:p>
        </p:txBody>
      </p:sp>
      <p:sp>
        <p:nvSpPr>
          <p:cNvPr id="5" name="ノート プレースホルダ 4"/>
          <p:cNvSpPr>
            <a:spLocks noGrp="1"/>
          </p:cNvSpPr>
          <p:nvPr>
            <p:ph type="body" sz="quarter" idx="3"/>
          </p:nvPr>
        </p:nvSpPr>
        <p:spPr>
          <a:xfrm>
            <a:off x="673105" y="4686304"/>
            <a:ext cx="5389563" cy="4440237"/>
          </a:xfrm>
          <a:prstGeom prst="rect">
            <a:avLst/>
          </a:prstGeom>
        </p:spPr>
        <p:txBody>
          <a:bodyPr vert="horz" lIns="91361" tIns="45682" rIns="91361" bIns="45682"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8" y="9371016"/>
            <a:ext cx="2919413" cy="493712"/>
          </a:xfrm>
          <a:prstGeom prst="rect">
            <a:avLst/>
          </a:prstGeom>
        </p:spPr>
        <p:txBody>
          <a:bodyPr vert="horz" lIns="91361" tIns="45682" rIns="91361" bIns="45682"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14763" y="9371016"/>
            <a:ext cx="2919412" cy="493712"/>
          </a:xfrm>
          <a:prstGeom prst="rect">
            <a:avLst/>
          </a:prstGeom>
        </p:spPr>
        <p:txBody>
          <a:bodyPr vert="horz" lIns="91361" tIns="45682" rIns="91361" bIns="45682" rtlCol="0" anchor="b"/>
          <a:lstStyle>
            <a:lvl1pPr algn="r">
              <a:defRPr sz="1200"/>
            </a:lvl1pPr>
          </a:lstStyle>
          <a:p>
            <a:fld id="{49A1C40A-21C0-4667-8D5B-9A0B2ABFF100}" type="slidenum">
              <a:rPr kumimoji="1" lang="ja-JP" altLang="en-US" smtClean="0"/>
              <a:pPr/>
              <a:t>‹#›</a:t>
            </a:fld>
            <a:endParaRPr kumimoji="1" lang="ja-JP" altLang="en-US" dirty="0"/>
          </a:p>
        </p:txBody>
      </p:sp>
    </p:spTree>
    <p:extLst>
      <p:ext uri="{BB962C8B-B14F-4D97-AF65-F5344CB8AC3E}">
        <p14:creationId xmlns:p14="http://schemas.microsoft.com/office/powerpoint/2010/main" val="1710009579"/>
      </p:ext>
    </p:extLst>
  </p:cSld>
  <p:clrMap bg1="lt1" tx1="dk1" bg2="lt2" tx2="dk2" accent1="accent1" accent2="accent2" accent3="accent3" accent4="accent4" accent5="accent5" accent6="accent6" hlink="hlink" folHlink="folHlink"/>
  <p:hf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流れ</a:t>
            </a:r>
            <a:r>
              <a:rPr kumimoji="1" lang="en-US" altLang="ja-JP" dirty="0" smtClean="0"/>
              <a:t>】</a:t>
            </a:r>
            <a:r>
              <a:rPr kumimoji="1" lang="ja-JP" altLang="en-US" dirty="0" smtClean="0"/>
              <a:t>西「今日の流れ」を簡単に説明→課長挨拶→西「説明」→局「説明」→西「最後に」→質疑応答</a:t>
            </a:r>
            <a:r>
              <a:rPr kumimoji="1" lang="en-US" altLang="ja-JP" dirty="0" smtClean="0"/>
              <a:t>10</a:t>
            </a:r>
            <a:r>
              <a:rPr kumimoji="1" lang="ja-JP" altLang="en-US" dirty="0" smtClean="0"/>
              <a:t>分程　その後は個別にブース等で対応</a:t>
            </a:r>
            <a:endParaRPr kumimoji="1" lang="en-US" altLang="ja-JP" dirty="0" smtClean="0"/>
          </a:p>
          <a:p>
            <a:endParaRPr kumimoji="1" lang="en-US" altLang="ja-JP" dirty="0" smtClean="0"/>
          </a:p>
          <a:p>
            <a:r>
              <a:rPr kumimoji="1" lang="ja-JP" altLang="en-US" dirty="0" smtClean="0"/>
              <a:t>課長挨拶後に配布資料の確認</a:t>
            </a:r>
            <a:endParaRPr kumimoji="1" lang="ja-JP" altLang="en-US" dirty="0"/>
          </a:p>
        </p:txBody>
      </p:sp>
      <p:sp>
        <p:nvSpPr>
          <p:cNvPr id="7" name="スライド番号プレースホルダー 6"/>
          <p:cNvSpPr>
            <a:spLocks noGrp="1"/>
          </p:cNvSpPr>
          <p:nvPr>
            <p:ph type="sldNum" sz="quarter" idx="13"/>
          </p:nvPr>
        </p:nvSpPr>
        <p:spPr/>
        <p:txBody>
          <a:bodyPr/>
          <a:lstStyle/>
          <a:p>
            <a:fld id="{49A1C40A-21C0-4667-8D5B-9A0B2ABFF100}" type="slidenum">
              <a:rPr kumimoji="1" lang="ja-JP" altLang="en-US" smtClean="0"/>
              <a:pPr/>
              <a:t>0</a:t>
            </a:fld>
            <a:endParaRPr kumimoji="1" lang="ja-JP" altLang="en-US" dirty="0"/>
          </a:p>
        </p:txBody>
      </p:sp>
      <p:sp>
        <p:nvSpPr>
          <p:cNvPr id="8" name="ヘッダー プレースホルダー 7"/>
          <p:cNvSpPr>
            <a:spLocks noGrp="1"/>
          </p:cNvSpPr>
          <p:nvPr>
            <p:ph type="hdr" sz="quarter" idx="14"/>
          </p:nvPr>
        </p:nvSpPr>
        <p:spPr/>
        <p:txBody>
          <a:bodyPr/>
          <a:lstStyle/>
          <a:p>
            <a:endParaRPr kumimoji="1" lang="ja-JP" altLang="en-US" dirty="0"/>
          </a:p>
        </p:txBody>
      </p:sp>
      <p:sp>
        <p:nvSpPr>
          <p:cNvPr id="9" name="日付プレースホルダー 8"/>
          <p:cNvSpPr>
            <a:spLocks noGrp="1"/>
          </p:cNvSpPr>
          <p:nvPr>
            <p:ph type="dt" idx="15"/>
          </p:nvPr>
        </p:nvSpPr>
        <p:spPr/>
        <p:txBody>
          <a:bodyPr/>
          <a:lstStyle/>
          <a:p>
            <a:endParaRPr kumimoji="1" lang="ja-JP" altLang="en-US" dirty="0"/>
          </a:p>
        </p:txBody>
      </p:sp>
    </p:spTree>
    <p:extLst>
      <p:ext uri="{BB962C8B-B14F-4D97-AF65-F5344CB8AC3E}">
        <p14:creationId xmlns:p14="http://schemas.microsoft.com/office/powerpoint/2010/main" val="124868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92200" y="719138"/>
            <a:ext cx="4265613" cy="32004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09933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92200" y="719138"/>
            <a:ext cx="4265613" cy="32004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13429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92200" y="719138"/>
            <a:ext cx="4265613" cy="32004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96385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9A1C40A-21C0-4667-8D5B-9A0B2ABFF100}" type="slidenum">
              <a:rPr kumimoji="1" lang="ja-JP" altLang="en-US" smtClean="0"/>
              <a:pPr/>
              <a:t>1</a:t>
            </a:fld>
            <a:endParaRPr kumimoji="1" lang="ja-JP" altLang="en-US" dirty="0"/>
          </a:p>
        </p:txBody>
      </p:sp>
    </p:spTree>
    <p:extLst>
      <p:ext uri="{BB962C8B-B14F-4D97-AF65-F5344CB8AC3E}">
        <p14:creationId xmlns:p14="http://schemas.microsoft.com/office/powerpoint/2010/main" val="230408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92200" y="719138"/>
            <a:ext cx="4265613" cy="32004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130708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92200" y="719138"/>
            <a:ext cx="4265613" cy="32004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85043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92200" y="719138"/>
            <a:ext cx="4265613" cy="32004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31464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9A1C40A-21C0-4667-8D5B-9A0B2ABFF100}" type="slidenum">
              <a:rPr kumimoji="1" lang="ja-JP" altLang="en-US" smtClean="0"/>
              <a:pPr/>
              <a:t>9</a:t>
            </a:fld>
            <a:endParaRPr kumimoji="1" lang="ja-JP" altLang="en-US" dirty="0"/>
          </a:p>
        </p:txBody>
      </p:sp>
    </p:spTree>
    <p:extLst>
      <p:ext uri="{BB962C8B-B14F-4D97-AF65-F5344CB8AC3E}">
        <p14:creationId xmlns:p14="http://schemas.microsoft.com/office/powerpoint/2010/main" val="3421371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092200" y="719138"/>
            <a:ext cx="4265613" cy="32004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05689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9A1C40A-21C0-4667-8D5B-9A0B2ABFF100}" type="slidenum">
              <a:rPr kumimoji="1" lang="ja-JP" altLang="en-US" smtClean="0"/>
              <a:pPr/>
              <a:t>13</a:t>
            </a:fld>
            <a:endParaRPr kumimoji="1" lang="ja-JP" altLang="en-US" dirty="0"/>
          </a:p>
        </p:txBody>
      </p:sp>
    </p:spTree>
    <p:extLst>
      <p:ext uri="{BB962C8B-B14F-4D97-AF65-F5344CB8AC3E}">
        <p14:creationId xmlns:p14="http://schemas.microsoft.com/office/powerpoint/2010/main" val="2854537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9A1C40A-21C0-4667-8D5B-9A0B2ABFF100}" type="slidenum">
              <a:rPr kumimoji="1" lang="ja-JP" altLang="en-US" smtClean="0"/>
              <a:pPr/>
              <a:t>14</a:t>
            </a:fld>
            <a:endParaRPr kumimoji="1" lang="ja-JP" altLang="en-US" dirty="0"/>
          </a:p>
        </p:txBody>
      </p:sp>
    </p:spTree>
    <p:extLst>
      <p:ext uri="{BB962C8B-B14F-4D97-AF65-F5344CB8AC3E}">
        <p14:creationId xmlns:p14="http://schemas.microsoft.com/office/powerpoint/2010/main" val="3019743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r>
              <a:rPr kumimoji="1" lang="en-US" altLang="ja-JP" smtClean="0"/>
              <a:t>2017/9/11</a:t>
            </a:r>
            <a:endParaRPr kumimoji="1" lang="ja-JP" altLang="en-US" dirty="0"/>
          </a:p>
        </p:txBody>
      </p:sp>
      <p:sp>
        <p:nvSpPr>
          <p:cNvPr id="5" name="フッター プレースホルダ 4"/>
          <p:cNvSpPr>
            <a:spLocks noGrp="1"/>
          </p:cNvSpPr>
          <p:nvPr>
            <p:ph type="ftr" sz="quarter" idx="11"/>
          </p:nvPr>
        </p:nvSpPr>
        <p:spPr/>
        <p:txBody>
          <a:body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6" name="スライド番号プレースホルダ 5"/>
          <p:cNvSpPr>
            <a:spLocks noGrp="1"/>
          </p:cNvSpPr>
          <p:nvPr>
            <p:ph type="sldNum" sz="quarter" idx="12"/>
          </p:nvPr>
        </p:nvSpPr>
        <p:spPr/>
        <p:txBody>
          <a:bodyPr/>
          <a:lstStyle/>
          <a:p>
            <a:fld id="{83EACDF1-60A0-45F6-A633-1A56BE53A76A}"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en-US" altLang="ja-JP" smtClean="0"/>
              <a:t>2017/9/11</a:t>
            </a:r>
            <a:endParaRPr kumimoji="1" lang="ja-JP" altLang="en-US" dirty="0"/>
          </a:p>
        </p:txBody>
      </p:sp>
      <p:sp>
        <p:nvSpPr>
          <p:cNvPr id="5" name="フッター プレースホルダ 4"/>
          <p:cNvSpPr>
            <a:spLocks noGrp="1"/>
          </p:cNvSpPr>
          <p:nvPr>
            <p:ph type="ftr" sz="quarter" idx="11"/>
          </p:nvPr>
        </p:nvSpPr>
        <p:spPr/>
        <p:txBody>
          <a:body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6" name="スライド番号プレースホルダ 5"/>
          <p:cNvSpPr>
            <a:spLocks noGrp="1"/>
          </p:cNvSpPr>
          <p:nvPr>
            <p:ph type="sldNum" sz="quarter" idx="12"/>
          </p:nvPr>
        </p:nvSpPr>
        <p:spPr/>
        <p:txBody>
          <a:bodyPr/>
          <a:lstStyle/>
          <a:p>
            <a:fld id="{83EACDF1-60A0-45F6-A633-1A56BE53A76A}"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en-US" altLang="ja-JP" smtClean="0"/>
              <a:t>2017/9/11</a:t>
            </a:r>
            <a:endParaRPr kumimoji="1" lang="ja-JP" altLang="en-US" dirty="0"/>
          </a:p>
        </p:txBody>
      </p:sp>
      <p:sp>
        <p:nvSpPr>
          <p:cNvPr id="5" name="フッター プレースホルダ 4"/>
          <p:cNvSpPr>
            <a:spLocks noGrp="1"/>
          </p:cNvSpPr>
          <p:nvPr>
            <p:ph type="ftr" sz="quarter" idx="11"/>
          </p:nvPr>
        </p:nvSpPr>
        <p:spPr/>
        <p:txBody>
          <a:body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6" name="スライド番号プレースホルダ 5"/>
          <p:cNvSpPr>
            <a:spLocks noGrp="1"/>
          </p:cNvSpPr>
          <p:nvPr>
            <p:ph type="sldNum" sz="quarter" idx="12"/>
          </p:nvPr>
        </p:nvSpPr>
        <p:spPr/>
        <p:txBody>
          <a:bodyPr/>
          <a:lstStyle/>
          <a:p>
            <a:fld id="{83EACDF1-60A0-45F6-A633-1A56BE53A76A}"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10"/>
          </p:nvPr>
        </p:nvSpPr>
        <p:spPr/>
        <p:txBody>
          <a:bodyPr/>
          <a:lstStyle/>
          <a:p>
            <a:r>
              <a:rPr kumimoji="1" lang="en-US" altLang="ja-JP" smtClean="0"/>
              <a:t>2017/9/11</a:t>
            </a:r>
            <a:endParaRPr kumimoji="1" lang="ja-JP" altLang="en-US" dirty="0"/>
          </a:p>
        </p:txBody>
      </p:sp>
      <p:sp>
        <p:nvSpPr>
          <p:cNvPr id="5" name="フッター プレースホルダ 4"/>
          <p:cNvSpPr>
            <a:spLocks noGrp="1"/>
          </p:cNvSpPr>
          <p:nvPr>
            <p:ph type="ftr" sz="quarter" idx="11"/>
          </p:nvPr>
        </p:nvSpPr>
        <p:spPr/>
        <p:txBody>
          <a:body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6" name="スライド番号プレースホルダ 5"/>
          <p:cNvSpPr>
            <a:spLocks noGrp="1"/>
          </p:cNvSpPr>
          <p:nvPr>
            <p:ph type="sldNum" sz="quarter" idx="12"/>
          </p:nvPr>
        </p:nvSpPr>
        <p:spPr/>
        <p:txBody>
          <a:bodyPr/>
          <a:lstStyle/>
          <a:p>
            <a:fld id="{83EACDF1-60A0-45F6-A633-1A56BE53A76A}"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2017/9/11</a:t>
            </a:r>
            <a:endParaRPr kumimoji="1" lang="ja-JP" altLang="en-US" dirty="0"/>
          </a:p>
        </p:txBody>
      </p:sp>
      <p:sp>
        <p:nvSpPr>
          <p:cNvPr id="5" name="フッター プレースホルダ 4"/>
          <p:cNvSpPr>
            <a:spLocks noGrp="1"/>
          </p:cNvSpPr>
          <p:nvPr>
            <p:ph type="ftr" sz="quarter" idx="11"/>
          </p:nvPr>
        </p:nvSpPr>
        <p:spPr/>
        <p:txBody>
          <a:body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6" name="スライド番号プレースホルダ 5"/>
          <p:cNvSpPr>
            <a:spLocks noGrp="1"/>
          </p:cNvSpPr>
          <p:nvPr>
            <p:ph type="sldNum" sz="quarter" idx="12"/>
          </p:nvPr>
        </p:nvSpPr>
        <p:spPr/>
        <p:txBody>
          <a:bodyPr/>
          <a:lstStyle/>
          <a:p>
            <a:fld id="{83EACDF1-60A0-45F6-A633-1A56BE53A76A}"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r>
              <a:rPr kumimoji="1" lang="en-US" altLang="ja-JP" smtClean="0"/>
              <a:t>2017/9/11</a:t>
            </a:r>
            <a:endParaRPr kumimoji="1" lang="ja-JP" altLang="en-US" dirty="0"/>
          </a:p>
        </p:txBody>
      </p:sp>
      <p:sp>
        <p:nvSpPr>
          <p:cNvPr id="6" name="フッター プレースホルダ 5"/>
          <p:cNvSpPr>
            <a:spLocks noGrp="1"/>
          </p:cNvSpPr>
          <p:nvPr>
            <p:ph type="ftr" sz="quarter" idx="11"/>
          </p:nvPr>
        </p:nvSpPr>
        <p:spPr/>
        <p:txBody>
          <a:body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7" name="スライド番号プレースホルダ 6"/>
          <p:cNvSpPr>
            <a:spLocks noGrp="1"/>
          </p:cNvSpPr>
          <p:nvPr>
            <p:ph type="sldNum" sz="quarter" idx="12"/>
          </p:nvPr>
        </p:nvSpPr>
        <p:spPr/>
        <p:txBody>
          <a:bodyPr/>
          <a:lstStyle/>
          <a:p>
            <a:fld id="{83EACDF1-60A0-45F6-A633-1A56BE53A76A}"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r>
              <a:rPr kumimoji="1" lang="en-US" altLang="ja-JP" smtClean="0"/>
              <a:t>2017/9/11</a:t>
            </a:r>
            <a:endParaRPr kumimoji="1" lang="ja-JP" altLang="en-US" dirty="0"/>
          </a:p>
        </p:txBody>
      </p:sp>
      <p:sp>
        <p:nvSpPr>
          <p:cNvPr id="8" name="フッター プレースホルダ 7"/>
          <p:cNvSpPr>
            <a:spLocks noGrp="1"/>
          </p:cNvSpPr>
          <p:nvPr>
            <p:ph type="ftr" sz="quarter" idx="11"/>
          </p:nvPr>
        </p:nvSpPr>
        <p:spPr/>
        <p:txBody>
          <a:body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9" name="スライド番号プレースホルダ 8"/>
          <p:cNvSpPr>
            <a:spLocks noGrp="1"/>
          </p:cNvSpPr>
          <p:nvPr>
            <p:ph type="sldNum" sz="quarter" idx="12"/>
          </p:nvPr>
        </p:nvSpPr>
        <p:spPr/>
        <p:txBody>
          <a:bodyPr/>
          <a:lstStyle/>
          <a:p>
            <a:fld id="{83EACDF1-60A0-45F6-A633-1A56BE53A76A}"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r>
              <a:rPr kumimoji="1" lang="en-US" altLang="ja-JP" smtClean="0"/>
              <a:t>2017/9/11</a:t>
            </a:r>
            <a:endParaRPr kumimoji="1" lang="ja-JP" altLang="en-US" dirty="0"/>
          </a:p>
        </p:txBody>
      </p:sp>
      <p:sp>
        <p:nvSpPr>
          <p:cNvPr id="4" name="フッター プレースホルダ 3"/>
          <p:cNvSpPr>
            <a:spLocks noGrp="1"/>
          </p:cNvSpPr>
          <p:nvPr>
            <p:ph type="ftr" sz="quarter" idx="11"/>
          </p:nvPr>
        </p:nvSpPr>
        <p:spPr/>
        <p:txBody>
          <a:body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5" name="スライド番号プレースホルダ 4"/>
          <p:cNvSpPr>
            <a:spLocks noGrp="1"/>
          </p:cNvSpPr>
          <p:nvPr>
            <p:ph type="sldNum" sz="quarter" idx="12"/>
          </p:nvPr>
        </p:nvSpPr>
        <p:spPr/>
        <p:txBody>
          <a:bodyPr/>
          <a:lstStyle/>
          <a:p>
            <a:fld id="{83EACDF1-60A0-45F6-A633-1A56BE53A76A}"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2017/9/11</a:t>
            </a:r>
            <a:endParaRPr kumimoji="1" lang="ja-JP" altLang="en-US" dirty="0"/>
          </a:p>
        </p:txBody>
      </p:sp>
      <p:sp>
        <p:nvSpPr>
          <p:cNvPr id="3" name="フッター プレースホルダ 2"/>
          <p:cNvSpPr>
            <a:spLocks noGrp="1"/>
          </p:cNvSpPr>
          <p:nvPr>
            <p:ph type="ftr" sz="quarter" idx="11"/>
          </p:nvPr>
        </p:nvSpPr>
        <p:spPr/>
        <p:txBody>
          <a:body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4" name="スライド番号プレースホルダ 3"/>
          <p:cNvSpPr>
            <a:spLocks noGrp="1"/>
          </p:cNvSpPr>
          <p:nvPr>
            <p:ph type="sldNum" sz="quarter" idx="12"/>
          </p:nvPr>
        </p:nvSpPr>
        <p:spPr/>
        <p:txBody>
          <a:bodyPr/>
          <a:lstStyle/>
          <a:p>
            <a:fld id="{83EACDF1-60A0-45F6-A633-1A56BE53A76A}"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2017/9/11</a:t>
            </a:r>
            <a:endParaRPr kumimoji="1" lang="ja-JP" altLang="en-US" dirty="0"/>
          </a:p>
        </p:txBody>
      </p:sp>
      <p:sp>
        <p:nvSpPr>
          <p:cNvPr id="6" name="フッター プレースホルダ 5"/>
          <p:cNvSpPr>
            <a:spLocks noGrp="1"/>
          </p:cNvSpPr>
          <p:nvPr>
            <p:ph type="ftr" sz="quarter" idx="11"/>
          </p:nvPr>
        </p:nvSpPr>
        <p:spPr/>
        <p:txBody>
          <a:body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7" name="スライド番号プレースホルダ 6"/>
          <p:cNvSpPr>
            <a:spLocks noGrp="1"/>
          </p:cNvSpPr>
          <p:nvPr>
            <p:ph type="sldNum" sz="quarter" idx="12"/>
          </p:nvPr>
        </p:nvSpPr>
        <p:spPr/>
        <p:txBody>
          <a:bodyPr/>
          <a:lstStyle/>
          <a:p>
            <a:fld id="{83EACDF1-60A0-45F6-A633-1A56BE53A76A}"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2017/9/11</a:t>
            </a:r>
            <a:endParaRPr kumimoji="1" lang="ja-JP" altLang="en-US" dirty="0"/>
          </a:p>
        </p:txBody>
      </p:sp>
      <p:sp>
        <p:nvSpPr>
          <p:cNvPr id="6" name="フッター プレースホルダ 5"/>
          <p:cNvSpPr>
            <a:spLocks noGrp="1"/>
          </p:cNvSpPr>
          <p:nvPr>
            <p:ph type="ftr" sz="quarter" idx="11"/>
          </p:nvPr>
        </p:nvSpPr>
        <p:spPr/>
        <p:txBody>
          <a:body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7" name="スライド番号プレースホルダ 6"/>
          <p:cNvSpPr>
            <a:spLocks noGrp="1"/>
          </p:cNvSpPr>
          <p:nvPr>
            <p:ph type="sldNum" sz="quarter" idx="12"/>
          </p:nvPr>
        </p:nvSpPr>
        <p:spPr/>
        <p:txBody>
          <a:bodyPr/>
          <a:lstStyle/>
          <a:p>
            <a:fld id="{83EACDF1-60A0-45F6-A633-1A56BE53A76A}"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2017/9/11</a:t>
            </a:r>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a:t>宮崎支部 　 Ｈ</a:t>
            </a:r>
            <a:r>
              <a:rPr kumimoji="1" lang="en-US" altLang="zh-TW"/>
              <a:t>29</a:t>
            </a:r>
            <a:r>
              <a:rPr kumimoji="1" lang="zh-TW" altLang="en-US"/>
              <a:t>年度第</a:t>
            </a:r>
            <a:r>
              <a:rPr kumimoji="1" lang="en-US" altLang="zh-TW"/>
              <a:t>4</a:t>
            </a:r>
            <a:r>
              <a:rPr kumimoji="1" lang="zh-TW" altLang="en-US"/>
              <a:t>四半期申請説明会</a:t>
            </a:r>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ACDF1-60A0-45F6-A633-1A56BE53A76A}"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mailto:miyazaki-qsyoku@jeed.go.jp" TargetMode="Externa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1560" y="1457489"/>
            <a:ext cx="7776864" cy="1323439"/>
          </a:xfrm>
          <a:prstGeom prst="rect">
            <a:avLst/>
          </a:prstGeom>
          <a:noFill/>
        </p:spPr>
        <p:txBody>
          <a:bodyPr wrap="square" rtlCol="0">
            <a:spAutoFit/>
          </a:bodyPr>
          <a:lstStyle/>
          <a:p>
            <a:pPr algn="ctr"/>
            <a:r>
              <a:rPr lang="ja-JP" altLang="en-US" sz="4000" dirty="0" smtClean="0">
                <a:solidFill>
                  <a:schemeClr val="accent6">
                    <a:lumMod val="50000"/>
                  </a:schemeClr>
                </a:solidFill>
              </a:rPr>
              <a:t>令和７年度第４四半期</a:t>
            </a:r>
            <a:endParaRPr lang="en-US" altLang="ja-JP" sz="4000" dirty="0" smtClean="0">
              <a:solidFill>
                <a:schemeClr val="accent6">
                  <a:lumMod val="50000"/>
                </a:schemeClr>
              </a:solidFill>
            </a:endParaRPr>
          </a:p>
          <a:p>
            <a:pPr algn="ctr"/>
            <a:r>
              <a:rPr kumimoji="1" lang="ja-JP" altLang="en-US" sz="4000" dirty="0" smtClean="0">
                <a:solidFill>
                  <a:schemeClr val="accent6">
                    <a:lumMod val="50000"/>
                  </a:schemeClr>
                </a:solidFill>
              </a:rPr>
              <a:t>認定申請説明会</a:t>
            </a:r>
            <a:endParaRPr kumimoji="1" lang="ja-JP" altLang="en-US" sz="3600" dirty="0"/>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9592" y="3789040"/>
            <a:ext cx="2678182" cy="2057154"/>
          </a:xfrm>
          <a:prstGeom prst="rect">
            <a:avLst/>
          </a:prstGeom>
        </p:spPr>
      </p:pic>
      <p:sp>
        <p:nvSpPr>
          <p:cNvPr id="7" name="テキスト ボックス 6"/>
          <p:cNvSpPr txBox="1"/>
          <p:nvPr/>
        </p:nvSpPr>
        <p:spPr>
          <a:xfrm>
            <a:off x="2865875" y="4402118"/>
            <a:ext cx="5832648" cy="830997"/>
          </a:xfrm>
          <a:prstGeom prst="rect">
            <a:avLst/>
          </a:prstGeom>
          <a:noFill/>
        </p:spPr>
        <p:txBody>
          <a:bodyPr wrap="square" rtlCol="0">
            <a:spAutoFit/>
          </a:bodyPr>
          <a:lstStyle/>
          <a:p>
            <a:pPr algn="r"/>
            <a:r>
              <a:rPr lang="ja-JP" altLang="en-US" sz="2400" dirty="0" smtClean="0">
                <a:latin typeface="+mn-ea"/>
              </a:rPr>
              <a:t>令和７年９月８日（月）　</a:t>
            </a:r>
            <a:r>
              <a:rPr lang="en-US" altLang="ja-JP" sz="2400" dirty="0" smtClean="0">
                <a:latin typeface="+mn-ea"/>
              </a:rPr>
              <a:t>13</a:t>
            </a:r>
            <a:r>
              <a:rPr lang="ja-JP" altLang="en-US" sz="2400" dirty="0" smtClean="0">
                <a:latin typeface="+mn-ea"/>
              </a:rPr>
              <a:t>：</a:t>
            </a:r>
            <a:r>
              <a:rPr lang="en-US" altLang="ja-JP" sz="2400" dirty="0" smtClean="0">
                <a:latin typeface="+mn-ea"/>
              </a:rPr>
              <a:t>30</a:t>
            </a:r>
            <a:r>
              <a:rPr lang="ja-JP" altLang="en-US" sz="2400" dirty="0" smtClean="0">
                <a:latin typeface="+mn-ea"/>
              </a:rPr>
              <a:t>～</a:t>
            </a:r>
            <a:endParaRPr lang="en-US" altLang="ja-JP" sz="2400" dirty="0" smtClean="0">
              <a:latin typeface="+mn-ea"/>
            </a:endParaRPr>
          </a:p>
          <a:p>
            <a:pPr algn="r"/>
            <a:r>
              <a:rPr lang="ja-JP" altLang="en-US" sz="2400" dirty="0" smtClean="0">
                <a:latin typeface="+mn-ea"/>
              </a:rPr>
              <a:t>宮崎支部</a:t>
            </a:r>
            <a:endParaRPr kumimoji="1" lang="ja-JP" altLang="en-US" sz="2400" dirty="0">
              <a:latin typeface="+mn-ea"/>
            </a:endParaRPr>
          </a:p>
        </p:txBody>
      </p:sp>
    </p:spTree>
    <p:extLst>
      <p:ext uri="{BB962C8B-B14F-4D97-AF65-F5344CB8AC3E}">
        <p14:creationId xmlns:p14="http://schemas.microsoft.com/office/powerpoint/2010/main" val="2686416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0" y="159310"/>
            <a:ext cx="9395520" cy="749410"/>
            <a:chOff x="0" y="397118"/>
            <a:chExt cx="9395520" cy="749410"/>
          </a:xfrm>
        </p:grpSpPr>
        <p:sp>
          <p:nvSpPr>
            <p:cNvPr id="13" name="タイトル 1"/>
            <p:cNvSpPr txBox="1">
              <a:spLocks/>
            </p:cNvSpPr>
            <p:nvPr/>
          </p:nvSpPr>
          <p:spPr>
            <a:xfrm>
              <a:off x="251520" y="548096"/>
              <a:ext cx="9144000" cy="476312"/>
            </a:xfrm>
            <a:prstGeom prst="rect">
              <a:avLst/>
            </a:prstGeom>
          </p:spPr>
          <p:txBody>
            <a:bodyPr anchor="b">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Aft>
                  <a:spcPts val="600"/>
                </a:spcAft>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uFill>
                    <a:solidFill>
                      <a:srgbClr val="FF6600"/>
                    </a:solidFill>
                  </a:uFill>
                </a:rPr>
                <a:t>申請に</a:t>
              </a:r>
              <a:r>
                <a:rPr lang="ja-JP" altLang="en-US" sz="2400" dirty="0">
                  <a:uFill>
                    <a:solidFill>
                      <a:srgbClr val="FF6600"/>
                    </a:solidFill>
                  </a:uFill>
                </a:rPr>
                <a:t>当たっての</a:t>
              </a:r>
              <a:r>
                <a:rPr lang="ja-JP" altLang="en-US" sz="2400" dirty="0" smtClean="0">
                  <a:uFill>
                    <a:solidFill>
                      <a:srgbClr val="FF6600"/>
                    </a:solidFill>
                  </a:uFill>
                </a:rPr>
                <a:t>諸注意について</a:t>
              </a:r>
              <a:endParaRPr lang="ja-JP" altLang="en-US" sz="2400" dirty="0">
                <a:latin typeface="+mj-ea"/>
                <a:cs typeface="メイリオ" panose="020B0604030504040204" pitchFamily="50" charset="-128"/>
              </a:endParaRPr>
            </a:p>
          </p:txBody>
        </p:sp>
        <p:cxnSp>
          <p:nvCxnSpPr>
            <p:cNvPr id="15" name="直線コネクタ 14"/>
            <p:cNvCxnSpPr/>
            <p:nvPr/>
          </p:nvCxnSpPr>
          <p:spPr>
            <a:xfrm>
              <a:off x="0" y="1005304"/>
              <a:ext cx="8604448" cy="47432"/>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72086" y="397118"/>
              <a:ext cx="749410" cy="749410"/>
            </a:xfrm>
            <a:prstGeom prst="rect">
              <a:avLst/>
            </a:prstGeom>
          </p:spPr>
        </p:pic>
      </p:grpSp>
      <p:sp>
        <p:nvSpPr>
          <p:cNvPr id="17" name="テキスト ボックス 16"/>
          <p:cNvSpPr txBox="1"/>
          <p:nvPr/>
        </p:nvSpPr>
        <p:spPr>
          <a:xfrm>
            <a:off x="142340" y="861476"/>
            <a:ext cx="8496000" cy="6155531"/>
          </a:xfrm>
          <a:prstGeom prst="rect">
            <a:avLst/>
          </a:prstGeom>
          <a:noFill/>
        </p:spPr>
        <p:txBody>
          <a:bodyPr wrap="square" rtlCol="0">
            <a:spAutoFit/>
          </a:bodyPr>
          <a:lstStyle/>
          <a:p>
            <a:pPr>
              <a:spcBef>
                <a:spcPts val="600"/>
              </a:spcBef>
            </a:pPr>
            <a:r>
              <a:rPr lang="ja-JP" altLang="en-US" sz="2400" dirty="0" smtClean="0"/>
              <a:t>  ②</a:t>
            </a:r>
            <a:r>
              <a:rPr lang="ja-JP" altLang="en-US" sz="2400" dirty="0"/>
              <a:t>　</a:t>
            </a:r>
            <a:r>
              <a:rPr lang="ja-JP" altLang="en-US" sz="2400" dirty="0" smtClean="0"/>
              <a:t>カリキュラムの作成に</a:t>
            </a:r>
            <a:r>
              <a:rPr lang="ja-JP" altLang="en-US" sz="2400" dirty="0"/>
              <a:t>ついて（認定様式</a:t>
            </a:r>
            <a:r>
              <a:rPr lang="ja-JP" altLang="en-US" sz="2400" dirty="0" smtClean="0"/>
              <a:t>第５号）</a:t>
            </a:r>
            <a:endParaRPr lang="en-US" altLang="ja-JP" sz="2400" dirty="0" smtClean="0"/>
          </a:p>
          <a:p>
            <a:pPr>
              <a:spcBef>
                <a:spcPts val="600"/>
              </a:spcBef>
            </a:pPr>
            <a:r>
              <a:rPr lang="ja-JP" altLang="en-US" sz="1750" dirty="0" smtClean="0"/>
              <a:t>　カリキュラムの作成について、「カリキュラム作成ナビ」等を参考に作成されていると思いますが、作成にあたってご注意いただきたい内容をいくつかご紹介いたします。</a:t>
            </a:r>
            <a:endParaRPr lang="en-US" altLang="ja-JP" sz="1750" dirty="0" smtClean="0"/>
          </a:p>
          <a:p>
            <a:pPr>
              <a:spcBef>
                <a:spcPts val="600"/>
              </a:spcBef>
            </a:pPr>
            <a:r>
              <a:rPr lang="ja-JP" altLang="en-US" dirty="0" smtClean="0"/>
              <a:t>＜訓練分野について＞</a:t>
            </a:r>
            <a:endParaRPr lang="en-US" altLang="ja-JP" dirty="0" smtClean="0"/>
          </a:p>
          <a:p>
            <a:r>
              <a:rPr lang="ja-JP" altLang="en-US" dirty="0"/>
              <a:t>〇　ＩＴ分野</a:t>
            </a:r>
            <a:r>
              <a:rPr lang="ja-JP" altLang="en-US" dirty="0" smtClean="0"/>
              <a:t>は、システムエンジニア</a:t>
            </a:r>
            <a:r>
              <a:rPr lang="ja-JP" altLang="en-US" dirty="0"/>
              <a:t>やプログラマー等、システムの分析･設計や</a:t>
            </a:r>
            <a:r>
              <a:rPr lang="ja-JP" altLang="en-US" dirty="0" smtClean="0"/>
              <a:t>プログラ </a:t>
            </a:r>
            <a:endParaRPr lang="en-US" altLang="ja-JP" dirty="0" smtClean="0"/>
          </a:p>
          <a:p>
            <a:r>
              <a:rPr lang="en-US" altLang="ja-JP" dirty="0"/>
              <a:t> </a:t>
            </a:r>
            <a:r>
              <a:rPr lang="en-US" altLang="ja-JP" dirty="0" smtClean="0"/>
              <a:t>  </a:t>
            </a:r>
            <a:r>
              <a:rPr lang="ja-JP" altLang="en-US" dirty="0" smtClean="0"/>
              <a:t>ムの</a:t>
            </a:r>
            <a:r>
              <a:rPr lang="ja-JP" altLang="en-US" dirty="0"/>
              <a:t>設計･作成などの仕事に従事する ことを希望する者を対象とし、ＪａｖａやＶＢＡ</a:t>
            </a:r>
            <a:r>
              <a:rPr lang="ja-JP" altLang="en-US" dirty="0" smtClean="0"/>
              <a:t>等 </a:t>
            </a:r>
            <a:endParaRPr lang="en-US" altLang="ja-JP" dirty="0" smtClean="0"/>
          </a:p>
          <a:p>
            <a:r>
              <a:rPr lang="en-US" altLang="ja-JP" dirty="0"/>
              <a:t> </a:t>
            </a:r>
            <a:r>
              <a:rPr lang="en-US" altLang="ja-JP" dirty="0" smtClean="0"/>
              <a:t>  </a:t>
            </a:r>
            <a:r>
              <a:rPr lang="ja-JP" altLang="en-US" dirty="0" smtClean="0"/>
              <a:t>言語</a:t>
            </a:r>
            <a:r>
              <a:rPr lang="ja-JP" altLang="en-US" dirty="0"/>
              <a:t>を用いたプログラミングやネットワーク構築に係る技能等を付与する教科を</a:t>
            </a:r>
            <a:r>
              <a:rPr lang="ja-JP" altLang="en-US" dirty="0" smtClean="0"/>
              <a:t>主体</a:t>
            </a:r>
            <a:endParaRPr lang="en-US" altLang="ja-JP" dirty="0" smtClean="0"/>
          </a:p>
          <a:p>
            <a:r>
              <a:rPr lang="en-US" altLang="ja-JP" dirty="0"/>
              <a:t> </a:t>
            </a:r>
            <a:r>
              <a:rPr lang="en-US" altLang="ja-JP" dirty="0" smtClean="0"/>
              <a:t>  </a:t>
            </a:r>
            <a:r>
              <a:rPr lang="ja-JP" altLang="en-US" dirty="0" smtClean="0"/>
              <a:t>とした</a:t>
            </a:r>
            <a:r>
              <a:rPr lang="ja-JP" altLang="en-US" dirty="0"/>
              <a:t>訓練内容が該当します。</a:t>
            </a:r>
            <a:endParaRPr lang="en-US" altLang="ja-JP" dirty="0"/>
          </a:p>
          <a:p>
            <a:r>
              <a:rPr lang="ja-JP" altLang="en-US" dirty="0"/>
              <a:t>〇　デザイン分野</a:t>
            </a:r>
            <a:r>
              <a:rPr lang="ja-JP" altLang="en-US" dirty="0" smtClean="0"/>
              <a:t>は、ＷＥＢ</a:t>
            </a:r>
            <a:r>
              <a:rPr lang="ja-JP" altLang="en-US" dirty="0"/>
              <a:t>制作ソフト（イラストレーター・フォトショップ・ワードプレス等</a:t>
            </a:r>
            <a:r>
              <a:rPr lang="ja-JP" altLang="en-US" dirty="0" smtClean="0"/>
              <a:t>）</a:t>
            </a:r>
            <a:endParaRPr lang="en-US" altLang="ja-JP" dirty="0" smtClean="0"/>
          </a:p>
          <a:p>
            <a:r>
              <a:rPr lang="ja-JP" altLang="en-US" dirty="0"/>
              <a:t>　</a:t>
            </a:r>
            <a:r>
              <a:rPr lang="ja-JP" altLang="en-US" dirty="0" smtClean="0"/>
              <a:t>を用いた</a:t>
            </a:r>
            <a:r>
              <a:rPr lang="ja-JP" altLang="en-US" dirty="0"/>
              <a:t>ＷＥＢのデザインに係る技能等を付与する教科を主体とした訓練内容が</a:t>
            </a:r>
            <a:r>
              <a:rPr lang="ja-JP" altLang="en-US" dirty="0" smtClean="0"/>
              <a:t>該当　</a:t>
            </a:r>
            <a:endParaRPr lang="en-US" altLang="ja-JP" dirty="0" smtClean="0"/>
          </a:p>
          <a:p>
            <a:r>
              <a:rPr lang="ja-JP" altLang="en-US" dirty="0"/>
              <a:t>　</a:t>
            </a:r>
            <a:r>
              <a:rPr lang="ja-JP" altLang="en-US" dirty="0" smtClean="0"/>
              <a:t>します。</a:t>
            </a:r>
            <a:endParaRPr lang="en-US" altLang="ja-JP" dirty="0" smtClean="0"/>
          </a:p>
          <a:p>
            <a:pPr>
              <a:spcBef>
                <a:spcPts val="600"/>
              </a:spcBef>
            </a:pPr>
            <a:r>
              <a:rPr lang="ja-JP" altLang="en-US" dirty="0" smtClean="0"/>
              <a:t>＜設定できない訓練内容について＞</a:t>
            </a:r>
            <a:endParaRPr lang="en-US" altLang="ja-JP" dirty="0" smtClean="0"/>
          </a:p>
          <a:p>
            <a:r>
              <a:rPr lang="ja-JP" altLang="en-US" dirty="0" smtClean="0"/>
              <a:t>〇　職業能力開発のごく一部を開発・向上するにすぎないもの、通常の就職に当たって</a:t>
            </a:r>
            <a:endParaRPr lang="en-US" altLang="ja-JP" dirty="0" smtClean="0"/>
          </a:p>
          <a:p>
            <a:r>
              <a:rPr lang="ja-JP" altLang="en-US" dirty="0"/>
              <a:t>　</a:t>
            </a:r>
            <a:r>
              <a:rPr lang="ja-JP" altLang="en-US" dirty="0" smtClean="0"/>
              <a:t>必要ないものはカリキュラム内容には設定できません。（設定できない例：体力増強）</a:t>
            </a:r>
            <a:r>
              <a:rPr lang="ja-JP" altLang="en-US" dirty="0"/>
              <a:t>　</a:t>
            </a:r>
            <a:endParaRPr lang="en-US" altLang="ja-JP" dirty="0" smtClean="0"/>
          </a:p>
          <a:p>
            <a:r>
              <a:rPr lang="ja-JP" altLang="en-US" dirty="0" smtClean="0">
                <a:latin typeface="+mn-ea"/>
              </a:rPr>
              <a:t>〇　指圧や整体、血液やリンパの促進（リンパマッサージ）、つぼ、反射区などへの刺激　</a:t>
            </a:r>
            <a:endParaRPr lang="en-US" altLang="ja-JP" dirty="0" smtClean="0">
              <a:latin typeface="+mn-ea"/>
            </a:endParaRPr>
          </a:p>
          <a:p>
            <a:r>
              <a:rPr lang="ja-JP" altLang="en-US" dirty="0">
                <a:latin typeface="+mn-ea"/>
              </a:rPr>
              <a:t>　</a:t>
            </a:r>
            <a:r>
              <a:rPr lang="ja-JP" altLang="en-US" dirty="0" smtClean="0">
                <a:latin typeface="+mn-ea"/>
              </a:rPr>
              <a:t>等といった内容については、医療類似行為とされていますので、カリキュラムの内容</a:t>
            </a:r>
            <a:r>
              <a:rPr lang="ja-JP" altLang="en-US" dirty="0">
                <a:latin typeface="+mn-ea"/>
              </a:rPr>
              <a:t>　</a:t>
            </a:r>
            <a:endParaRPr lang="en-US" altLang="ja-JP" dirty="0" smtClean="0">
              <a:latin typeface="+mn-ea"/>
            </a:endParaRPr>
          </a:p>
          <a:p>
            <a:r>
              <a:rPr lang="ja-JP" altLang="en-US" dirty="0">
                <a:latin typeface="+mn-ea"/>
              </a:rPr>
              <a:t>　</a:t>
            </a:r>
            <a:r>
              <a:rPr lang="ja-JP" altLang="en-US" dirty="0" smtClean="0">
                <a:latin typeface="+mn-ea"/>
              </a:rPr>
              <a:t>に設定することはできません。</a:t>
            </a:r>
            <a:endParaRPr lang="en-US" altLang="ja-JP" dirty="0" smtClean="0">
              <a:latin typeface="+mn-ea"/>
            </a:endParaRPr>
          </a:p>
          <a:p>
            <a:pPr algn="r">
              <a:spcAft>
                <a:spcPts val="600"/>
              </a:spcAft>
            </a:pPr>
            <a:r>
              <a:rPr lang="ja-JP" altLang="en-US" dirty="0" smtClean="0"/>
              <a:t>　　</a:t>
            </a:r>
            <a:r>
              <a:rPr lang="en-US" altLang="ja-JP" sz="1400" b="1" dirty="0" smtClean="0">
                <a:solidFill>
                  <a:prstClr val="black"/>
                </a:solidFill>
              </a:rPr>
              <a:t>※</a:t>
            </a:r>
            <a:r>
              <a:rPr lang="ja-JP" altLang="en-US" sz="1400" b="1" dirty="0" smtClean="0">
                <a:solidFill>
                  <a:srgbClr val="FF0000"/>
                </a:solidFill>
              </a:rPr>
              <a:t>申請の留意事項 別添４</a:t>
            </a:r>
            <a:r>
              <a:rPr lang="en-US" altLang="ja-JP" sz="1400" b="1" dirty="0" smtClean="0">
                <a:solidFill>
                  <a:srgbClr val="FF0000"/>
                </a:solidFill>
              </a:rPr>
              <a:t> </a:t>
            </a:r>
            <a:r>
              <a:rPr lang="ja-JP" altLang="en-US" sz="1400" b="1" dirty="0" smtClean="0">
                <a:solidFill>
                  <a:srgbClr val="FF0000"/>
                </a:solidFill>
              </a:rPr>
              <a:t>「求職者支援訓練に係るカリキュラム作成に当たっての留意事項」参照　</a:t>
            </a:r>
            <a:r>
              <a:rPr lang="ja-JP" altLang="en-US" sz="1400" dirty="0" smtClean="0">
                <a:solidFill>
                  <a:prstClr val="black"/>
                </a:solidFill>
              </a:rPr>
              <a:t>　</a:t>
            </a:r>
            <a:endParaRPr lang="en-US" altLang="ja-JP" sz="1400" dirty="0" smtClean="0">
              <a:solidFill>
                <a:prstClr val="black"/>
              </a:solidFill>
            </a:endParaRPr>
          </a:p>
          <a:p>
            <a:r>
              <a:rPr lang="ja-JP" altLang="en-US" sz="1400" dirty="0" smtClean="0">
                <a:solidFill>
                  <a:prstClr val="black"/>
                </a:solidFill>
              </a:rPr>
              <a:t>　</a:t>
            </a:r>
            <a:r>
              <a:rPr lang="ja-JP" altLang="en-US" sz="1200" b="1" dirty="0">
                <a:latin typeface="+mn-ea"/>
              </a:rPr>
              <a:t>カリキュラムの設定の可否や該当する専門科目などについて疑義が生じた場合は機構宮崎支部までご相談ください。</a:t>
            </a:r>
            <a:endParaRPr lang="en-US" altLang="ja-JP" sz="1200" b="1" dirty="0">
              <a:latin typeface="+mn-ea"/>
            </a:endParaRPr>
          </a:p>
          <a:p>
            <a:r>
              <a:rPr lang="ja-JP" altLang="en-US" sz="1200" b="1" dirty="0" smtClean="0">
                <a:latin typeface="+mn-ea"/>
              </a:rPr>
              <a:t>　（本部</a:t>
            </a:r>
            <a:r>
              <a:rPr lang="ja-JP" altLang="en-US" sz="1200" b="1" dirty="0">
                <a:latin typeface="+mn-ea"/>
              </a:rPr>
              <a:t>に照会をかけることがあり、回答までに時間を要する場合があります</a:t>
            </a:r>
            <a:r>
              <a:rPr lang="ja-JP" altLang="en-US" sz="1200" b="1" dirty="0" smtClean="0">
                <a:latin typeface="+mn-ea"/>
              </a:rPr>
              <a:t>。）</a:t>
            </a:r>
            <a:endParaRPr lang="en-US" altLang="ja-JP" sz="1200" b="1" dirty="0">
              <a:latin typeface="+mn-ea"/>
            </a:endParaRPr>
          </a:p>
          <a:p>
            <a:pPr lvl="0"/>
            <a:endParaRPr lang="en-US" altLang="ja-JP" sz="1400" dirty="0">
              <a:solidFill>
                <a:prstClr val="black"/>
              </a:solidFill>
            </a:endParaRPr>
          </a:p>
        </p:txBody>
      </p:sp>
      <p:sp>
        <p:nvSpPr>
          <p:cNvPr id="2" name="スライド番号プレースホルダー 1"/>
          <p:cNvSpPr>
            <a:spLocks noGrp="1"/>
          </p:cNvSpPr>
          <p:nvPr>
            <p:ph type="sldNum" sz="quarter" idx="12"/>
          </p:nvPr>
        </p:nvSpPr>
        <p:spPr>
          <a:xfrm>
            <a:off x="6732240" y="6232227"/>
            <a:ext cx="2133600" cy="365125"/>
          </a:xfrm>
        </p:spPr>
        <p:txBody>
          <a:bodyPr/>
          <a:lstStyle/>
          <a:p>
            <a:r>
              <a:rPr kumimoji="1" lang="ja-JP" altLang="en-US" dirty="0" smtClean="0"/>
              <a:t>　</a:t>
            </a:r>
            <a:fld id="{83EACDF1-60A0-45F6-A633-1A56BE53A76A}" type="slidenum">
              <a:rPr kumimoji="1" lang="ja-JP" altLang="en-US" smtClean="0"/>
              <a:pPr/>
              <a:t>9</a:t>
            </a:fld>
            <a:endParaRPr kumimoji="1" lang="ja-JP" altLang="en-US" dirty="0"/>
          </a:p>
        </p:txBody>
      </p:sp>
    </p:spTree>
    <p:extLst>
      <p:ext uri="{BB962C8B-B14F-4D97-AF65-F5344CB8AC3E}">
        <p14:creationId xmlns:p14="http://schemas.microsoft.com/office/powerpoint/2010/main" val="3646227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3EACDF1-60A0-45F6-A633-1A56BE53A76A}" type="slidenum">
              <a:rPr kumimoji="1" lang="ja-JP" altLang="en-US" smtClean="0"/>
              <a:pPr/>
              <a:t>10</a:t>
            </a:fld>
            <a:endParaRPr kumimoji="1" lang="ja-JP" altLang="en-US" dirty="0"/>
          </a:p>
        </p:txBody>
      </p:sp>
      <p:grpSp>
        <p:nvGrpSpPr>
          <p:cNvPr id="9" name="グループ化 8"/>
          <p:cNvGrpSpPr/>
          <p:nvPr/>
        </p:nvGrpSpPr>
        <p:grpSpPr>
          <a:xfrm>
            <a:off x="0" y="231318"/>
            <a:ext cx="8821166" cy="749410"/>
            <a:chOff x="0" y="231318"/>
            <a:chExt cx="8821166" cy="749410"/>
          </a:xfrm>
        </p:grpSpPr>
        <p:cxnSp>
          <p:nvCxnSpPr>
            <p:cNvPr id="5" name="直線コネクタ 4"/>
            <p:cNvCxnSpPr/>
            <p:nvPr/>
          </p:nvCxnSpPr>
          <p:spPr>
            <a:xfrm flipV="1">
              <a:off x="0" y="908720"/>
              <a:ext cx="8748464" cy="1857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1756" y="231318"/>
              <a:ext cx="749410" cy="749410"/>
            </a:xfrm>
            <a:prstGeom prst="rect">
              <a:avLst/>
            </a:prstGeom>
          </p:spPr>
        </p:pic>
      </p:grpSp>
      <p:sp>
        <p:nvSpPr>
          <p:cNvPr id="10" name="テキスト ボックス 9"/>
          <p:cNvSpPr txBox="1"/>
          <p:nvPr/>
        </p:nvSpPr>
        <p:spPr>
          <a:xfrm>
            <a:off x="147010" y="1028053"/>
            <a:ext cx="8676056" cy="830997"/>
          </a:xfrm>
          <a:prstGeom prst="rect">
            <a:avLst/>
          </a:prstGeom>
          <a:noFill/>
        </p:spPr>
        <p:txBody>
          <a:bodyPr wrap="square" rtlCol="0">
            <a:spAutoFit/>
          </a:bodyPr>
          <a:lstStyle/>
          <a:p>
            <a:r>
              <a:rPr lang="ja-JP" altLang="en-US" sz="2400" dirty="0" smtClean="0"/>
              <a:t>　③　デジタルリテラシーを含むカリキュラムチェックシート</a:t>
            </a:r>
            <a:endParaRPr lang="en-US" altLang="ja-JP" sz="2400" dirty="0" smtClean="0"/>
          </a:p>
          <a:p>
            <a:r>
              <a:rPr lang="ja-JP" altLang="en-US" sz="2400" dirty="0" smtClean="0"/>
              <a:t>　　　 （認定様式第５号添付書類）</a:t>
            </a:r>
            <a:endParaRPr lang="en-US" altLang="ja-JP" sz="2400" dirty="0" smtClean="0"/>
          </a:p>
        </p:txBody>
      </p:sp>
      <p:sp>
        <p:nvSpPr>
          <p:cNvPr id="11" name="テキスト ボックス 10"/>
          <p:cNvSpPr txBox="1"/>
          <p:nvPr/>
        </p:nvSpPr>
        <p:spPr>
          <a:xfrm>
            <a:off x="395536" y="2068976"/>
            <a:ext cx="8178997" cy="3447098"/>
          </a:xfrm>
          <a:prstGeom prst="rect">
            <a:avLst/>
          </a:prstGeom>
          <a:noFill/>
          <a:ln>
            <a:solidFill>
              <a:schemeClr val="tx1"/>
            </a:solidFill>
          </a:ln>
        </p:spPr>
        <p:txBody>
          <a:bodyPr wrap="square" rtlCol="0">
            <a:spAutoFit/>
          </a:bodyPr>
          <a:lstStyle/>
          <a:p>
            <a:r>
              <a:rPr lang="ja-JP" altLang="en-US" dirty="0" smtClean="0"/>
              <a:t>　こちらの書類も必ずご提出ください。</a:t>
            </a:r>
            <a:endParaRPr lang="en-US" altLang="ja-JP" dirty="0" smtClean="0"/>
          </a:p>
          <a:p>
            <a:pPr>
              <a:spcAft>
                <a:spcPts val="600"/>
              </a:spcAft>
            </a:pPr>
            <a:r>
              <a:rPr lang="ja-JP" altLang="en-US" dirty="0" smtClean="0"/>
              <a:t>　設定・作成方法については、申請の留意事項 </a:t>
            </a:r>
            <a:r>
              <a:rPr lang="ja-JP" altLang="en-US" b="1" dirty="0" smtClean="0"/>
              <a:t>別紙</a:t>
            </a:r>
            <a:r>
              <a:rPr lang="ja-JP" altLang="en-US" b="1" dirty="0"/>
              <a:t>１９「デジタルリテラシーの</a:t>
            </a:r>
            <a:r>
              <a:rPr lang="ja-JP" altLang="en-US" b="1" dirty="0" smtClean="0"/>
              <a:t>設定について</a:t>
            </a:r>
            <a:r>
              <a:rPr lang="ja-JP" altLang="en-US" b="1" dirty="0"/>
              <a:t>」</a:t>
            </a:r>
            <a:r>
              <a:rPr lang="ja-JP" altLang="en-US" dirty="0" smtClean="0"/>
              <a:t>のとおりとなります。</a:t>
            </a:r>
            <a:endParaRPr lang="en-US" altLang="ja-JP" dirty="0" smtClean="0"/>
          </a:p>
          <a:p>
            <a:pPr>
              <a:spcAft>
                <a:spcPts val="600"/>
              </a:spcAft>
            </a:pPr>
            <a:r>
              <a:rPr lang="ja-JP" altLang="en-US" dirty="0" smtClean="0"/>
              <a:t>①算定対象訓練時間内で設定してください。</a:t>
            </a:r>
            <a:endParaRPr lang="en-US" altLang="ja-JP" dirty="0" smtClean="0"/>
          </a:p>
          <a:p>
            <a:r>
              <a:rPr lang="ja-JP" altLang="en-US" dirty="0" smtClean="0"/>
              <a:t>②デジタルリテラシーを含むカリキュラムのみの科目を単独で設定ではなく、科目の内容における設定でも結構ですが、</a:t>
            </a:r>
            <a:r>
              <a:rPr lang="ja-JP" altLang="en-US" dirty="0" smtClean="0">
                <a:solidFill>
                  <a:srgbClr val="FF0000"/>
                </a:solidFill>
              </a:rPr>
              <a:t>デジタルリテラシーを含む科目等であることが分かるよう、認定様式第５号「訓練カリキュラム」の「科目の内容」欄に記載</a:t>
            </a:r>
            <a:r>
              <a:rPr lang="ja-JP" altLang="en-US" dirty="0" smtClean="0"/>
              <a:t>してください。</a:t>
            </a:r>
            <a:r>
              <a:rPr lang="ja-JP" altLang="en-US" dirty="0"/>
              <a:t>　</a:t>
            </a:r>
            <a:endParaRPr lang="en-US" altLang="ja-JP" dirty="0" smtClean="0"/>
          </a:p>
          <a:p>
            <a:pPr>
              <a:spcBef>
                <a:spcPts val="600"/>
              </a:spcBef>
              <a:spcAft>
                <a:spcPts val="600"/>
              </a:spcAft>
            </a:pPr>
            <a:r>
              <a:rPr lang="ja-JP" altLang="en-US" dirty="0" smtClean="0"/>
              <a:t>③パソコン等のデジタル機器の操作の科目を必ず設定する必要はありません。</a:t>
            </a:r>
            <a:endParaRPr lang="en-US" altLang="ja-JP" dirty="0" smtClean="0"/>
          </a:p>
          <a:p>
            <a:r>
              <a:rPr lang="en-US" altLang="ja-JP" dirty="0" smtClean="0"/>
              <a:t>※</a:t>
            </a:r>
            <a:r>
              <a:rPr lang="ja-JP" altLang="en-US" dirty="0" smtClean="0"/>
              <a:t>職業人講話でデジタルリテラシーに係る内容を実施する場合</a:t>
            </a:r>
            <a:r>
              <a:rPr lang="ja-JP" altLang="en-US" dirty="0"/>
              <a:t>は、</a:t>
            </a:r>
            <a:r>
              <a:rPr lang="ja-JP" altLang="en-US" dirty="0" smtClean="0"/>
              <a:t>チェックシート</a:t>
            </a:r>
            <a:r>
              <a:rPr lang="ja-JP" altLang="en-US" dirty="0"/>
              <a:t>の「その他」欄に記載</a:t>
            </a:r>
            <a:r>
              <a:rPr lang="ja-JP" altLang="en-US" dirty="0" smtClean="0"/>
              <a:t>し、右側の「デジタルリテラシーを含む科目名」欄に講話のテーマを記載してください。</a:t>
            </a:r>
            <a:endParaRPr lang="en-US" altLang="ja-JP" dirty="0" smtClean="0"/>
          </a:p>
        </p:txBody>
      </p:sp>
      <p:sp>
        <p:nvSpPr>
          <p:cNvPr id="3" name="テキスト ボックス 2"/>
          <p:cNvSpPr txBox="1"/>
          <p:nvPr/>
        </p:nvSpPr>
        <p:spPr>
          <a:xfrm>
            <a:off x="6078921" y="1567821"/>
            <a:ext cx="2574909" cy="338554"/>
          </a:xfrm>
          <a:prstGeom prst="rect">
            <a:avLst/>
          </a:prstGeom>
          <a:noFill/>
          <a:ln w="38100">
            <a:solidFill>
              <a:srgbClr val="FF0000"/>
            </a:solidFill>
          </a:ln>
        </p:spPr>
        <p:txBody>
          <a:bodyPr wrap="square" rtlCol="0">
            <a:spAutoFit/>
          </a:bodyPr>
          <a:lstStyle/>
          <a:p>
            <a:r>
              <a:rPr kumimoji="1" lang="ja-JP" altLang="en-US" sz="1600" dirty="0" smtClean="0"/>
              <a:t>申請の留意事項</a:t>
            </a:r>
            <a:r>
              <a:rPr lang="ja-JP" altLang="en-US" sz="1600" dirty="0"/>
              <a:t>　</a:t>
            </a:r>
            <a:r>
              <a:rPr kumimoji="1" lang="ja-JP" altLang="en-US" sz="1600" dirty="0" smtClean="0"/>
              <a:t>別紙</a:t>
            </a:r>
            <a:r>
              <a:rPr kumimoji="1" lang="en-US" altLang="ja-JP" sz="1600" dirty="0" smtClean="0"/>
              <a:t>19</a:t>
            </a:r>
            <a:endParaRPr kumimoji="1" lang="ja-JP" altLang="en-US" sz="1600" dirty="0"/>
          </a:p>
        </p:txBody>
      </p:sp>
      <p:sp>
        <p:nvSpPr>
          <p:cNvPr id="13" name="タイトル 1"/>
          <p:cNvSpPr txBox="1">
            <a:spLocks/>
          </p:cNvSpPr>
          <p:nvPr/>
        </p:nvSpPr>
        <p:spPr>
          <a:xfrm>
            <a:off x="107504" y="399730"/>
            <a:ext cx="9144000" cy="580998"/>
          </a:xfrm>
          <a:prstGeom prst="rect">
            <a:avLst/>
          </a:prstGeom>
        </p:spPr>
        <p:txBody>
          <a:bodyPr vert="horz" lIns="91440" tIns="45720" rIns="91440" bIns="45720" rtlCol="0" anchor="b">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Aft>
                <a:spcPts val="600"/>
              </a:spcAft>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a:latin typeface="+mj-ea"/>
                <a:cs typeface="メイリオ" panose="020B0604030504040204" pitchFamily="50" charset="-128"/>
              </a:rPr>
              <a:t>　</a:t>
            </a:r>
            <a:r>
              <a:rPr lang="ja-JP" altLang="en-US" sz="2400" dirty="0" smtClean="0">
                <a:uFill>
                  <a:solidFill>
                    <a:srgbClr val="FF6600"/>
                  </a:solidFill>
                </a:uFill>
              </a:rPr>
              <a:t>申請に</a:t>
            </a:r>
            <a:r>
              <a:rPr lang="ja-JP" altLang="en-US" sz="2400" dirty="0">
                <a:uFill>
                  <a:solidFill>
                    <a:srgbClr val="FF6600"/>
                  </a:solidFill>
                </a:uFill>
              </a:rPr>
              <a:t>当たっての</a:t>
            </a:r>
            <a:r>
              <a:rPr lang="ja-JP" altLang="en-US" sz="2400" dirty="0" smtClean="0">
                <a:uFill>
                  <a:solidFill>
                    <a:srgbClr val="FF6600"/>
                  </a:solidFill>
                </a:uFill>
              </a:rPr>
              <a:t>諸注意について</a:t>
            </a:r>
            <a:r>
              <a:rPr lang="ja-JP" altLang="en-US" sz="2400" dirty="0" smtClean="0">
                <a:latin typeface="+mj-ea"/>
                <a:cs typeface="メイリオ" panose="020B0604030504040204" pitchFamily="50" charset="-128"/>
              </a:rPr>
              <a:t>　</a:t>
            </a:r>
            <a:endParaRPr lang="ja-JP" altLang="en-US" sz="2400" dirty="0">
              <a:latin typeface="+mj-ea"/>
              <a:cs typeface="メイリオ" panose="020B0604030504040204" pitchFamily="50" charset="-128"/>
            </a:endParaRPr>
          </a:p>
        </p:txBody>
      </p:sp>
    </p:spTree>
    <p:extLst>
      <p:ext uri="{BB962C8B-B14F-4D97-AF65-F5344CB8AC3E}">
        <p14:creationId xmlns:p14="http://schemas.microsoft.com/office/powerpoint/2010/main" val="3151812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3EACDF1-60A0-45F6-A633-1A56BE53A76A}" type="slidenum">
              <a:rPr kumimoji="1" lang="ja-JP" altLang="en-US" smtClean="0"/>
              <a:pPr/>
              <a:t>11</a:t>
            </a:fld>
            <a:endParaRPr kumimoji="1" lang="ja-JP" altLang="en-US" dirty="0"/>
          </a:p>
        </p:txBody>
      </p:sp>
      <p:sp>
        <p:nvSpPr>
          <p:cNvPr id="4" name="テキスト ボックス 3"/>
          <p:cNvSpPr txBox="1"/>
          <p:nvPr/>
        </p:nvSpPr>
        <p:spPr>
          <a:xfrm>
            <a:off x="382084" y="1211066"/>
            <a:ext cx="8304716" cy="5001369"/>
          </a:xfrm>
          <a:prstGeom prst="rect">
            <a:avLst/>
          </a:prstGeom>
          <a:noFill/>
          <a:ln>
            <a:solidFill>
              <a:schemeClr val="tx1"/>
            </a:solidFill>
          </a:ln>
        </p:spPr>
        <p:txBody>
          <a:bodyPr wrap="square" rtlCol="0">
            <a:spAutoFit/>
          </a:bodyPr>
          <a:lstStyle/>
          <a:p>
            <a:pPr>
              <a:spcBef>
                <a:spcPts val="600"/>
              </a:spcBef>
              <a:spcAft>
                <a:spcPts val="600"/>
              </a:spcAft>
            </a:pPr>
            <a:r>
              <a:rPr lang="ja-JP" altLang="en-US" sz="2400" dirty="0"/>
              <a:t>④</a:t>
            </a:r>
            <a:r>
              <a:rPr kumimoji="1" lang="ja-JP" altLang="en-US" sz="2400" dirty="0" smtClean="0"/>
              <a:t>　講師一覧について（認定様式第７の１号）</a:t>
            </a:r>
            <a:endParaRPr kumimoji="1" lang="en-US" altLang="ja-JP" sz="2400" dirty="0" smtClean="0"/>
          </a:p>
          <a:p>
            <a:pPr>
              <a:spcAft>
                <a:spcPts val="600"/>
              </a:spcAft>
            </a:pPr>
            <a:r>
              <a:rPr lang="ja-JP" altLang="en-US" dirty="0"/>
              <a:t>　訓練を担当する</a:t>
            </a:r>
            <a:r>
              <a:rPr lang="ja-JP" altLang="en-US" dirty="0">
                <a:solidFill>
                  <a:srgbClr val="FF0000"/>
                </a:solidFill>
              </a:rPr>
              <a:t>全ての講師（助手を含む）</a:t>
            </a:r>
            <a:r>
              <a:rPr lang="ja-JP" altLang="en-US" dirty="0"/>
              <a:t>について記載してください。</a:t>
            </a:r>
          </a:p>
          <a:p>
            <a:pPr>
              <a:spcAft>
                <a:spcPts val="600"/>
              </a:spcAft>
            </a:pPr>
            <a:r>
              <a:rPr lang="ja-JP" altLang="en-US" dirty="0"/>
              <a:t>　集団形式で行う就職支援の講師、算定対象訓練以外を担当する講師を含みます</a:t>
            </a:r>
            <a:r>
              <a:rPr lang="ja-JP" altLang="en-US" dirty="0" smtClean="0"/>
              <a:t>。</a:t>
            </a:r>
            <a:endParaRPr lang="en-US" altLang="ja-JP" dirty="0" smtClean="0"/>
          </a:p>
          <a:p>
            <a:pPr>
              <a:spcAft>
                <a:spcPts val="600"/>
              </a:spcAft>
            </a:pPr>
            <a:r>
              <a:rPr lang="ja-JP" altLang="en-US" dirty="0" smtClean="0"/>
              <a:t>　同一</a:t>
            </a:r>
            <a:r>
              <a:rPr lang="ja-JP" altLang="en-US" dirty="0"/>
              <a:t>の者</a:t>
            </a:r>
            <a:r>
              <a:rPr lang="ja-JP" altLang="en-US" dirty="0" smtClean="0"/>
              <a:t>が異なる講師要件の類型や助手</a:t>
            </a:r>
            <a:r>
              <a:rPr lang="ja-JP" altLang="en-US" dirty="0"/>
              <a:t>を兼務する場合は、それぞれ別に記入してください。</a:t>
            </a:r>
            <a:endParaRPr lang="en-US" altLang="ja-JP" dirty="0" smtClean="0"/>
          </a:p>
          <a:p>
            <a:r>
              <a:rPr lang="ja-JP" altLang="en-US" dirty="0"/>
              <a:t>　</a:t>
            </a:r>
            <a:r>
              <a:rPr lang="ja-JP" altLang="en-US" dirty="0" smtClean="0"/>
              <a:t>（集団</a:t>
            </a:r>
            <a:r>
              <a:rPr lang="ja-JP" altLang="en-US" dirty="0"/>
              <a:t>形式で行う就職支援の講師、算定対象訓練以外を担当する</a:t>
            </a:r>
            <a:r>
              <a:rPr lang="ja-JP" altLang="en-US" dirty="0" smtClean="0"/>
              <a:t>講師、助手に</a:t>
            </a:r>
            <a:r>
              <a:rPr lang="ja-JP" altLang="en-US" dirty="0" err="1" smtClean="0"/>
              <a:t>つ</a:t>
            </a:r>
            <a:r>
              <a:rPr lang="ja-JP" altLang="en-US" dirty="0" smtClean="0"/>
              <a:t>　</a:t>
            </a:r>
            <a:endParaRPr lang="en-US" altLang="ja-JP" dirty="0" smtClean="0"/>
          </a:p>
          <a:p>
            <a:r>
              <a:rPr lang="ja-JP" altLang="en-US" dirty="0"/>
              <a:t>　</a:t>
            </a:r>
            <a:r>
              <a:rPr lang="ja-JP" altLang="en-US" dirty="0" smtClean="0"/>
              <a:t>いては、類型及び証明書類の記載や提出は不要です。）　</a:t>
            </a:r>
            <a:r>
              <a:rPr lang="ja-JP" altLang="en-US" dirty="0"/>
              <a:t>　</a:t>
            </a:r>
            <a:endParaRPr lang="en-US" altLang="ja-JP" dirty="0" smtClean="0"/>
          </a:p>
          <a:p>
            <a:endParaRPr lang="en-US" altLang="ja-JP" dirty="0"/>
          </a:p>
          <a:p>
            <a:pPr>
              <a:spcAft>
                <a:spcPts val="600"/>
              </a:spcAft>
            </a:pPr>
            <a:r>
              <a:rPr lang="ja-JP" altLang="en-US" dirty="0" smtClean="0"/>
              <a:t>　また、</a:t>
            </a:r>
            <a:r>
              <a:rPr lang="ja-JP" altLang="en-US" dirty="0"/>
              <a:t>以下の方については記入不要です。</a:t>
            </a:r>
            <a:endParaRPr lang="en-US" altLang="ja-JP" dirty="0"/>
          </a:p>
          <a:p>
            <a:r>
              <a:rPr lang="ja-JP" altLang="en-US" dirty="0"/>
              <a:t>　　　・職場見学、職場体験、職業人講話を担当する講師</a:t>
            </a:r>
            <a:endParaRPr lang="en-US" altLang="ja-JP" dirty="0"/>
          </a:p>
          <a:p>
            <a:r>
              <a:rPr lang="ja-JP" altLang="en-US" dirty="0"/>
              <a:t>　　　・企業実習の講師</a:t>
            </a:r>
            <a:endParaRPr lang="en-US" altLang="ja-JP" dirty="0"/>
          </a:p>
          <a:p>
            <a:r>
              <a:rPr lang="ja-JP" altLang="en-US" dirty="0"/>
              <a:t>　　　・キャリアコンサルティング</a:t>
            </a:r>
            <a:r>
              <a:rPr lang="ja-JP" altLang="en-US" dirty="0" smtClean="0"/>
              <a:t>担当者</a:t>
            </a:r>
            <a:endParaRPr lang="en-US" altLang="ja-JP" dirty="0" smtClean="0"/>
          </a:p>
          <a:p>
            <a:endParaRPr lang="ja-JP" altLang="en-US" dirty="0"/>
          </a:p>
          <a:p>
            <a:r>
              <a:rPr lang="ja-JP" altLang="en-US" dirty="0"/>
              <a:t>　なお</a:t>
            </a:r>
            <a:r>
              <a:rPr lang="ja-JP" altLang="en-US" dirty="0" smtClean="0"/>
              <a:t>、１訓練科</a:t>
            </a:r>
            <a:r>
              <a:rPr lang="ja-JP" altLang="en-US" dirty="0"/>
              <a:t>に登録可能な</a:t>
            </a:r>
            <a:r>
              <a:rPr lang="ja-JP" altLang="en-US" dirty="0">
                <a:solidFill>
                  <a:srgbClr val="FF0000"/>
                </a:solidFill>
              </a:rPr>
              <a:t>算定対象訓練の講師</a:t>
            </a:r>
            <a:r>
              <a:rPr lang="ja-JP" altLang="en-US" dirty="0"/>
              <a:t>は、</a:t>
            </a:r>
            <a:r>
              <a:rPr lang="ja-JP" altLang="en-US" dirty="0">
                <a:solidFill>
                  <a:srgbClr val="FF0000"/>
                </a:solidFill>
              </a:rPr>
              <a:t>助手を含めて</a:t>
            </a:r>
            <a:r>
              <a:rPr lang="ja-JP" altLang="en-US" dirty="0" smtClean="0">
                <a:solidFill>
                  <a:srgbClr val="FF0000"/>
                </a:solidFill>
              </a:rPr>
              <a:t>原則２０人</a:t>
            </a:r>
            <a:r>
              <a:rPr lang="ja-JP" altLang="en-US" dirty="0">
                <a:solidFill>
                  <a:srgbClr val="FF0000"/>
                </a:solidFill>
              </a:rPr>
              <a:t>まで</a:t>
            </a:r>
            <a:r>
              <a:rPr lang="ja-JP" altLang="en-US" dirty="0"/>
              <a:t>となります</a:t>
            </a:r>
            <a:r>
              <a:rPr lang="ja-JP" altLang="en-US" dirty="0" smtClean="0"/>
              <a:t>。（集団形式で行う就職支援の講師も含みます。）</a:t>
            </a:r>
            <a:endParaRPr lang="en-US" altLang="ja-JP" dirty="0"/>
          </a:p>
          <a:p>
            <a:endParaRPr kumimoji="1" lang="en-US" altLang="ja-JP" dirty="0" smtClean="0"/>
          </a:p>
        </p:txBody>
      </p:sp>
      <p:grpSp>
        <p:nvGrpSpPr>
          <p:cNvPr id="5" name="グループ化 4"/>
          <p:cNvGrpSpPr/>
          <p:nvPr/>
        </p:nvGrpSpPr>
        <p:grpSpPr>
          <a:xfrm>
            <a:off x="88442" y="321877"/>
            <a:ext cx="8892000" cy="749410"/>
            <a:chOff x="480" y="116632"/>
            <a:chExt cx="8892000" cy="749410"/>
          </a:xfrm>
        </p:grpSpPr>
        <p:cxnSp>
          <p:nvCxnSpPr>
            <p:cNvPr id="6" name="直線コネクタ 5"/>
            <p:cNvCxnSpPr/>
            <p:nvPr/>
          </p:nvCxnSpPr>
          <p:spPr>
            <a:xfrm>
              <a:off x="480" y="764704"/>
              <a:ext cx="8892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9338" y="116632"/>
              <a:ext cx="749410" cy="749410"/>
            </a:xfrm>
            <a:prstGeom prst="rect">
              <a:avLst/>
            </a:prstGeom>
          </p:spPr>
        </p:pic>
      </p:grpSp>
      <p:sp>
        <p:nvSpPr>
          <p:cNvPr id="8" name="正方形/長方形 7"/>
          <p:cNvSpPr/>
          <p:nvPr/>
        </p:nvSpPr>
        <p:spPr>
          <a:xfrm>
            <a:off x="363721" y="345831"/>
            <a:ext cx="5192447" cy="646331"/>
          </a:xfrm>
          <a:prstGeom prst="rect">
            <a:avLst/>
          </a:prstGeom>
        </p:spPr>
        <p:txBody>
          <a:bodyPr wrap="none">
            <a:spAutoFit/>
          </a:bodyPr>
          <a:lstStyle/>
          <a:p>
            <a:pPr>
              <a:lnSpc>
                <a:spcPct val="150000"/>
              </a:lnSpc>
              <a:spcAft>
                <a:spcPts val="600"/>
              </a:spcAft>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a:latin typeface="+mj-ea"/>
                <a:cs typeface="メイリオ" panose="020B0604030504040204" pitchFamily="50" charset="-128"/>
              </a:rPr>
              <a:t>　</a:t>
            </a:r>
            <a:r>
              <a:rPr lang="ja-JP" altLang="en-US" sz="2400" dirty="0" smtClean="0">
                <a:uFill>
                  <a:solidFill>
                    <a:srgbClr val="FF6600"/>
                  </a:solidFill>
                </a:uFill>
              </a:rPr>
              <a:t>申請に</a:t>
            </a:r>
            <a:r>
              <a:rPr lang="ja-JP" altLang="en-US" sz="2400" dirty="0">
                <a:uFill>
                  <a:solidFill>
                    <a:srgbClr val="FF6600"/>
                  </a:solidFill>
                </a:uFill>
              </a:rPr>
              <a:t>当たっての</a:t>
            </a:r>
            <a:r>
              <a:rPr lang="ja-JP" altLang="en-US" sz="2400" dirty="0" smtClean="0">
                <a:uFill>
                  <a:solidFill>
                    <a:srgbClr val="FF6600"/>
                  </a:solidFill>
                </a:uFill>
              </a:rPr>
              <a:t>諸注意に</a:t>
            </a:r>
            <a:r>
              <a:rPr lang="ja-JP" altLang="en-US" sz="2400" dirty="0">
                <a:uFill>
                  <a:solidFill>
                    <a:srgbClr val="FF6600"/>
                  </a:solidFill>
                </a:uFill>
              </a:rPr>
              <a:t>ついて</a:t>
            </a:r>
            <a:r>
              <a:rPr lang="ja-JP" altLang="en-US" sz="2400" dirty="0">
                <a:latin typeface="+mj-ea"/>
                <a:cs typeface="メイリオ" panose="020B0604030504040204" pitchFamily="50" charset="-128"/>
              </a:rPr>
              <a:t>　</a:t>
            </a:r>
          </a:p>
        </p:txBody>
      </p:sp>
    </p:spTree>
    <p:extLst>
      <p:ext uri="{BB962C8B-B14F-4D97-AF65-F5344CB8AC3E}">
        <p14:creationId xmlns:p14="http://schemas.microsoft.com/office/powerpoint/2010/main" val="1294412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dirty="0"/>
          </a:p>
        </p:txBody>
      </p:sp>
      <p:grpSp>
        <p:nvGrpSpPr>
          <p:cNvPr id="8" name="グループ化 7"/>
          <p:cNvGrpSpPr/>
          <p:nvPr/>
        </p:nvGrpSpPr>
        <p:grpSpPr>
          <a:xfrm>
            <a:off x="480" y="116632"/>
            <a:ext cx="8892000" cy="749410"/>
            <a:chOff x="480" y="116632"/>
            <a:chExt cx="8892000" cy="749410"/>
          </a:xfrm>
        </p:grpSpPr>
        <p:cxnSp>
          <p:nvCxnSpPr>
            <p:cNvPr id="13" name="直線コネクタ 12"/>
            <p:cNvCxnSpPr/>
            <p:nvPr/>
          </p:nvCxnSpPr>
          <p:spPr>
            <a:xfrm>
              <a:off x="480" y="764704"/>
              <a:ext cx="8892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9338" y="116632"/>
              <a:ext cx="749410" cy="749410"/>
            </a:xfrm>
            <a:prstGeom prst="rect">
              <a:avLst/>
            </a:prstGeom>
          </p:spPr>
        </p:pic>
      </p:grpSp>
      <p:sp>
        <p:nvSpPr>
          <p:cNvPr id="2" name="テキスト ボックス 1"/>
          <p:cNvSpPr txBox="1"/>
          <p:nvPr/>
        </p:nvSpPr>
        <p:spPr>
          <a:xfrm>
            <a:off x="467544" y="1052736"/>
            <a:ext cx="8304716" cy="1569660"/>
          </a:xfrm>
          <a:prstGeom prst="rect">
            <a:avLst/>
          </a:prstGeom>
          <a:noFill/>
          <a:ln>
            <a:solidFill>
              <a:schemeClr val="tx1"/>
            </a:solidFill>
          </a:ln>
        </p:spPr>
        <p:txBody>
          <a:bodyPr wrap="square" rtlCol="0">
            <a:spAutoFit/>
          </a:bodyPr>
          <a:lstStyle/>
          <a:p>
            <a:r>
              <a:rPr lang="ja-JP" altLang="en-US" sz="2400" dirty="0"/>
              <a:t>⑤</a:t>
            </a:r>
            <a:r>
              <a:rPr kumimoji="1" lang="ja-JP" altLang="en-US" sz="2400" dirty="0" smtClean="0"/>
              <a:t>　講師の勤務形態について（認定様式第７の</a:t>
            </a:r>
            <a:r>
              <a:rPr lang="ja-JP" altLang="en-US" sz="2400" dirty="0"/>
              <a:t>１</a:t>
            </a:r>
            <a:r>
              <a:rPr kumimoji="1" lang="ja-JP" altLang="en-US" sz="2400" dirty="0" smtClean="0"/>
              <a:t>号）</a:t>
            </a:r>
            <a:endParaRPr kumimoji="1" lang="en-US" altLang="ja-JP" sz="2400" dirty="0" smtClean="0"/>
          </a:p>
          <a:p>
            <a:r>
              <a:rPr lang="ja-JP" altLang="en-US" dirty="0" smtClean="0"/>
              <a:t>　認定様式第７の１号の枠外にも記載されていますが、勤務形態については、訓練実施機関の</a:t>
            </a:r>
            <a:r>
              <a:rPr lang="ja-JP" altLang="en-US" dirty="0" smtClean="0">
                <a:solidFill>
                  <a:srgbClr val="FF0000"/>
                </a:solidFill>
              </a:rPr>
              <a:t>雇用</a:t>
            </a:r>
            <a:r>
              <a:rPr lang="ja-JP" altLang="en-US" dirty="0">
                <a:solidFill>
                  <a:srgbClr val="FF0000"/>
                </a:solidFill>
              </a:rPr>
              <a:t>保険</a:t>
            </a:r>
            <a:r>
              <a:rPr lang="ja-JP" altLang="en-US" dirty="0" smtClean="0">
                <a:solidFill>
                  <a:srgbClr val="FF0000"/>
                </a:solidFill>
              </a:rPr>
              <a:t>の</a:t>
            </a:r>
            <a:r>
              <a:rPr lang="ja-JP" altLang="en-US" dirty="0">
                <a:solidFill>
                  <a:srgbClr val="FF0000"/>
                </a:solidFill>
              </a:rPr>
              <a:t>被</a:t>
            </a:r>
            <a:r>
              <a:rPr lang="ja-JP" altLang="en-US" dirty="0" smtClean="0">
                <a:solidFill>
                  <a:srgbClr val="FF0000"/>
                </a:solidFill>
              </a:rPr>
              <a:t>保険者となっている場合は「常勤」</a:t>
            </a:r>
            <a:r>
              <a:rPr lang="ja-JP" altLang="en-US" dirty="0" smtClean="0"/>
              <a:t>、</a:t>
            </a:r>
            <a:r>
              <a:rPr lang="ja-JP" altLang="en-US" dirty="0" smtClean="0">
                <a:solidFill>
                  <a:srgbClr val="FF0000"/>
                </a:solidFill>
              </a:rPr>
              <a:t>それ以外の者を「非常勤」</a:t>
            </a:r>
            <a:r>
              <a:rPr lang="ja-JP" altLang="en-US" dirty="0" smtClean="0"/>
              <a:t>としてください。また、認定様式第７の３号の経歴は、認定様式第７</a:t>
            </a:r>
            <a:r>
              <a:rPr lang="ja-JP" altLang="en-US" dirty="0"/>
              <a:t>の</a:t>
            </a:r>
            <a:r>
              <a:rPr lang="ja-JP" altLang="en-US" dirty="0" smtClean="0"/>
              <a:t>１号の担当科目を必ず網羅してください。</a:t>
            </a:r>
            <a:endParaRPr kumimoji="1" lang="en-US" altLang="ja-JP" dirty="0" smtClean="0"/>
          </a:p>
        </p:txBody>
      </p:sp>
      <p:sp>
        <p:nvSpPr>
          <p:cNvPr id="14" name="テキスト ボックス 13"/>
          <p:cNvSpPr txBox="1"/>
          <p:nvPr/>
        </p:nvSpPr>
        <p:spPr>
          <a:xfrm>
            <a:off x="439184" y="4483576"/>
            <a:ext cx="8304716" cy="1569660"/>
          </a:xfrm>
          <a:prstGeom prst="rect">
            <a:avLst/>
          </a:prstGeom>
          <a:noFill/>
          <a:ln>
            <a:solidFill>
              <a:schemeClr val="tx1"/>
            </a:solidFill>
          </a:ln>
        </p:spPr>
        <p:txBody>
          <a:bodyPr wrap="square" rtlCol="0">
            <a:spAutoFit/>
          </a:bodyPr>
          <a:lstStyle/>
          <a:p>
            <a:r>
              <a:rPr lang="ja-JP" altLang="en-US" sz="2400" dirty="0"/>
              <a:t>⑦</a:t>
            </a:r>
            <a:r>
              <a:rPr lang="ja-JP" altLang="en-US" sz="2400" dirty="0" smtClean="0"/>
              <a:t>　訓練実績について</a:t>
            </a:r>
            <a:r>
              <a:rPr kumimoji="1" lang="ja-JP" altLang="en-US" sz="2400" dirty="0" smtClean="0"/>
              <a:t>（認定様式第１４号）</a:t>
            </a:r>
            <a:endParaRPr kumimoji="1" lang="en-US" altLang="ja-JP" sz="2400" dirty="0" smtClean="0"/>
          </a:p>
          <a:p>
            <a:r>
              <a:rPr kumimoji="1" lang="ja-JP" altLang="en-US" dirty="0" smtClean="0"/>
              <a:t>　認定様式第１４号に記載する実績は、過去１年間に実施した訓練のうち、雇用保険適用就職率の適用期間で、</a:t>
            </a:r>
            <a:r>
              <a:rPr kumimoji="1" lang="ja-JP" altLang="en-US" dirty="0" smtClean="0">
                <a:solidFill>
                  <a:srgbClr val="FF0000"/>
                </a:solidFill>
              </a:rPr>
              <a:t>直近に終了したコースからさかのぼって３コース</a:t>
            </a:r>
            <a:r>
              <a:rPr kumimoji="1" lang="ja-JP" altLang="en-US" dirty="0" smtClean="0"/>
              <a:t>を記載してください。雇用保険適用就職率の適用期間については、</a:t>
            </a:r>
            <a:r>
              <a:rPr lang="ja-JP" altLang="en-US" dirty="0" smtClean="0"/>
              <a:t>機構宮崎支部ＨＰに掲載される認定申請スケジュールに記載されております。</a:t>
            </a:r>
            <a:endParaRPr kumimoji="1" lang="en-US" altLang="ja-JP" dirty="0" smtClean="0"/>
          </a:p>
        </p:txBody>
      </p:sp>
      <p:sp>
        <p:nvSpPr>
          <p:cNvPr id="10" name="タイトル 1"/>
          <p:cNvSpPr txBox="1">
            <a:spLocks/>
          </p:cNvSpPr>
          <p:nvPr/>
        </p:nvSpPr>
        <p:spPr>
          <a:xfrm>
            <a:off x="107504" y="260648"/>
            <a:ext cx="9144000" cy="580998"/>
          </a:xfrm>
          <a:prstGeom prst="rect">
            <a:avLst/>
          </a:prstGeom>
        </p:spPr>
        <p:txBody>
          <a:bodyPr vert="horz" lIns="91440" tIns="45720" rIns="91440" bIns="45720" rtlCol="0" anchor="b">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Aft>
                <a:spcPts val="600"/>
              </a:spcAft>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uFill>
                  <a:solidFill>
                    <a:srgbClr val="FF6600"/>
                  </a:solidFill>
                </a:uFill>
              </a:rPr>
              <a:t>申請に当たっての諸</a:t>
            </a:r>
            <a:r>
              <a:rPr lang="ja-JP" altLang="en-US" sz="2400" dirty="0">
                <a:uFill>
                  <a:solidFill>
                    <a:srgbClr val="FF6600"/>
                  </a:solidFill>
                </a:uFill>
              </a:rPr>
              <a:t>注意</a:t>
            </a:r>
            <a:r>
              <a:rPr lang="ja-JP" altLang="en-US" sz="2400" dirty="0" smtClean="0">
                <a:uFill>
                  <a:solidFill>
                    <a:srgbClr val="FF6600"/>
                  </a:solidFill>
                </a:uFill>
              </a:rPr>
              <a:t>について</a:t>
            </a:r>
            <a:endParaRPr lang="ja-JP" altLang="en-US" sz="2400" dirty="0">
              <a:latin typeface="+mj-ea"/>
              <a:cs typeface="メイリオ" panose="020B0604030504040204" pitchFamily="50" charset="-128"/>
            </a:endParaRPr>
          </a:p>
        </p:txBody>
      </p:sp>
      <p:sp>
        <p:nvSpPr>
          <p:cNvPr id="12" name="テキスト ボックス 11"/>
          <p:cNvSpPr txBox="1"/>
          <p:nvPr/>
        </p:nvSpPr>
        <p:spPr>
          <a:xfrm>
            <a:off x="471720" y="2795467"/>
            <a:ext cx="8304716" cy="1384995"/>
          </a:xfrm>
          <a:prstGeom prst="rect">
            <a:avLst/>
          </a:prstGeom>
          <a:noFill/>
          <a:ln>
            <a:solidFill>
              <a:schemeClr val="tx1"/>
            </a:solidFill>
          </a:ln>
        </p:spPr>
        <p:txBody>
          <a:bodyPr wrap="square" rtlCol="0">
            <a:spAutoFit/>
          </a:bodyPr>
          <a:lstStyle/>
          <a:p>
            <a:r>
              <a:rPr kumimoji="1" lang="ja-JP" altLang="en-US" sz="2400" dirty="0" smtClean="0"/>
              <a:t>⑥</a:t>
            </a:r>
            <a:r>
              <a:rPr lang="ja-JP" altLang="en-US" sz="2400" dirty="0"/>
              <a:t>　</a:t>
            </a:r>
            <a:r>
              <a:rPr lang="ja-JP" altLang="en-US" sz="2400" dirty="0" smtClean="0"/>
              <a:t>講師の担当する科目について（認定様式第７の３号）</a:t>
            </a:r>
            <a:endParaRPr kumimoji="1" lang="en-US" altLang="ja-JP" sz="2400" dirty="0" smtClean="0"/>
          </a:p>
          <a:p>
            <a:r>
              <a:rPr lang="ja-JP" altLang="en-US" sz="2400" dirty="0"/>
              <a:t>　</a:t>
            </a:r>
            <a:r>
              <a:rPr lang="ja-JP" altLang="en-US" dirty="0"/>
              <a:t>新しい科目や科目の内容（ＡＩ等）を設定する場合、担当する講師の実務</a:t>
            </a:r>
            <a:r>
              <a:rPr lang="ja-JP" altLang="en-US" dirty="0" smtClean="0"/>
              <a:t>経験や</a:t>
            </a:r>
            <a:r>
              <a:rPr lang="ja-JP" altLang="en-US" dirty="0"/>
              <a:t>必要</a:t>
            </a:r>
            <a:r>
              <a:rPr lang="ja-JP" altLang="en-US" dirty="0" smtClean="0"/>
              <a:t>となる資格を確認し、担当する科目を教えることができる実務経験・指導（等）業務経験を有しているかをご確認ください。</a:t>
            </a:r>
            <a:endParaRPr lang="en-US" altLang="ja-JP" dirty="0" smtClean="0"/>
          </a:p>
        </p:txBody>
      </p:sp>
    </p:spTree>
    <p:extLst>
      <p:ext uri="{BB962C8B-B14F-4D97-AF65-F5344CB8AC3E}">
        <p14:creationId xmlns:p14="http://schemas.microsoft.com/office/powerpoint/2010/main" val="27166979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732240" y="6232227"/>
            <a:ext cx="2133600" cy="365125"/>
          </a:xfrm>
        </p:spPr>
        <p:txBody>
          <a:bodyPr/>
          <a:lstStyle/>
          <a:p>
            <a:fld id="{83EACDF1-60A0-45F6-A633-1A56BE53A76A}" type="slidenum">
              <a:rPr kumimoji="1" lang="ja-JP" altLang="en-US" smtClean="0"/>
              <a:pPr/>
              <a:t>13</a:t>
            </a:fld>
            <a:endParaRPr kumimoji="1" lang="ja-JP" altLang="en-US" dirty="0"/>
          </a:p>
        </p:txBody>
      </p:sp>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9366161" y="4365104"/>
            <a:ext cx="204766" cy="467396"/>
          </a:xfrm>
          <a:prstGeom prst="rect">
            <a:avLst/>
          </a:prstGeom>
        </p:spPr>
      </p:pic>
      <p:sp>
        <p:nvSpPr>
          <p:cNvPr id="11" name="山形 10"/>
          <p:cNvSpPr/>
          <p:nvPr/>
        </p:nvSpPr>
        <p:spPr>
          <a:xfrm>
            <a:off x="251520" y="1009025"/>
            <a:ext cx="5696223" cy="434473"/>
          </a:xfrm>
          <a:prstGeom prst="chevron">
            <a:avLst/>
          </a:prstGeom>
          <a:solidFill>
            <a:srgbClr val="EEB5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b" anchorCtr="0"/>
          <a:lstStyle/>
          <a:p>
            <a:r>
              <a:rPr lang="ja-JP" altLang="en-US" sz="2000" b="1" dirty="0">
                <a:solidFill>
                  <a:schemeClr val="bg1"/>
                </a:solidFill>
                <a:latin typeface="+mj-ea"/>
                <a:ea typeface="+mj-ea"/>
              </a:rPr>
              <a:t>～申請書類の提出に当たって</a:t>
            </a:r>
            <a:r>
              <a:rPr lang="ja-JP" altLang="en-US" sz="2000" b="1" dirty="0" smtClean="0">
                <a:solidFill>
                  <a:schemeClr val="bg1"/>
                </a:solidFill>
                <a:latin typeface="+mj-ea"/>
                <a:ea typeface="+mj-ea"/>
              </a:rPr>
              <a:t>のお願い～</a:t>
            </a:r>
            <a:endParaRPr lang="ja-JP" altLang="en-US" sz="2000" b="1" dirty="0">
              <a:solidFill>
                <a:schemeClr val="bg1"/>
              </a:solidFill>
              <a:latin typeface="+mj-ea"/>
              <a:ea typeface="+mj-ea"/>
            </a:endParaRPr>
          </a:p>
        </p:txBody>
      </p:sp>
      <p:grpSp>
        <p:nvGrpSpPr>
          <p:cNvPr id="3" name="グループ化 2"/>
          <p:cNvGrpSpPr/>
          <p:nvPr/>
        </p:nvGrpSpPr>
        <p:grpSpPr>
          <a:xfrm>
            <a:off x="168015" y="281125"/>
            <a:ext cx="8721496" cy="749410"/>
            <a:chOff x="0" y="397118"/>
            <a:chExt cx="8721496" cy="749410"/>
          </a:xfrm>
        </p:grpSpPr>
        <p:cxnSp>
          <p:nvCxnSpPr>
            <p:cNvPr id="15" name="直線コネクタ 14"/>
            <p:cNvCxnSpPr/>
            <p:nvPr/>
          </p:nvCxnSpPr>
          <p:spPr>
            <a:xfrm>
              <a:off x="0" y="1005304"/>
              <a:ext cx="8604448" cy="47432"/>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6" name="図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72086" y="397118"/>
              <a:ext cx="749410" cy="749410"/>
            </a:xfrm>
            <a:prstGeom prst="rect">
              <a:avLst/>
            </a:prstGeom>
          </p:spPr>
        </p:pic>
      </p:grpSp>
      <p:sp>
        <p:nvSpPr>
          <p:cNvPr id="17" name="テキスト ボックス 16"/>
          <p:cNvSpPr txBox="1"/>
          <p:nvPr/>
        </p:nvSpPr>
        <p:spPr>
          <a:xfrm>
            <a:off x="317881" y="1555002"/>
            <a:ext cx="8304716" cy="5586145"/>
          </a:xfrm>
          <a:prstGeom prst="rect">
            <a:avLst/>
          </a:prstGeom>
          <a:noFill/>
        </p:spPr>
        <p:txBody>
          <a:bodyPr wrap="square" rtlCol="0">
            <a:spAutoFit/>
          </a:bodyPr>
          <a:lstStyle/>
          <a:p>
            <a:r>
              <a:rPr lang="ja-JP" altLang="en-US" dirty="0"/>
              <a:t>①</a:t>
            </a:r>
            <a:r>
              <a:rPr kumimoji="1" lang="ja-JP" altLang="en-US" dirty="0" smtClean="0"/>
              <a:t>　</a:t>
            </a:r>
            <a:r>
              <a:rPr lang="ja-JP" altLang="ja-JP" dirty="0" smtClean="0"/>
              <a:t>求職者</a:t>
            </a:r>
            <a:r>
              <a:rPr lang="ja-JP" altLang="ja-JP" dirty="0"/>
              <a:t>支援訓練の開始日について</a:t>
            </a:r>
            <a:r>
              <a:rPr lang="ja-JP" altLang="ja-JP" dirty="0" smtClean="0"/>
              <a:t>は</a:t>
            </a:r>
            <a:r>
              <a:rPr lang="ja-JP" altLang="en-US" dirty="0" smtClean="0"/>
              <a:t>、可能な限り開始日の前日が土・日・祝日と　　</a:t>
            </a:r>
            <a:endParaRPr lang="en-US" altLang="ja-JP" dirty="0" smtClean="0"/>
          </a:p>
          <a:p>
            <a:pPr>
              <a:spcAft>
                <a:spcPts val="600"/>
              </a:spcAft>
            </a:pPr>
            <a:r>
              <a:rPr lang="ja-JP" altLang="en-US" dirty="0"/>
              <a:t>　</a:t>
            </a:r>
            <a:r>
              <a:rPr lang="ja-JP" altLang="en-US" dirty="0" smtClean="0"/>
              <a:t>ならないよう、設定してください。</a:t>
            </a:r>
            <a:endParaRPr lang="en-US" altLang="ja-JP" dirty="0" smtClean="0"/>
          </a:p>
          <a:p>
            <a:r>
              <a:rPr lang="ja-JP" altLang="en-US" dirty="0" smtClean="0">
                <a:latin typeface="+mn-ea"/>
              </a:rPr>
              <a:t>②</a:t>
            </a:r>
            <a:r>
              <a:rPr lang="ja-JP" altLang="en-US" dirty="0">
                <a:latin typeface="+mn-ea"/>
              </a:rPr>
              <a:t>　</a:t>
            </a:r>
            <a:r>
              <a:rPr lang="ja-JP" altLang="en-US" dirty="0" smtClean="0">
                <a:latin typeface="+mn-ea"/>
              </a:rPr>
              <a:t>「受講者」については、「</a:t>
            </a:r>
            <a:r>
              <a:rPr lang="ja-JP" altLang="en-US" dirty="0">
                <a:latin typeface="+mn-ea"/>
              </a:rPr>
              <a:t>受講者」、「受講生」</a:t>
            </a:r>
            <a:r>
              <a:rPr lang="ja-JP" altLang="en-US" dirty="0" smtClean="0">
                <a:latin typeface="+mn-ea"/>
              </a:rPr>
              <a:t>、「</a:t>
            </a:r>
            <a:r>
              <a:rPr lang="ja-JP" altLang="en-US" dirty="0">
                <a:latin typeface="+mn-ea"/>
              </a:rPr>
              <a:t>訓練生」、「生徒」</a:t>
            </a:r>
            <a:r>
              <a:rPr lang="ja-JP" altLang="en-US" dirty="0" smtClean="0">
                <a:latin typeface="+mn-ea"/>
              </a:rPr>
              <a:t>などの表現の仕</a:t>
            </a:r>
            <a:endParaRPr lang="en-US" altLang="ja-JP" dirty="0" smtClean="0">
              <a:latin typeface="+mn-ea"/>
            </a:endParaRPr>
          </a:p>
          <a:p>
            <a:pPr>
              <a:spcAft>
                <a:spcPts val="600"/>
              </a:spcAft>
            </a:pPr>
            <a:r>
              <a:rPr lang="ja-JP" altLang="en-US" dirty="0">
                <a:latin typeface="+mn-ea"/>
              </a:rPr>
              <a:t>　</a:t>
            </a:r>
            <a:r>
              <a:rPr lang="ja-JP" altLang="en-US" dirty="0" smtClean="0">
                <a:latin typeface="+mn-ea"/>
              </a:rPr>
              <a:t>方がありますが、申請書におきましては、</a:t>
            </a:r>
            <a:r>
              <a:rPr lang="ja-JP" altLang="en-US" dirty="0" smtClean="0">
                <a:solidFill>
                  <a:srgbClr val="FF0000"/>
                </a:solidFill>
                <a:latin typeface="+mn-ea"/>
              </a:rPr>
              <a:t>「</a:t>
            </a:r>
            <a:r>
              <a:rPr lang="ja-JP" altLang="en-US" dirty="0">
                <a:solidFill>
                  <a:srgbClr val="FF0000"/>
                </a:solidFill>
                <a:latin typeface="+mn-ea"/>
              </a:rPr>
              <a:t>受講者」の表現に統一</a:t>
            </a:r>
            <a:r>
              <a:rPr lang="ja-JP" altLang="en-US" dirty="0">
                <a:latin typeface="+mn-ea"/>
              </a:rPr>
              <a:t>をお願いします</a:t>
            </a:r>
            <a:r>
              <a:rPr lang="ja-JP" altLang="en-US" dirty="0" smtClean="0">
                <a:latin typeface="+mn-ea"/>
              </a:rPr>
              <a:t>。　</a:t>
            </a:r>
            <a:endParaRPr lang="en-US" altLang="ja-JP" dirty="0" smtClean="0">
              <a:latin typeface="+mn-ea"/>
            </a:endParaRPr>
          </a:p>
          <a:p>
            <a:r>
              <a:rPr lang="ja-JP" altLang="en-US" dirty="0" smtClean="0">
                <a:latin typeface="+mn-ea"/>
              </a:rPr>
              <a:t>③　申請するコースの使用予定教室が他のコースと重複していないか（教室確保）、</a:t>
            </a:r>
            <a:endParaRPr lang="en-US" altLang="ja-JP" dirty="0" smtClean="0">
              <a:latin typeface="+mn-ea"/>
            </a:endParaRPr>
          </a:p>
          <a:p>
            <a:r>
              <a:rPr lang="ja-JP" altLang="en-US" dirty="0">
                <a:latin typeface="+mn-ea"/>
              </a:rPr>
              <a:t>　</a:t>
            </a:r>
            <a:r>
              <a:rPr lang="ja-JP" altLang="en-US" dirty="0" smtClean="0">
                <a:latin typeface="+mn-ea"/>
              </a:rPr>
              <a:t>確認をお願いします。また、選考の実施場所や面接担当者等も併せて確認をお願</a:t>
            </a:r>
            <a:endParaRPr lang="en-US" altLang="ja-JP" dirty="0" smtClean="0">
              <a:latin typeface="+mn-ea"/>
            </a:endParaRPr>
          </a:p>
          <a:p>
            <a:r>
              <a:rPr lang="ja-JP" altLang="en-US" dirty="0">
                <a:latin typeface="+mn-ea"/>
              </a:rPr>
              <a:t>　</a:t>
            </a:r>
            <a:r>
              <a:rPr lang="ja-JP" altLang="en-US" dirty="0" smtClean="0">
                <a:latin typeface="+mn-ea"/>
              </a:rPr>
              <a:t>いします。</a:t>
            </a:r>
            <a:endParaRPr lang="en-US" altLang="ja-JP" dirty="0" smtClean="0">
              <a:latin typeface="+mn-ea"/>
            </a:endParaRPr>
          </a:p>
          <a:p>
            <a:r>
              <a:rPr lang="ja-JP" altLang="en-US" dirty="0" smtClean="0">
                <a:latin typeface="+mn-ea"/>
              </a:rPr>
              <a:t>④</a:t>
            </a:r>
            <a:r>
              <a:rPr lang="ja-JP" altLang="en-US" dirty="0">
                <a:latin typeface="+mn-ea"/>
              </a:rPr>
              <a:t>　支部からの</a:t>
            </a:r>
            <a:r>
              <a:rPr lang="ja-JP" altLang="en-US" dirty="0">
                <a:solidFill>
                  <a:srgbClr val="FF0000"/>
                </a:solidFill>
                <a:latin typeface="+mn-ea"/>
              </a:rPr>
              <a:t>修正依頼の内容以外を</a:t>
            </a:r>
            <a:r>
              <a:rPr lang="ja-JP" altLang="en-US" dirty="0" smtClean="0">
                <a:solidFill>
                  <a:srgbClr val="FF0000"/>
                </a:solidFill>
                <a:latin typeface="+mn-ea"/>
              </a:rPr>
              <a:t>変更したい場合</a:t>
            </a:r>
            <a:r>
              <a:rPr lang="ja-JP" altLang="en-US" dirty="0" smtClean="0">
                <a:latin typeface="+mn-ea"/>
              </a:rPr>
              <a:t>は、</a:t>
            </a:r>
            <a:endParaRPr lang="en-US" altLang="ja-JP" dirty="0" smtClean="0">
              <a:latin typeface="+mn-ea"/>
            </a:endParaRPr>
          </a:p>
          <a:p>
            <a:r>
              <a:rPr lang="ja-JP" altLang="en-US" dirty="0" smtClean="0">
                <a:latin typeface="+mn-ea"/>
              </a:rPr>
              <a:t>　必ず</a:t>
            </a:r>
            <a:r>
              <a:rPr lang="ja-JP" altLang="en-US" dirty="0">
                <a:latin typeface="+mn-ea"/>
              </a:rPr>
              <a:t>、審査担当者へ</a:t>
            </a:r>
            <a:r>
              <a:rPr lang="ja-JP" altLang="en-US" dirty="0" smtClean="0">
                <a:latin typeface="+mn-ea"/>
              </a:rPr>
              <a:t>の</a:t>
            </a:r>
            <a:r>
              <a:rPr lang="ja-JP" altLang="en-US" u="dbl" dirty="0">
                <a:latin typeface="+mn-ea"/>
              </a:rPr>
              <a:t>　</a:t>
            </a:r>
            <a:r>
              <a:rPr lang="ja-JP" altLang="en-US" u="dbl" dirty="0" smtClean="0">
                <a:solidFill>
                  <a:srgbClr val="FF0000"/>
                </a:solidFill>
                <a:latin typeface="+mn-ea"/>
              </a:rPr>
              <a:t>事前連絡</a:t>
            </a:r>
            <a:r>
              <a:rPr lang="ja-JP" altLang="en-US" u="dbl" dirty="0">
                <a:solidFill>
                  <a:srgbClr val="FF0000"/>
                </a:solidFill>
                <a:latin typeface="+mn-ea"/>
              </a:rPr>
              <a:t>及び変更可否の確認</a:t>
            </a:r>
            <a:r>
              <a:rPr lang="ja-JP" altLang="en-US" dirty="0">
                <a:latin typeface="+mn-ea"/>
              </a:rPr>
              <a:t>をお願いします</a:t>
            </a:r>
            <a:r>
              <a:rPr lang="ja-JP" altLang="en-US" dirty="0" smtClean="0">
                <a:latin typeface="+mn-ea"/>
              </a:rPr>
              <a:t>。</a:t>
            </a:r>
            <a:endParaRPr lang="en-US" altLang="ja-JP" dirty="0" smtClean="0">
              <a:latin typeface="+mn-ea"/>
            </a:endParaRPr>
          </a:p>
          <a:p>
            <a:r>
              <a:rPr lang="ja-JP" altLang="en-US" dirty="0" smtClean="0">
                <a:latin typeface="+mn-ea"/>
              </a:rPr>
              <a:t>　修正</a:t>
            </a:r>
            <a:r>
              <a:rPr lang="ja-JP" altLang="en-US" dirty="0">
                <a:latin typeface="+mn-ea"/>
              </a:rPr>
              <a:t>の依頼をして</a:t>
            </a:r>
            <a:r>
              <a:rPr lang="ja-JP" altLang="en-US" dirty="0" smtClean="0">
                <a:latin typeface="+mn-ea"/>
              </a:rPr>
              <a:t>いない</a:t>
            </a:r>
            <a:r>
              <a:rPr lang="ja-JP" altLang="en-US" dirty="0">
                <a:latin typeface="+mn-ea"/>
              </a:rPr>
              <a:t>箇所</a:t>
            </a:r>
            <a:r>
              <a:rPr lang="ja-JP" altLang="en-US" dirty="0" smtClean="0">
                <a:latin typeface="+mn-ea"/>
              </a:rPr>
              <a:t>について、変更されて</a:t>
            </a:r>
            <a:r>
              <a:rPr lang="ja-JP" altLang="en-US" dirty="0">
                <a:latin typeface="+mn-ea"/>
              </a:rPr>
              <a:t>いることがあります</a:t>
            </a:r>
            <a:r>
              <a:rPr lang="ja-JP" altLang="en-US" dirty="0" smtClean="0">
                <a:latin typeface="+mn-ea"/>
              </a:rPr>
              <a:t>。　</a:t>
            </a:r>
            <a:endParaRPr lang="en-US" altLang="ja-JP" dirty="0" smtClean="0">
              <a:latin typeface="+mn-ea"/>
            </a:endParaRPr>
          </a:p>
          <a:p>
            <a:r>
              <a:rPr lang="ja-JP" altLang="en-US" dirty="0">
                <a:solidFill>
                  <a:srgbClr val="FF0000"/>
                </a:solidFill>
                <a:latin typeface="+mn-ea"/>
              </a:rPr>
              <a:t>　</a:t>
            </a:r>
            <a:r>
              <a:rPr lang="ja-JP" altLang="en-US" dirty="0" smtClean="0">
                <a:solidFill>
                  <a:srgbClr val="FF0000"/>
                </a:solidFill>
                <a:latin typeface="+mn-ea"/>
              </a:rPr>
              <a:t>依頼箇所以外の無断修正をしないよう、</a:t>
            </a:r>
            <a:r>
              <a:rPr lang="ja-JP" altLang="en-US" dirty="0" smtClean="0">
                <a:latin typeface="+mn-ea"/>
              </a:rPr>
              <a:t>お願いいたします。</a:t>
            </a:r>
            <a:endParaRPr lang="en-US" altLang="ja-JP" dirty="0" smtClean="0">
              <a:latin typeface="+mn-ea"/>
            </a:endParaRPr>
          </a:p>
          <a:p>
            <a:r>
              <a:rPr lang="ja-JP" altLang="en-US" dirty="0" smtClean="0">
                <a:latin typeface="+mn-ea"/>
              </a:rPr>
              <a:t>　　また、支部から修正依頼された書類を再提出する際は、</a:t>
            </a:r>
            <a:r>
              <a:rPr lang="ja-JP" altLang="en-US" u="sng" dirty="0" smtClean="0">
                <a:latin typeface="+mn-ea"/>
              </a:rPr>
              <a:t>依頼のあった様式のみ</a:t>
            </a:r>
            <a:r>
              <a:rPr lang="ja-JP" altLang="en-US" dirty="0" smtClean="0">
                <a:latin typeface="+mn-ea"/>
              </a:rPr>
              <a:t>を</a:t>
            </a:r>
            <a:endParaRPr lang="en-US" altLang="ja-JP" dirty="0" smtClean="0">
              <a:latin typeface="+mn-ea"/>
            </a:endParaRPr>
          </a:p>
          <a:p>
            <a:r>
              <a:rPr lang="ja-JP" altLang="en-US" dirty="0">
                <a:latin typeface="+mn-ea"/>
              </a:rPr>
              <a:t>　</a:t>
            </a:r>
            <a:r>
              <a:rPr lang="ja-JP" altLang="en-US" dirty="0" smtClean="0">
                <a:latin typeface="+mn-ea"/>
              </a:rPr>
              <a:t>お送りください。（メールサーバーを圧迫し、正常に届かない可能性があるため）</a:t>
            </a:r>
            <a:endParaRPr lang="en-US" altLang="ja-JP" dirty="0" smtClean="0">
              <a:latin typeface="+mn-ea"/>
            </a:endParaRPr>
          </a:p>
          <a:p>
            <a:r>
              <a:rPr lang="ja-JP" altLang="en-US" dirty="0" smtClean="0">
                <a:latin typeface="+mn-ea"/>
              </a:rPr>
              <a:t>　　</a:t>
            </a:r>
            <a:r>
              <a:rPr lang="ja-JP" altLang="en-US" dirty="0">
                <a:latin typeface="+mn-ea"/>
              </a:rPr>
              <a:t>（</a:t>
            </a:r>
            <a:r>
              <a:rPr lang="ja-JP" altLang="en-US" dirty="0" smtClean="0">
                <a:latin typeface="+mn-ea"/>
              </a:rPr>
              <a:t>ただし</a:t>
            </a:r>
            <a:r>
              <a:rPr lang="ja-JP" altLang="en-US" dirty="0">
                <a:latin typeface="+mn-ea"/>
              </a:rPr>
              <a:t>、</a:t>
            </a:r>
            <a:r>
              <a:rPr lang="ja-JP" altLang="en-US" u="sng" dirty="0" smtClean="0">
                <a:latin typeface="+mn-ea"/>
              </a:rPr>
              <a:t>一つの様式で、数ページのうちの</a:t>
            </a:r>
            <a:r>
              <a:rPr lang="en-US" altLang="ja-JP" u="sng" dirty="0" smtClean="0">
                <a:latin typeface="+mn-ea"/>
              </a:rPr>
              <a:t>1</a:t>
            </a:r>
            <a:r>
              <a:rPr lang="ja-JP" altLang="en-US" u="sng" dirty="0" smtClean="0">
                <a:latin typeface="+mn-ea"/>
              </a:rPr>
              <a:t>頁に修正・</a:t>
            </a:r>
            <a:r>
              <a:rPr lang="ja-JP" altLang="en-US" u="sng" dirty="0">
                <a:latin typeface="+mn-ea"/>
              </a:rPr>
              <a:t>差</a:t>
            </a:r>
            <a:r>
              <a:rPr lang="ja-JP" altLang="en-US" u="sng" dirty="0" smtClean="0">
                <a:latin typeface="+mn-ea"/>
              </a:rPr>
              <a:t>替があった場合は、全頁</a:t>
            </a:r>
            <a:endParaRPr lang="en-US" altLang="ja-JP" u="sng" dirty="0" smtClean="0">
              <a:latin typeface="+mn-ea"/>
            </a:endParaRPr>
          </a:p>
          <a:p>
            <a:pPr>
              <a:spcAft>
                <a:spcPts val="600"/>
              </a:spcAft>
            </a:pPr>
            <a:r>
              <a:rPr lang="ja-JP" altLang="en-US" u="sng" dirty="0" smtClean="0">
                <a:latin typeface="+mn-ea"/>
              </a:rPr>
              <a:t>　の提出</a:t>
            </a:r>
            <a:r>
              <a:rPr lang="ja-JP" altLang="en-US" dirty="0" smtClean="0">
                <a:latin typeface="+mn-ea"/>
              </a:rPr>
              <a:t>をお願いします。）</a:t>
            </a:r>
            <a:endParaRPr lang="en-US" altLang="ja-JP" dirty="0" smtClean="0">
              <a:latin typeface="+mn-ea"/>
            </a:endParaRPr>
          </a:p>
          <a:p>
            <a:r>
              <a:rPr lang="ja-JP" altLang="en-US" dirty="0" smtClean="0">
                <a:latin typeface="+mn-ea"/>
              </a:rPr>
              <a:t>⑤　</a:t>
            </a:r>
            <a:r>
              <a:rPr lang="ja-JP" altLang="en-US" u="sng" dirty="0" smtClean="0">
                <a:latin typeface="+mn-ea"/>
              </a:rPr>
              <a:t>修正後は、常に最新のデータを保存する</a:t>
            </a:r>
            <a:r>
              <a:rPr lang="ja-JP" altLang="en-US" dirty="0" smtClean="0">
                <a:latin typeface="+mn-ea"/>
              </a:rPr>
              <a:t>よう、お願いします。（修正後に修正前の　</a:t>
            </a:r>
            <a:endParaRPr lang="en-US" altLang="ja-JP" dirty="0" smtClean="0">
              <a:latin typeface="+mn-ea"/>
            </a:endParaRPr>
          </a:p>
          <a:p>
            <a:r>
              <a:rPr lang="ja-JP" altLang="en-US" dirty="0">
                <a:latin typeface="+mn-ea"/>
              </a:rPr>
              <a:t>　</a:t>
            </a:r>
            <a:r>
              <a:rPr lang="ja-JP" altLang="en-US" dirty="0" smtClean="0">
                <a:latin typeface="+mn-ea"/>
              </a:rPr>
              <a:t>データにもどっている場合があります。）</a:t>
            </a:r>
            <a:endParaRPr lang="en-US" altLang="ja-JP" dirty="0" smtClean="0">
              <a:latin typeface="+mn-ea"/>
            </a:endParaRPr>
          </a:p>
          <a:p>
            <a:endParaRPr lang="en-US" altLang="ja-JP" dirty="0">
              <a:latin typeface="+mn-ea"/>
            </a:endParaRPr>
          </a:p>
          <a:p>
            <a:endParaRPr lang="ja-JP" altLang="ja-JP" dirty="0"/>
          </a:p>
        </p:txBody>
      </p:sp>
      <p:sp>
        <p:nvSpPr>
          <p:cNvPr id="4" name="円形吹き出し 3"/>
          <p:cNvSpPr/>
          <p:nvPr/>
        </p:nvSpPr>
        <p:spPr>
          <a:xfrm>
            <a:off x="6055260" y="3426219"/>
            <a:ext cx="1353959" cy="467396"/>
          </a:xfrm>
          <a:prstGeom prst="wedgeEllipseCallout">
            <a:avLst>
              <a:gd name="adj1" fmla="val -57510"/>
              <a:gd name="adj2" fmla="val 44224"/>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ysClr val="windowText" lastClr="000000"/>
                </a:solidFill>
              </a:rPr>
              <a:t>注意！</a:t>
            </a:r>
            <a:endParaRPr kumimoji="1" lang="ja-JP" altLang="en-US" sz="2000" dirty="0">
              <a:solidFill>
                <a:sysClr val="windowText" lastClr="000000"/>
              </a:solidFill>
            </a:endParaRPr>
          </a:p>
        </p:txBody>
      </p:sp>
      <p:sp>
        <p:nvSpPr>
          <p:cNvPr id="19" name="タイトル 1"/>
          <p:cNvSpPr txBox="1">
            <a:spLocks/>
          </p:cNvSpPr>
          <p:nvPr/>
        </p:nvSpPr>
        <p:spPr>
          <a:xfrm>
            <a:off x="-101761" y="333527"/>
            <a:ext cx="9144000" cy="580998"/>
          </a:xfrm>
          <a:prstGeom prst="rect">
            <a:avLst/>
          </a:prstGeom>
        </p:spPr>
        <p:txBody>
          <a:bodyPr vert="horz" lIns="91440" tIns="45720" rIns="91440" bIns="45720" rtlCol="0" anchor="b">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Aft>
                <a:spcPts val="600"/>
              </a:spcAft>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a:latin typeface="+mj-ea"/>
                <a:cs typeface="メイリオ" panose="020B0604030504040204" pitchFamily="50" charset="-128"/>
              </a:rPr>
              <a:t>　</a:t>
            </a:r>
            <a:r>
              <a:rPr lang="ja-JP" altLang="en-US" sz="2400" dirty="0" smtClean="0">
                <a:uFill>
                  <a:solidFill>
                    <a:srgbClr val="FF6600"/>
                  </a:solidFill>
                </a:uFill>
              </a:rPr>
              <a:t>申請に</a:t>
            </a:r>
            <a:r>
              <a:rPr lang="ja-JP" altLang="en-US" sz="2400" dirty="0">
                <a:uFill>
                  <a:solidFill>
                    <a:srgbClr val="FF6600"/>
                  </a:solidFill>
                </a:uFill>
              </a:rPr>
              <a:t>当たっての</a:t>
            </a:r>
            <a:r>
              <a:rPr lang="ja-JP" altLang="en-US" sz="2400" dirty="0" smtClean="0">
                <a:uFill>
                  <a:solidFill>
                    <a:srgbClr val="FF6600"/>
                  </a:solidFill>
                </a:uFill>
              </a:rPr>
              <a:t>諸注意について</a:t>
            </a:r>
            <a:r>
              <a:rPr lang="ja-JP" altLang="en-US" sz="2400" dirty="0" smtClean="0">
                <a:latin typeface="+mj-ea"/>
                <a:cs typeface="メイリオ" panose="020B0604030504040204" pitchFamily="50" charset="-128"/>
              </a:rPr>
              <a:t>　</a:t>
            </a:r>
            <a:endParaRPr lang="ja-JP" altLang="en-US" sz="2400" dirty="0">
              <a:latin typeface="+mj-ea"/>
              <a:cs typeface="メイリオ" panose="020B0604030504040204" pitchFamily="50" charset="-128"/>
            </a:endParaRPr>
          </a:p>
        </p:txBody>
      </p:sp>
    </p:spTree>
    <p:extLst>
      <p:ext uri="{BB962C8B-B14F-4D97-AF65-F5344CB8AC3E}">
        <p14:creationId xmlns:p14="http://schemas.microsoft.com/office/powerpoint/2010/main" val="1859677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8939234" y="4509120"/>
            <a:ext cx="204766" cy="467396"/>
          </a:xfrm>
          <a:prstGeom prst="rect">
            <a:avLst/>
          </a:prstGeom>
        </p:spPr>
      </p:pic>
      <p:sp>
        <p:nvSpPr>
          <p:cNvPr id="11" name="山形 10"/>
          <p:cNvSpPr/>
          <p:nvPr/>
        </p:nvSpPr>
        <p:spPr>
          <a:xfrm>
            <a:off x="123681" y="1084014"/>
            <a:ext cx="5696223" cy="433675"/>
          </a:xfrm>
          <a:prstGeom prst="chevron">
            <a:avLst/>
          </a:prstGeom>
          <a:solidFill>
            <a:srgbClr val="EEB5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b" anchorCtr="0"/>
          <a:lstStyle/>
          <a:p>
            <a:r>
              <a:rPr lang="ja-JP" altLang="en-US" sz="2000" b="1" dirty="0">
                <a:solidFill>
                  <a:schemeClr val="bg1"/>
                </a:solidFill>
                <a:latin typeface="+mj-ea"/>
                <a:ea typeface="+mj-ea"/>
              </a:rPr>
              <a:t>～申請書類の提出に当たって</a:t>
            </a:r>
            <a:r>
              <a:rPr lang="ja-JP" altLang="en-US" sz="2000" b="1" dirty="0" smtClean="0">
                <a:solidFill>
                  <a:schemeClr val="bg1"/>
                </a:solidFill>
                <a:latin typeface="+mj-ea"/>
                <a:ea typeface="+mj-ea"/>
              </a:rPr>
              <a:t>のお願い～</a:t>
            </a:r>
            <a:endParaRPr lang="ja-JP" altLang="en-US" sz="2000" b="1" dirty="0">
              <a:solidFill>
                <a:schemeClr val="bg1"/>
              </a:solidFill>
              <a:latin typeface="+mj-ea"/>
              <a:ea typeface="+mj-ea"/>
            </a:endParaRPr>
          </a:p>
        </p:txBody>
      </p:sp>
      <p:sp>
        <p:nvSpPr>
          <p:cNvPr id="17" name="テキスト ボックス 16"/>
          <p:cNvSpPr txBox="1"/>
          <p:nvPr/>
        </p:nvSpPr>
        <p:spPr>
          <a:xfrm>
            <a:off x="123681" y="1735661"/>
            <a:ext cx="8496000" cy="4247317"/>
          </a:xfrm>
          <a:prstGeom prst="rect">
            <a:avLst/>
          </a:prstGeom>
          <a:noFill/>
        </p:spPr>
        <p:txBody>
          <a:bodyPr wrap="square" rtlCol="0">
            <a:spAutoFit/>
          </a:bodyPr>
          <a:lstStyle/>
          <a:p>
            <a:r>
              <a:rPr lang="ja-JP" altLang="en-US" dirty="0">
                <a:latin typeface="+mn-ea"/>
              </a:rPr>
              <a:t>⑥　書類の修正を依頼した際、修正された書類の日付（認定様式第１号や認定様式第７の３号など）が、修正された日付になっていることがあります</a:t>
            </a:r>
            <a:r>
              <a:rPr lang="ja-JP" altLang="en-US" dirty="0" smtClean="0">
                <a:latin typeface="+mn-ea"/>
              </a:rPr>
              <a:t>。申請</a:t>
            </a:r>
            <a:r>
              <a:rPr lang="ja-JP" altLang="en-US" dirty="0">
                <a:latin typeface="+mn-ea"/>
              </a:rPr>
              <a:t>書類に記載する日付は基本的に申請日となるため、申請日以外の日付を記載しないようにご注意ください。</a:t>
            </a:r>
            <a:endParaRPr lang="en-US" altLang="ja-JP" dirty="0">
              <a:latin typeface="+mn-ea"/>
            </a:endParaRPr>
          </a:p>
          <a:p>
            <a:endParaRPr lang="en-US" altLang="ja-JP" dirty="0" smtClean="0">
              <a:latin typeface="+mn-ea"/>
            </a:endParaRPr>
          </a:p>
          <a:p>
            <a:r>
              <a:rPr lang="ja-JP" altLang="en-US" dirty="0"/>
              <a:t>⑦　</a:t>
            </a:r>
            <a:r>
              <a:rPr lang="ja-JP" altLang="en-US" dirty="0">
                <a:latin typeface="+mn-ea"/>
              </a:rPr>
              <a:t>ケアレスミス等を減らすためにも、可能な限り２名以上で書類のチェックを行うよう</a:t>
            </a:r>
            <a:endParaRPr lang="en-US" altLang="ja-JP" dirty="0">
              <a:latin typeface="+mn-ea"/>
            </a:endParaRPr>
          </a:p>
          <a:p>
            <a:r>
              <a:rPr lang="ja-JP" altLang="en-US" dirty="0">
                <a:latin typeface="+mn-ea"/>
              </a:rPr>
              <a:t>お願いします。特に申請書類上の罫線に関する修正依頼が多くなっていますので、</a:t>
            </a:r>
            <a:endParaRPr lang="en-US" altLang="ja-JP" dirty="0">
              <a:latin typeface="+mn-ea"/>
            </a:endParaRPr>
          </a:p>
          <a:p>
            <a:r>
              <a:rPr lang="ja-JP" altLang="en-US" dirty="0">
                <a:latin typeface="+mn-ea"/>
              </a:rPr>
              <a:t>ご注意ください。</a:t>
            </a:r>
            <a:endParaRPr lang="en-US" altLang="ja-JP" dirty="0">
              <a:latin typeface="+mn-ea"/>
            </a:endParaRPr>
          </a:p>
          <a:p>
            <a:endParaRPr lang="en-US" altLang="ja-JP" dirty="0">
              <a:latin typeface="+mn-ea"/>
            </a:endParaRPr>
          </a:p>
          <a:p>
            <a:r>
              <a:rPr lang="ja-JP" altLang="en-US" dirty="0">
                <a:latin typeface="+mn-ea"/>
              </a:rPr>
              <a:t>⑧</a:t>
            </a:r>
            <a:r>
              <a:rPr lang="ja-JP" altLang="en-US" dirty="0" smtClean="0">
                <a:latin typeface="+mn-ea"/>
              </a:rPr>
              <a:t>　申請書類を提出する際は、</a:t>
            </a:r>
            <a:r>
              <a:rPr lang="en-US" altLang="ja-JP" dirty="0" smtClean="0">
                <a:solidFill>
                  <a:srgbClr val="FF0000"/>
                </a:solidFill>
                <a:latin typeface="+mn-ea"/>
              </a:rPr>
              <a:t>PDF</a:t>
            </a:r>
            <a:r>
              <a:rPr lang="ja-JP" altLang="en-US" dirty="0" err="1" smtClean="0">
                <a:solidFill>
                  <a:srgbClr val="FF0000"/>
                </a:solidFill>
                <a:latin typeface="+mn-ea"/>
              </a:rPr>
              <a:t>で提</a:t>
            </a:r>
            <a:r>
              <a:rPr lang="ja-JP" altLang="en-US" dirty="0" smtClean="0">
                <a:solidFill>
                  <a:srgbClr val="FF0000"/>
                </a:solidFill>
                <a:latin typeface="+mn-ea"/>
              </a:rPr>
              <a:t>出してください</a:t>
            </a:r>
            <a:r>
              <a:rPr lang="ja-JP" altLang="en-US" dirty="0" smtClean="0">
                <a:latin typeface="+mn-ea"/>
              </a:rPr>
              <a:t>。</a:t>
            </a:r>
            <a:endParaRPr lang="en-US" altLang="ja-JP" dirty="0" smtClean="0">
              <a:latin typeface="+mn-ea"/>
            </a:endParaRPr>
          </a:p>
          <a:p>
            <a:r>
              <a:rPr lang="ja-JP" altLang="en-US" dirty="0">
                <a:latin typeface="+mn-ea"/>
              </a:rPr>
              <a:t>　</a:t>
            </a:r>
            <a:r>
              <a:rPr lang="ja-JP" altLang="en-US" dirty="0" smtClean="0">
                <a:latin typeface="+mn-ea"/>
              </a:rPr>
              <a:t>まれに</a:t>
            </a:r>
            <a:r>
              <a:rPr lang="en-US" altLang="ja-JP" dirty="0" smtClean="0">
                <a:latin typeface="+mn-ea"/>
              </a:rPr>
              <a:t>Excel</a:t>
            </a:r>
            <a:r>
              <a:rPr lang="ja-JP" altLang="en-US" dirty="0" smtClean="0">
                <a:latin typeface="+mn-ea"/>
              </a:rPr>
              <a:t>や</a:t>
            </a:r>
            <a:r>
              <a:rPr lang="en-US" altLang="ja-JP" dirty="0" smtClean="0">
                <a:latin typeface="+mn-ea"/>
              </a:rPr>
              <a:t>PowerPoint</a:t>
            </a:r>
            <a:r>
              <a:rPr lang="ja-JP" altLang="en-US" dirty="0" smtClean="0">
                <a:latin typeface="+mn-ea"/>
              </a:rPr>
              <a:t>等のファイル形式で提出されることがありますが、それらの形式の場合、内容を編集することができ、誤動作により内容が変わってしまう恐れがあります。併せて、</a:t>
            </a:r>
            <a:r>
              <a:rPr lang="en-US" altLang="ja-JP" u="sng" dirty="0" smtClean="0">
                <a:latin typeface="+mn-ea"/>
              </a:rPr>
              <a:t>PDF</a:t>
            </a:r>
            <a:r>
              <a:rPr lang="ja-JP" altLang="en-US" u="sng" dirty="0" smtClean="0">
                <a:latin typeface="+mn-ea"/>
              </a:rPr>
              <a:t>化した際、表示切れしていることが多々ありますので、必ずご確認をお願いします</a:t>
            </a:r>
            <a:r>
              <a:rPr lang="ja-JP" altLang="en-US" dirty="0" smtClean="0">
                <a:latin typeface="+mn-ea"/>
              </a:rPr>
              <a:t>。</a:t>
            </a:r>
            <a:endParaRPr lang="en-US" altLang="ja-JP" dirty="0" smtClean="0">
              <a:latin typeface="+mn-ea"/>
            </a:endParaRPr>
          </a:p>
          <a:p>
            <a:endParaRPr lang="en-US" altLang="ja-JP" dirty="0">
              <a:latin typeface="+mn-ea"/>
            </a:endParaRPr>
          </a:p>
          <a:p>
            <a:endParaRPr lang="en-US" altLang="ja-JP" dirty="0" smtClean="0">
              <a:latin typeface="+mn-ea"/>
            </a:endParaRPr>
          </a:p>
        </p:txBody>
      </p:sp>
      <p:sp>
        <p:nvSpPr>
          <p:cNvPr id="2" name="スライド番号プレースホルダー 1"/>
          <p:cNvSpPr>
            <a:spLocks noGrp="1"/>
          </p:cNvSpPr>
          <p:nvPr>
            <p:ph type="sldNum" sz="quarter" idx="12"/>
          </p:nvPr>
        </p:nvSpPr>
        <p:spPr>
          <a:xfrm>
            <a:off x="6732240" y="6232227"/>
            <a:ext cx="2133600" cy="365125"/>
          </a:xfrm>
        </p:spPr>
        <p:txBody>
          <a:bodyPr/>
          <a:lstStyle/>
          <a:p>
            <a:fld id="{83EACDF1-60A0-45F6-A633-1A56BE53A76A}" type="slidenum">
              <a:rPr kumimoji="1" lang="ja-JP" altLang="en-US" smtClean="0"/>
              <a:pPr/>
              <a:t>14</a:t>
            </a:fld>
            <a:endParaRPr kumimoji="1" lang="ja-JP" altLang="en-US" dirty="0"/>
          </a:p>
        </p:txBody>
      </p:sp>
      <p:grpSp>
        <p:nvGrpSpPr>
          <p:cNvPr id="12" name="グループ化 11"/>
          <p:cNvGrpSpPr/>
          <p:nvPr/>
        </p:nvGrpSpPr>
        <p:grpSpPr>
          <a:xfrm>
            <a:off x="47234" y="337557"/>
            <a:ext cx="8892000" cy="749410"/>
            <a:chOff x="480" y="116632"/>
            <a:chExt cx="8892000" cy="749410"/>
          </a:xfrm>
        </p:grpSpPr>
        <p:cxnSp>
          <p:nvCxnSpPr>
            <p:cNvPr id="18" name="直線コネクタ 17"/>
            <p:cNvCxnSpPr/>
            <p:nvPr/>
          </p:nvCxnSpPr>
          <p:spPr>
            <a:xfrm>
              <a:off x="480" y="764704"/>
              <a:ext cx="8892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9" name="図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69338" y="116632"/>
              <a:ext cx="749410" cy="749410"/>
            </a:xfrm>
            <a:prstGeom prst="rect">
              <a:avLst/>
            </a:prstGeom>
          </p:spPr>
        </p:pic>
      </p:grpSp>
      <p:sp>
        <p:nvSpPr>
          <p:cNvPr id="20" name="タイトル 1"/>
          <p:cNvSpPr txBox="1">
            <a:spLocks/>
          </p:cNvSpPr>
          <p:nvPr/>
        </p:nvSpPr>
        <p:spPr>
          <a:xfrm>
            <a:off x="0" y="404631"/>
            <a:ext cx="9144000" cy="580998"/>
          </a:xfrm>
          <a:prstGeom prst="rect">
            <a:avLst/>
          </a:prstGeom>
        </p:spPr>
        <p:txBody>
          <a:bodyPr vert="horz" lIns="91440" tIns="45720" rIns="91440" bIns="45720" rtlCol="0" anchor="b">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Aft>
                <a:spcPts val="600"/>
              </a:spcAft>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a:latin typeface="+mj-ea"/>
                <a:cs typeface="メイリオ" panose="020B0604030504040204" pitchFamily="50" charset="-128"/>
              </a:rPr>
              <a:t>　</a:t>
            </a:r>
            <a:r>
              <a:rPr lang="ja-JP" altLang="en-US" sz="2400" dirty="0" smtClean="0">
                <a:uFill>
                  <a:solidFill>
                    <a:srgbClr val="FF6600"/>
                  </a:solidFill>
                </a:uFill>
              </a:rPr>
              <a:t>申請に</a:t>
            </a:r>
            <a:r>
              <a:rPr lang="ja-JP" altLang="en-US" sz="2400" dirty="0">
                <a:uFill>
                  <a:solidFill>
                    <a:srgbClr val="FF6600"/>
                  </a:solidFill>
                </a:uFill>
              </a:rPr>
              <a:t>当たっての</a:t>
            </a:r>
            <a:r>
              <a:rPr lang="ja-JP" altLang="en-US" sz="2400" dirty="0" smtClean="0">
                <a:uFill>
                  <a:solidFill>
                    <a:srgbClr val="FF6600"/>
                  </a:solidFill>
                </a:uFill>
              </a:rPr>
              <a:t>諸注意について</a:t>
            </a:r>
            <a:r>
              <a:rPr lang="ja-JP" altLang="en-US" sz="2400" dirty="0" smtClean="0">
                <a:latin typeface="+mj-ea"/>
                <a:cs typeface="メイリオ" panose="020B0604030504040204" pitchFamily="50" charset="-128"/>
              </a:rPr>
              <a:t>　</a:t>
            </a:r>
            <a:endParaRPr lang="ja-JP" altLang="en-US" sz="2400" dirty="0">
              <a:latin typeface="+mj-ea"/>
              <a:cs typeface="メイリオ" panose="020B0604030504040204" pitchFamily="50" charset="-128"/>
            </a:endParaRPr>
          </a:p>
        </p:txBody>
      </p:sp>
    </p:spTree>
    <p:extLst>
      <p:ext uri="{BB962C8B-B14F-4D97-AF65-F5344CB8AC3E}">
        <p14:creationId xmlns:p14="http://schemas.microsoft.com/office/powerpoint/2010/main" val="37735546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3EACDF1-60A0-45F6-A633-1A56BE53A76A}" type="slidenum">
              <a:rPr kumimoji="1" lang="ja-JP" altLang="en-US" smtClean="0"/>
              <a:pPr/>
              <a:t>15</a:t>
            </a:fld>
            <a:endParaRPr kumimoji="1" lang="ja-JP" altLang="en-US" dirty="0"/>
          </a:p>
        </p:txBody>
      </p:sp>
      <p:sp>
        <p:nvSpPr>
          <p:cNvPr id="9" name="角丸四角形 8"/>
          <p:cNvSpPr/>
          <p:nvPr/>
        </p:nvSpPr>
        <p:spPr>
          <a:xfrm>
            <a:off x="324544" y="1412776"/>
            <a:ext cx="8144746" cy="5063683"/>
          </a:xfrm>
          <a:prstGeom prst="roundRect">
            <a:avLst>
              <a:gd name="adj" fmla="val 0"/>
            </a:avLst>
          </a:prstGeom>
          <a:ln w="38100">
            <a:noFill/>
          </a:ln>
          <a:effectLst>
            <a:glow rad="50800">
              <a:schemeClr val="bg1">
                <a:alpha val="45000"/>
              </a:schemeClr>
            </a:glow>
          </a:effectLst>
        </p:spPr>
        <p:style>
          <a:lnRef idx="2">
            <a:schemeClr val="accent6"/>
          </a:lnRef>
          <a:fillRef idx="1">
            <a:schemeClr val="lt1"/>
          </a:fillRef>
          <a:effectRef idx="0">
            <a:schemeClr val="accent6"/>
          </a:effectRef>
          <a:fontRef idx="minor">
            <a:schemeClr val="dk1"/>
          </a:fontRef>
        </p:style>
        <p:txBody>
          <a:bodyPr rtlCol="0" anchor="ctr">
            <a:scene3d>
              <a:camera prst="orthographicFront"/>
              <a:lightRig rig="threePt" dir="t"/>
            </a:scene3d>
            <a:sp3d extrusionH="57150">
              <a:bevelT w="69850" h="38100" prst="cross"/>
            </a:sp3d>
          </a:bodyPr>
          <a:lstStyle/>
          <a:p>
            <a:pPr>
              <a:spcBef>
                <a:spcPts val="600"/>
              </a:spcBef>
            </a:pPr>
            <a:endParaRPr lang="en-US" altLang="ja-JP" dirty="0" smtClean="0">
              <a:latin typeface="+mn-ea"/>
            </a:endParaRPr>
          </a:p>
          <a:p>
            <a:pPr>
              <a:spcBef>
                <a:spcPts val="600"/>
              </a:spcBef>
            </a:pPr>
            <a:r>
              <a:rPr lang="ja-JP" altLang="en-US" dirty="0" smtClean="0">
                <a:latin typeface="+mn-ea"/>
              </a:rPr>
              <a:t>　求職者支援訓練の認定を受けるためには、多くの基準や注意事項があります。それをクリアしなければ訓練の実施はできません。申請書類やその添付資料についても、</a:t>
            </a:r>
            <a:r>
              <a:rPr lang="ja-JP" altLang="en-US" dirty="0">
                <a:latin typeface="+mn-ea"/>
              </a:rPr>
              <a:t>厳密</a:t>
            </a:r>
            <a:r>
              <a:rPr lang="ja-JP" altLang="en-US" dirty="0" smtClean="0">
                <a:latin typeface="+mn-ea"/>
              </a:rPr>
              <a:t>に審査しております。訓練実施機関の皆様には、間違いや不備のないよう、申請書類を作成し、</a:t>
            </a:r>
            <a:r>
              <a:rPr lang="ja-JP" altLang="en-US" dirty="0" smtClean="0">
                <a:solidFill>
                  <a:srgbClr val="FF0000"/>
                </a:solidFill>
                <a:latin typeface="+mn-ea"/>
              </a:rPr>
              <a:t>再度の確認</a:t>
            </a:r>
            <a:r>
              <a:rPr lang="ja-JP" altLang="en-US" dirty="0" smtClean="0">
                <a:latin typeface="+mn-ea"/>
              </a:rPr>
              <a:t>のうえ、ご提出いただきますようお願いいたします。</a:t>
            </a:r>
            <a:endParaRPr lang="en-US" altLang="ja-JP" dirty="0" smtClean="0">
              <a:latin typeface="+mn-ea"/>
            </a:endParaRPr>
          </a:p>
          <a:p>
            <a:r>
              <a:rPr lang="ja-JP" altLang="en-US" dirty="0" smtClean="0">
                <a:latin typeface="+mn-ea"/>
              </a:rPr>
              <a:t>　今回の</a:t>
            </a:r>
            <a:r>
              <a:rPr lang="ja-JP" altLang="en-US" dirty="0">
                <a:latin typeface="+mn-ea"/>
              </a:rPr>
              <a:t>説明会</a:t>
            </a:r>
            <a:r>
              <a:rPr lang="ja-JP" altLang="en-US" dirty="0" smtClean="0">
                <a:latin typeface="+mn-ea"/>
              </a:rPr>
              <a:t>で取り上げた内容</a:t>
            </a:r>
            <a:r>
              <a:rPr lang="ja-JP" altLang="en-US" dirty="0">
                <a:latin typeface="+mn-ea"/>
              </a:rPr>
              <a:t>以外</a:t>
            </a:r>
            <a:r>
              <a:rPr lang="ja-JP" altLang="en-US" dirty="0" smtClean="0">
                <a:latin typeface="+mn-ea"/>
              </a:rPr>
              <a:t>にも重要な事項がありますので、機構本部</a:t>
            </a:r>
            <a:endParaRPr lang="en-US" altLang="ja-JP" dirty="0" smtClean="0">
              <a:latin typeface="+mn-ea"/>
            </a:endParaRPr>
          </a:p>
          <a:p>
            <a:r>
              <a:rPr lang="ja-JP" altLang="en-US" dirty="0" smtClean="0">
                <a:latin typeface="+mn-ea"/>
              </a:rPr>
              <a:t>ＨＰ（</a:t>
            </a:r>
            <a:r>
              <a:rPr lang="en-US" altLang="ja-JP" dirty="0">
                <a:latin typeface="+mn-ea"/>
              </a:rPr>
              <a:t>https://www.jeed.go.jp/js/shien/shinsei.html</a:t>
            </a:r>
            <a:r>
              <a:rPr lang="ja-JP" altLang="en-US" dirty="0" smtClean="0">
                <a:latin typeface="+mn-ea"/>
              </a:rPr>
              <a:t>）に掲載されている「申請書の提出に当たっての留意事項」をよくお読みになってください。留意事項についてご不明なことがありましたら、お気軽に機構宮崎支部までお問い合わせください。</a:t>
            </a:r>
            <a:endParaRPr lang="en-US" altLang="ja-JP" dirty="0" smtClean="0">
              <a:latin typeface="+mn-ea"/>
            </a:endParaRPr>
          </a:p>
          <a:p>
            <a:r>
              <a:rPr lang="ja-JP" altLang="en-US" dirty="0" smtClean="0">
                <a:latin typeface="+mn-ea"/>
              </a:rPr>
              <a:t>　また、留意事項については改正されることがありますので、こまめ</a:t>
            </a:r>
            <a:r>
              <a:rPr lang="ja-JP" altLang="en-US" smtClean="0">
                <a:latin typeface="+mn-ea"/>
              </a:rPr>
              <a:t>にＨＰのチェック</a:t>
            </a:r>
            <a:r>
              <a:rPr lang="ja-JP" altLang="en-US" dirty="0" smtClean="0">
                <a:latin typeface="+mn-ea"/>
              </a:rPr>
              <a:t>をお願いします。</a:t>
            </a:r>
            <a:endParaRPr lang="en-US" altLang="ja-JP" dirty="0">
              <a:latin typeface="+mn-ea"/>
            </a:endParaRPr>
          </a:p>
          <a:p>
            <a:endParaRPr lang="en-US" altLang="ja-JP" dirty="0">
              <a:latin typeface="+mn-ea"/>
            </a:endParaRPr>
          </a:p>
          <a:p>
            <a:r>
              <a:rPr lang="ja-JP" altLang="en-US" dirty="0" smtClean="0">
                <a:latin typeface="+mn-ea"/>
              </a:rPr>
              <a:t>★連絡先★</a:t>
            </a:r>
            <a:endParaRPr lang="en-US" altLang="ja-JP" dirty="0" smtClean="0">
              <a:latin typeface="+mn-ea"/>
            </a:endParaRPr>
          </a:p>
          <a:p>
            <a:r>
              <a:rPr lang="ja-JP" altLang="en-US" dirty="0" smtClean="0">
                <a:latin typeface="+mn-ea"/>
              </a:rPr>
              <a:t>独立行政法人　高齢・障害・求職者雇用支援機構</a:t>
            </a:r>
            <a:endParaRPr lang="en-US" altLang="ja-JP" dirty="0" smtClean="0">
              <a:latin typeface="+mn-ea"/>
            </a:endParaRPr>
          </a:p>
          <a:p>
            <a:r>
              <a:rPr lang="ja-JP" altLang="en-US" dirty="0" smtClean="0">
                <a:latin typeface="+mn-ea"/>
              </a:rPr>
              <a:t>宮崎支部　求職者支援課</a:t>
            </a:r>
            <a:endParaRPr lang="en-US" altLang="ja-JP" dirty="0" smtClean="0">
              <a:latin typeface="+mn-ea"/>
            </a:endParaRPr>
          </a:p>
          <a:p>
            <a:r>
              <a:rPr lang="ja-JP" altLang="en-US" dirty="0" smtClean="0">
                <a:latin typeface="+mn-ea"/>
              </a:rPr>
              <a:t>ＴＥＬ　</a:t>
            </a:r>
            <a:r>
              <a:rPr lang="en-US" altLang="ja-JP" dirty="0" smtClean="0">
                <a:latin typeface="+mn-ea"/>
              </a:rPr>
              <a:t>0985-51-1590</a:t>
            </a:r>
          </a:p>
          <a:p>
            <a:r>
              <a:rPr lang="ja-JP" altLang="en-US" dirty="0" smtClean="0">
                <a:latin typeface="+mn-ea"/>
              </a:rPr>
              <a:t>ＦＡＸ　</a:t>
            </a:r>
            <a:r>
              <a:rPr lang="en-US" altLang="ja-JP" dirty="0" smtClean="0">
                <a:latin typeface="+mn-ea"/>
              </a:rPr>
              <a:t>0985-51-1509</a:t>
            </a:r>
          </a:p>
          <a:p>
            <a:r>
              <a:rPr lang="ja-JP" altLang="en-US" dirty="0" smtClean="0">
                <a:latin typeface="+mn-ea"/>
              </a:rPr>
              <a:t>メールアドレス：</a:t>
            </a:r>
            <a:r>
              <a:rPr lang="en-US" altLang="ja-JP" dirty="0" smtClean="0">
                <a:latin typeface="+mn-ea"/>
                <a:hlinkClick r:id="rId2"/>
              </a:rPr>
              <a:t>miyazaki-qsyoku@jeed.go.jp</a:t>
            </a:r>
            <a:r>
              <a:rPr lang="ja-JP" altLang="en-US" dirty="0" smtClean="0">
                <a:latin typeface="+mn-ea"/>
              </a:rPr>
              <a:t>（代表）</a:t>
            </a:r>
            <a:endParaRPr lang="en-US" altLang="ja-JP" dirty="0" smtClean="0">
              <a:latin typeface="+mn-ea"/>
            </a:endParaRPr>
          </a:p>
          <a:p>
            <a:endParaRPr lang="en-US" altLang="ja-JP" dirty="0" smtClean="0">
              <a:latin typeface="+mn-ea"/>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2120" y="4197698"/>
            <a:ext cx="2516151" cy="2320358"/>
          </a:xfrm>
          <a:prstGeom prst="rect">
            <a:avLst/>
          </a:prstGeom>
        </p:spPr>
      </p:pic>
      <p:sp>
        <p:nvSpPr>
          <p:cNvPr id="10" name="山形 9"/>
          <p:cNvSpPr/>
          <p:nvPr/>
        </p:nvSpPr>
        <p:spPr>
          <a:xfrm>
            <a:off x="251520" y="978303"/>
            <a:ext cx="5696223" cy="434473"/>
          </a:xfrm>
          <a:prstGeom prst="chevron">
            <a:avLst/>
          </a:prstGeom>
          <a:solidFill>
            <a:srgbClr val="EEB5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b" anchorCtr="0"/>
          <a:lstStyle/>
          <a:p>
            <a:r>
              <a:rPr lang="ja-JP" altLang="en-US" sz="2000" b="1" dirty="0">
                <a:solidFill>
                  <a:schemeClr val="bg1"/>
                </a:solidFill>
                <a:latin typeface="+mj-ea"/>
                <a:ea typeface="+mj-ea"/>
              </a:rPr>
              <a:t>～申請書類の提出に当たって</a:t>
            </a:r>
            <a:r>
              <a:rPr lang="ja-JP" altLang="en-US" sz="2000" b="1" dirty="0" smtClean="0">
                <a:solidFill>
                  <a:schemeClr val="bg1"/>
                </a:solidFill>
                <a:latin typeface="+mj-ea"/>
                <a:ea typeface="+mj-ea"/>
              </a:rPr>
              <a:t>のお願い～</a:t>
            </a:r>
            <a:endParaRPr lang="ja-JP" altLang="en-US" sz="2000" b="1" dirty="0">
              <a:solidFill>
                <a:schemeClr val="bg1"/>
              </a:solidFill>
              <a:latin typeface="+mj-ea"/>
              <a:ea typeface="+mj-ea"/>
            </a:endParaRPr>
          </a:p>
        </p:txBody>
      </p:sp>
      <p:grpSp>
        <p:nvGrpSpPr>
          <p:cNvPr id="15" name="グループ化 14"/>
          <p:cNvGrpSpPr/>
          <p:nvPr/>
        </p:nvGrpSpPr>
        <p:grpSpPr>
          <a:xfrm>
            <a:off x="35496" y="228893"/>
            <a:ext cx="8892000" cy="749410"/>
            <a:chOff x="480" y="116632"/>
            <a:chExt cx="8892000" cy="749410"/>
          </a:xfrm>
        </p:grpSpPr>
        <p:cxnSp>
          <p:nvCxnSpPr>
            <p:cNvPr id="16" name="直線コネクタ 15"/>
            <p:cNvCxnSpPr/>
            <p:nvPr/>
          </p:nvCxnSpPr>
          <p:spPr>
            <a:xfrm>
              <a:off x="480" y="764704"/>
              <a:ext cx="8892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7" name="図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69338" y="116632"/>
              <a:ext cx="749410" cy="749410"/>
            </a:xfrm>
            <a:prstGeom prst="rect">
              <a:avLst/>
            </a:prstGeom>
          </p:spPr>
        </p:pic>
      </p:grpSp>
      <p:sp>
        <p:nvSpPr>
          <p:cNvPr id="5" name="正方形/長方形 4"/>
          <p:cNvSpPr/>
          <p:nvPr/>
        </p:nvSpPr>
        <p:spPr>
          <a:xfrm>
            <a:off x="309843" y="243557"/>
            <a:ext cx="5192447" cy="646331"/>
          </a:xfrm>
          <a:prstGeom prst="rect">
            <a:avLst/>
          </a:prstGeom>
        </p:spPr>
        <p:txBody>
          <a:bodyPr wrap="none">
            <a:spAutoFit/>
          </a:bodyPr>
          <a:lstStyle/>
          <a:p>
            <a:pPr>
              <a:lnSpc>
                <a:spcPct val="150000"/>
              </a:lnSpc>
              <a:spcAft>
                <a:spcPts val="600"/>
              </a:spcAft>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a:latin typeface="+mj-ea"/>
                <a:cs typeface="メイリオ" panose="020B0604030504040204" pitchFamily="50" charset="-128"/>
              </a:rPr>
              <a:t>　</a:t>
            </a:r>
            <a:r>
              <a:rPr lang="ja-JP" altLang="en-US" sz="2400" dirty="0" smtClean="0">
                <a:uFill>
                  <a:solidFill>
                    <a:srgbClr val="FF6600"/>
                  </a:solidFill>
                </a:uFill>
              </a:rPr>
              <a:t>申請に</a:t>
            </a:r>
            <a:r>
              <a:rPr lang="ja-JP" altLang="en-US" sz="2400" dirty="0">
                <a:uFill>
                  <a:solidFill>
                    <a:srgbClr val="FF6600"/>
                  </a:solidFill>
                </a:uFill>
              </a:rPr>
              <a:t>当たっての</a:t>
            </a:r>
            <a:r>
              <a:rPr lang="ja-JP" altLang="en-US" sz="2400" dirty="0" smtClean="0">
                <a:uFill>
                  <a:solidFill>
                    <a:srgbClr val="FF6600"/>
                  </a:solidFill>
                </a:uFill>
              </a:rPr>
              <a:t>諸注意に</a:t>
            </a:r>
            <a:r>
              <a:rPr lang="ja-JP" altLang="en-US" sz="2400" dirty="0">
                <a:uFill>
                  <a:solidFill>
                    <a:srgbClr val="FF6600"/>
                  </a:solidFill>
                </a:uFill>
              </a:rPr>
              <a:t>ついて</a:t>
            </a:r>
            <a:r>
              <a:rPr lang="ja-JP" altLang="en-US" sz="2400" dirty="0">
                <a:latin typeface="+mj-ea"/>
                <a:cs typeface="メイリオ" panose="020B0604030504040204" pitchFamily="50" charset="-128"/>
              </a:rPr>
              <a:t>　</a:t>
            </a:r>
          </a:p>
        </p:txBody>
      </p:sp>
    </p:spTree>
    <p:extLst>
      <p:ext uri="{BB962C8B-B14F-4D97-AF65-F5344CB8AC3E}">
        <p14:creationId xmlns:p14="http://schemas.microsoft.com/office/powerpoint/2010/main" val="2438285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16</a:t>
            </a:fld>
            <a:endParaRPr kumimoji="1" lang="ja-JP" altLang="en-US" dirty="0"/>
          </a:p>
        </p:txBody>
      </p:sp>
      <p:grpSp>
        <p:nvGrpSpPr>
          <p:cNvPr id="8" name="グループ化 7"/>
          <p:cNvGrpSpPr/>
          <p:nvPr/>
        </p:nvGrpSpPr>
        <p:grpSpPr>
          <a:xfrm>
            <a:off x="480" y="116632"/>
            <a:ext cx="8892000" cy="749410"/>
            <a:chOff x="480" y="116632"/>
            <a:chExt cx="8892000" cy="749410"/>
          </a:xfrm>
        </p:grpSpPr>
        <p:cxnSp>
          <p:nvCxnSpPr>
            <p:cNvPr id="13" name="直線コネクタ 12"/>
            <p:cNvCxnSpPr/>
            <p:nvPr/>
          </p:nvCxnSpPr>
          <p:spPr>
            <a:xfrm>
              <a:off x="480" y="764704"/>
              <a:ext cx="8892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9338" y="116632"/>
              <a:ext cx="749410" cy="749410"/>
            </a:xfrm>
            <a:prstGeom prst="rect">
              <a:avLst/>
            </a:prstGeom>
          </p:spPr>
        </p:pic>
      </p:grpSp>
      <p:sp>
        <p:nvSpPr>
          <p:cNvPr id="2" name="テキスト ボックス 1"/>
          <p:cNvSpPr txBox="1"/>
          <p:nvPr/>
        </p:nvSpPr>
        <p:spPr>
          <a:xfrm>
            <a:off x="414032" y="1052736"/>
            <a:ext cx="8304716" cy="5632311"/>
          </a:xfrm>
          <a:prstGeom prst="rect">
            <a:avLst/>
          </a:prstGeom>
          <a:noFill/>
          <a:ln>
            <a:solidFill>
              <a:schemeClr val="tx1"/>
            </a:solidFill>
          </a:ln>
        </p:spPr>
        <p:txBody>
          <a:bodyPr wrap="square" rtlCol="0">
            <a:spAutoFit/>
          </a:bodyPr>
          <a:lstStyle/>
          <a:p>
            <a:pPr>
              <a:spcAft>
                <a:spcPts val="600"/>
              </a:spcAft>
            </a:pPr>
            <a:r>
              <a:rPr lang="ja-JP" altLang="en-US" sz="2400" dirty="0"/>
              <a:t>①</a:t>
            </a:r>
            <a:r>
              <a:rPr lang="ja-JP" altLang="en-US" sz="2400" dirty="0" smtClean="0"/>
              <a:t>　</a:t>
            </a:r>
            <a:r>
              <a:rPr kumimoji="1" lang="ja-JP" altLang="en-US" sz="2400" dirty="0" smtClean="0"/>
              <a:t>就職支援責任者の勤務予定の変更について</a:t>
            </a:r>
            <a:endParaRPr kumimoji="1" lang="en-US" altLang="ja-JP" sz="2400" dirty="0" smtClean="0"/>
          </a:p>
          <a:p>
            <a:pPr>
              <a:spcBef>
                <a:spcPts val="600"/>
              </a:spcBef>
              <a:spcAft>
                <a:spcPts val="600"/>
              </a:spcAft>
            </a:pPr>
            <a:r>
              <a:rPr lang="ja-JP" altLang="en-US" dirty="0" smtClean="0"/>
              <a:t>　</a:t>
            </a:r>
            <a:r>
              <a:rPr lang="ja-JP" altLang="en-US" dirty="0" smtClean="0">
                <a:solidFill>
                  <a:srgbClr val="FF0000"/>
                </a:solidFill>
              </a:rPr>
              <a:t>就職支援責任者の勤務予定日が変更となった場合は、変更届が必要となります。</a:t>
            </a:r>
            <a:endParaRPr lang="en-US" altLang="ja-JP" dirty="0" smtClean="0">
              <a:solidFill>
                <a:srgbClr val="FF0000"/>
              </a:solidFill>
            </a:endParaRPr>
          </a:p>
          <a:p>
            <a:pPr>
              <a:spcAft>
                <a:spcPts val="600"/>
              </a:spcAft>
            </a:pPr>
            <a:r>
              <a:rPr lang="ja-JP" altLang="en-US" dirty="0"/>
              <a:t>　</a:t>
            </a:r>
            <a:r>
              <a:rPr lang="ja-JP" altLang="en-US" dirty="0" smtClean="0"/>
              <a:t>連絡は事前・事後どちらでも構いませんが、都度、速やかに提出をお願いします。</a:t>
            </a:r>
            <a:endParaRPr lang="en-US" altLang="ja-JP" dirty="0" smtClean="0"/>
          </a:p>
          <a:p>
            <a:pPr>
              <a:spcAft>
                <a:spcPts val="600"/>
              </a:spcAft>
            </a:pPr>
            <a:r>
              <a:rPr lang="ja-JP" altLang="en-US" dirty="0" smtClean="0"/>
              <a:t>　なお、支部提出の</a:t>
            </a:r>
            <a:r>
              <a:rPr lang="ja-JP" altLang="ja-JP" dirty="0"/>
              <a:t>「就職支援責任者の勤務予定表」における「勤務日」とは、「</a:t>
            </a:r>
            <a:r>
              <a:rPr lang="ja-JP" altLang="ja-JP" dirty="0">
                <a:solidFill>
                  <a:srgbClr val="FF0000"/>
                </a:solidFill>
              </a:rPr>
              <a:t>全日</a:t>
            </a:r>
            <a:r>
              <a:rPr lang="ja-JP" altLang="ja-JP" dirty="0" smtClean="0"/>
              <a:t>、</a:t>
            </a:r>
            <a:r>
              <a:rPr lang="ja-JP" altLang="en-US" dirty="0" smtClean="0"/>
              <a:t>　</a:t>
            </a:r>
            <a:r>
              <a:rPr lang="ja-JP" altLang="ja-JP" dirty="0" smtClean="0"/>
              <a:t>訓練</a:t>
            </a:r>
            <a:r>
              <a:rPr lang="ja-JP" altLang="ja-JP" dirty="0"/>
              <a:t>実施施設で業務を遂行する日</a:t>
            </a:r>
            <a:r>
              <a:rPr lang="ja-JP" altLang="ja-JP" dirty="0" smtClean="0"/>
              <a:t>」</a:t>
            </a:r>
            <a:r>
              <a:rPr lang="ja-JP" altLang="en-US" dirty="0" smtClean="0"/>
              <a:t>になりま</a:t>
            </a:r>
            <a:r>
              <a:rPr lang="ja-JP" altLang="en-US" dirty="0"/>
              <a:t>す</a:t>
            </a:r>
            <a:r>
              <a:rPr lang="ja-JP" altLang="ja-JP" dirty="0" smtClean="0"/>
              <a:t>。（</a:t>
            </a:r>
            <a:r>
              <a:rPr lang="en-US" altLang="ja-JP" dirty="0" smtClean="0"/>
              <a:t>※</a:t>
            </a:r>
            <a:r>
              <a:rPr lang="ja-JP" altLang="en-US" dirty="0" smtClean="0"/>
              <a:t>通所の訓練においては、</a:t>
            </a:r>
            <a:r>
              <a:rPr lang="ja-JP" altLang="ja-JP" dirty="0" smtClean="0"/>
              <a:t>全日</a:t>
            </a:r>
            <a:r>
              <a:rPr lang="ja-JP" altLang="en-US" dirty="0" smtClean="0"/>
              <a:t>とは</a:t>
            </a:r>
            <a:r>
              <a:rPr lang="ja-JP" altLang="ja-JP" dirty="0" smtClean="0"/>
              <a:t>当該</a:t>
            </a:r>
            <a:r>
              <a:rPr lang="ja-JP" altLang="ja-JP" dirty="0"/>
              <a:t>施設</a:t>
            </a:r>
            <a:r>
              <a:rPr lang="ja-JP" altLang="ja-JP" dirty="0" smtClean="0"/>
              <a:t>の訓練</a:t>
            </a:r>
            <a:r>
              <a:rPr lang="ja-JP" altLang="en-US" dirty="0" smtClean="0"/>
              <a:t>コースの開始から終了までの</a:t>
            </a:r>
            <a:r>
              <a:rPr lang="ja-JP" altLang="ja-JP" dirty="0" smtClean="0"/>
              <a:t>時間。</a:t>
            </a:r>
            <a:r>
              <a:rPr lang="ja-JP" altLang="ja-JP" dirty="0"/>
              <a:t>）　</a:t>
            </a:r>
          </a:p>
          <a:p>
            <a:pPr>
              <a:spcAft>
                <a:spcPts val="600"/>
              </a:spcAft>
            </a:pPr>
            <a:r>
              <a:rPr lang="ja-JP" altLang="en-US" dirty="0" smtClean="0"/>
              <a:t>　</a:t>
            </a:r>
            <a:r>
              <a:rPr lang="ja-JP" altLang="ja-JP" dirty="0" smtClean="0"/>
              <a:t>ただし、</a:t>
            </a:r>
            <a:r>
              <a:rPr lang="ja-JP" altLang="ja-JP" u="sng" dirty="0" smtClean="0"/>
              <a:t>就職</a:t>
            </a:r>
            <a:r>
              <a:rPr lang="ja-JP" altLang="ja-JP" u="sng" dirty="0"/>
              <a:t>支援責任者の職務の遂行のために安定所等へ外出する場合でも、「訓練実施施設で業務を遂行」していると</a:t>
            </a:r>
            <a:r>
              <a:rPr lang="ja-JP" altLang="ja-JP" u="sng" dirty="0" smtClean="0"/>
              <a:t>認められ</a:t>
            </a:r>
            <a:r>
              <a:rPr lang="ja-JP" altLang="en-US" u="sng" dirty="0" smtClean="0"/>
              <a:t>ます</a:t>
            </a:r>
            <a:r>
              <a:rPr lang="ja-JP" altLang="ja-JP" dirty="0" smtClean="0"/>
              <a:t>。</a:t>
            </a:r>
            <a:endParaRPr lang="ja-JP" altLang="ja-JP" dirty="0"/>
          </a:p>
          <a:p>
            <a:r>
              <a:rPr lang="ja-JP" altLang="ja-JP" dirty="0"/>
              <a:t>　</a:t>
            </a:r>
            <a:r>
              <a:rPr lang="ja-JP" altLang="ja-JP" dirty="0" smtClean="0"/>
              <a:t>また</a:t>
            </a:r>
            <a:r>
              <a:rPr lang="ja-JP" altLang="ja-JP" dirty="0"/>
              <a:t>、</a:t>
            </a:r>
            <a:r>
              <a:rPr lang="ja-JP" altLang="ja-JP" u="sng" dirty="0"/>
              <a:t>情報収集や就職先開拓などのための外出が、求職者支援訓練だけではなく、</a:t>
            </a:r>
            <a:r>
              <a:rPr lang="ja-JP" altLang="ja-JP" u="sng" dirty="0" smtClean="0"/>
              <a:t>その他</a:t>
            </a:r>
            <a:r>
              <a:rPr lang="ja-JP" altLang="ja-JP" u="sng" dirty="0"/>
              <a:t>の目的（委託訓練等）も兼ねている場合であっても</a:t>
            </a:r>
            <a:r>
              <a:rPr lang="ja-JP" altLang="ja-JP" u="sng" dirty="0" smtClean="0"/>
              <a:t>認められ</a:t>
            </a:r>
            <a:r>
              <a:rPr lang="ja-JP" altLang="en-US" u="sng" dirty="0" smtClean="0"/>
              <a:t>ます</a:t>
            </a:r>
            <a:r>
              <a:rPr lang="ja-JP" altLang="en-US" dirty="0" smtClean="0"/>
              <a:t>。</a:t>
            </a:r>
            <a:endParaRPr lang="en-US" altLang="ja-JP" dirty="0" smtClean="0"/>
          </a:p>
          <a:p>
            <a:endParaRPr lang="en-US" altLang="ja-JP" dirty="0" smtClean="0"/>
          </a:p>
          <a:p>
            <a:pPr lvl="0"/>
            <a:r>
              <a:rPr lang="ja-JP" altLang="en-US" dirty="0" smtClean="0"/>
              <a:t>支部提出の就職支援責任者の</a:t>
            </a:r>
            <a:r>
              <a:rPr lang="ja-JP" altLang="ja-JP" dirty="0" smtClean="0"/>
              <a:t>勤務予定</a:t>
            </a:r>
            <a:r>
              <a:rPr lang="ja-JP" altLang="en-US" dirty="0" smtClean="0"/>
              <a:t>日</a:t>
            </a:r>
            <a:r>
              <a:rPr lang="ja-JP" altLang="ja-JP" dirty="0" smtClean="0"/>
              <a:t>に</a:t>
            </a:r>
            <a:r>
              <a:rPr lang="ja-JP" altLang="ja-JP" dirty="0"/>
              <a:t>変更がある</a:t>
            </a:r>
            <a:r>
              <a:rPr lang="ja-JP" altLang="ja-JP" dirty="0" smtClean="0"/>
              <a:t>場合</a:t>
            </a:r>
            <a:endParaRPr lang="ja-JP" altLang="ja-JP" dirty="0"/>
          </a:p>
          <a:p>
            <a:r>
              <a:rPr lang="ja-JP" altLang="en-US" dirty="0"/>
              <a:t>　</a:t>
            </a:r>
            <a:r>
              <a:rPr lang="ja-JP" altLang="en-US" dirty="0" smtClean="0"/>
              <a:t>①</a:t>
            </a:r>
            <a:r>
              <a:rPr lang="ja-JP" altLang="ja-JP" dirty="0" smtClean="0"/>
              <a:t>変更</a:t>
            </a:r>
            <a:r>
              <a:rPr lang="ja-JP" altLang="ja-JP" dirty="0"/>
              <a:t>についての連絡は事前でも事後でもよいが、</a:t>
            </a:r>
            <a:r>
              <a:rPr lang="ja-JP" altLang="ja-JP" dirty="0">
                <a:solidFill>
                  <a:srgbClr val="FF0000"/>
                </a:solidFill>
              </a:rPr>
              <a:t>都度</a:t>
            </a:r>
            <a:r>
              <a:rPr lang="ja-JP" altLang="ja-JP" dirty="0"/>
              <a:t>提出。</a:t>
            </a:r>
          </a:p>
          <a:p>
            <a:r>
              <a:rPr lang="ja-JP" altLang="en-US" dirty="0"/>
              <a:t>　</a:t>
            </a:r>
            <a:r>
              <a:rPr lang="ja-JP" altLang="en-US" dirty="0" smtClean="0"/>
              <a:t>②</a:t>
            </a:r>
            <a:r>
              <a:rPr lang="ja-JP" altLang="ja-JP" dirty="0" smtClean="0"/>
              <a:t>変更</a:t>
            </a:r>
            <a:r>
              <a:rPr lang="ja-JP" altLang="ja-JP" dirty="0"/>
              <a:t>理由は、「</a:t>
            </a:r>
            <a:r>
              <a:rPr lang="ja-JP" altLang="ja-JP" dirty="0">
                <a:solidFill>
                  <a:srgbClr val="FF0000"/>
                </a:solidFill>
              </a:rPr>
              <a:t>就職支援責任者の勤務日の変更の為</a:t>
            </a:r>
            <a:r>
              <a:rPr lang="ja-JP" altLang="ja-JP" dirty="0"/>
              <a:t>」</a:t>
            </a:r>
            <a:r>
              <a:rPr lang="ja-JP" altLang="ja-JP" dirty="0" smtClean="0"/>
              <a:t>等。</a:t>
            </a:r>
            <a:endParaRPr lang="ja-JP" altLang="ja-JP" dirty="0"/>
          </a:p>
          <a:p>
            <a:r>
              <a:rPr lang="ja-JP" altLang="en-US" dirty="0" smtClean="0"/>
              <a:t>　③</a:t>
            </a:r>
            <a:r>
              <a:rPr lang="ja-JP" altLang="ja-JP" dirty="0" smtClean="0"/>
              <a:t>変更届</a:t>
            </a:r>
            <a:r>
              <a:rPr lang="ja-JP" altLang="ja-JP" dirty="0"/>
              <a:t>の添付書類は、変更後の就職支援責任者の勤務</a:t>
            </a:r>
            <a:r>
              <a:rPr lang="ja-JP" altLang="ja-JP" dirty="0" smtClean="0"/>
              <a:t>予定表</a:t>
            </a:r>
            <a:r>
              <a:rPr lang="ja-JP" altLang="en-US" dirty="0" smtClean="0"/>
              <a:t>。</a:t>
            </a:r>
            <a:endParaRPr lang="ja-JP" altLang="ja-JP" dirty="0"/>
          </a:p>
          <a:p>
            <a:endParaRPr lang="en-US" altLang="ja-JP" dirty="0"/>
          </a:p>
          <a:p>
            <a:r>
              <a:rPr lang="ja-JP" altLang="en-US" dirty="0" smtClean="0"/>
              <a:t>　また</a:t>
            </a:r>
            <a:r>
              <a:rPr lang="ja-JP" altLang="en-US" dirty="0"/>
              <a:t>、</a:t>
            </a:r>
            <a:r>
              <a:rPr lang="ja-JP" altLang="en-US" dirty="0" smtClean="0"/>
              <a:t>実施状況確認時に、就職支援責任者の出勤状況を確認するため、出勤状況が分かる書類（出勤簿や業務日誌等）のご準備をお願いします。</a:t>
            </a:r>
            <a:endParaRPr lang="en-US" altLang="ja-JP" dirty="0"/>
          </a:p>
        </p:txBody>
      </p:sp>
      <p:sp>
        <p:nvSpPr>
          <p:cNvPr id="10" name="タイトル 1"/>
          <p:cNvSpPr txBox="1">
            <a:spLocks/>
          </p:cNvSpPr>
          <p:nvPr/>
        </p:nvSpPr>
        <p:spPr>
          <a:xfrm>
            <a:off x="107504" y="260648"/>
            <a:ext cx="9144000" cy="580998"/>
          </a:xfrm>
          <a:prstGeom prst="rect">
            <a:avLst/>
          </a:prstGeom>
        </p:spPr>
        <p:txBody>
          <a:bodyPr vert="horz" lIns="91440" tIns="45720" rIns="91440" bIns="45720" rtlCol="0" anchor="b">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Aft>
                <a:spcPts val="600"/>
              </a:spcAft>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400" dirty="0" smtClean="0">
                <a:latin typeface="+mj-ea"/>
                <a:cs typeface="メイリオ" panose="020B0604030504040204" pitchFamily="50" charset="-128"/>
              </a:rPr>
              <a:t>　</a:t>
            </a:r>
            <a:r>
              <a:rPr lang="ja-JP" altLang="en-US" sz="2400" dirty="0" smtClean="0">
                <a:uFill>
                  <a:solidFill>
                    <a:srgbClr val="FF6600"/>
                  </a:solidFill>
                </a:uFill>
              </a:rPr>
              <a:t>実施に当たっての諸注意について</a:t>
            </a:r>
            <a:endParaRPr lang="ja-JP" altLang="en-US" sz="2400" dirty="0">
              <a:latin typeface="+mj-ea"/>
              <a:cs typeface="メイリオ" panose="020B0604030504040204" pitchFamily="50" charset="-128"/>
            </a:endParaRPr>
          </a:p>
        </p:txBody>
      </p:sp>
    </p:spTree>
    <p:extLst>
      <p:ext uri="{BB962C8B-B14F-4D97-AF65-F5344CB8AC3E}">
        <p14:creationId xmlns:p14="http://schemas.microsoft.com/office/powerpoint/2010/main" val="25663194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17</a:t>
            </a:fld>
            <a:endParaRPr kumimoji="1" lang="ja-JP" altLang="en-US" dirty="0"/>
          </a:p>
        </p:txBody>
      </p:sp>
      <p:grpSp>
        <p:nvGrpSpPr>
          <p:cNvPr id="8" name="グループ化 7"/>
          <p:cNvGrpSpPr/>
          <p:nvPr/>
        </p:nvGrpSpPr>
        <p:grpSpPr>
          <a:xfrm>
            <a:off x="-1176" y="303326"/>
            <a:ext cx="8892000" cy="749410"/>
            <a:chOff x="480" y="116632"/>
            <a:chExt cx="8892000" cy="749410"/>
          </a:xfrm>
        </p:grpSpPr>
        <p:cxnSp>
          <p:nvCxnSpPr>
            <p:cNvPr id="13" name="直線コネクタ 12"/>
            <p:cNvCxnSpPr/>
            <p:nvPr/>
          </p:nvCxnSpPr>
          <p:spPr>
            <a:xfrm>
              <a:off x="480" y="764704"/>
              <a:ext cx="8892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9338" y="116632"/>
              <a:ext cx="749410" cy="749410"/>
            </a:xfrm>
            <a:prstGeom prst="rect">
              <a:avLst/>
            </a:prstGeom>
          </p:spPr>
        </p:pic>
      </p:grpSp>
      <p:sp>
        <p:nvSpPr>
          <p:cNvPr id="2" name="テキスト ボックス 1"/>
          <p:cNvSpPr txBox="1"/>
          <p:nvPr/>
        </p:nvSpPr>
        <p:spPr>
          <a:xfrm>
            <a:off x="414032" y="1052736"/>
            <a:ext cx="8304716" cy="5262979"/>
          </a:xfrm>
          <a:prstGeom prst="rect">
            <a:avLst/>
          </a:prstGeom>
          <a:noFill/>
          <a:ln>
            <a:solidFill>
              <a:schemeClr val="tx1"/>
            </a:solidFill>
          </a:ln>
        </p:spPr>
        <p:txBody>
          <a:bodyPr wrap="square" rtlCol="0">
            <a:spAutoFit/>
          </a:bodyPr>
          <a:lstStyle/>
          <a:p>
            <a:pPr algn="just">
              <a:spcAft>
                <a:spcPts val="0"/>
              </a:spcAft>
            </a:pPr>
            <a:r>
              <a:rPr lang="ja-JP" altLang="en-US" sz="2400" dirty="0"/>
              <a:t>②</a:t>
            </a:r>
            <a:r>
              <a:rPr kumimoji="1" lang="ja-JP" altLang="en-US" sz="2400" dirty="0" smtClean="0"/>
              <a:t>　</a:t>
            </a:r>
            <a:r>
              <a:rPr lang="ja-JP" altLang="ja-JP" sz="2400" kern="100" dirty="0" smtClean="0">
                <a:latin typeface="游明朝" panose="02020400000000000000" pitchFamily="18" charset="-128"/>
                <a:ea typeface="BIZ UDPゴシック" panose="020B0400000000000000" pitchFamily="50" charset="-128"/>
                <a:cs typeface="Times New Roman" panose="02020603050405020304" pitchFamily="18" charset="0"/>
              </a:rPr>
              <a:t>キャリアコンサルティング</a:t>
            </a:r>
            <a:r>
              <a:rPr lang="ja-JP" altLang="ja-JP" sz="2400" kern="100" dirty="0">
                <a:latin typeface="游明朝" panose="02020400000000000000" pitchFamily="18" charset="-128"/>
                <a:ea typeface="BIZ UDPゴシック" panose="020B0400000000000000" pitchFamily="50" charset="-128"/>
                <a:cs typeface="Times New Roman" panose="02020603050405020304" pitchFamily="18" charset="0"/>
              </a:rPr>
              <a:t>を別の日に振り替える手続き</a:t>
            </a:r>
            <a:r>
              <a:rPr lang="ja-JP" altLang="ja-JP" sz="2400" kern="100" dirty="0" smtClean="0">
                <a:latin typeface="游明朝" panose="02020400000000000000" pitchFamily="18" charset="-128"/>
                <a:ea typeface="BIZ UDPゴシック" panose="020B0400000000000000" pitchFamily="50" charset="-128"/>
                <a:cs typeface="Times New Roman" panose="02020603050405020304" pitchFamily="18" charset="0"/>
              </a:rPr>
              <a:t>に</a:t>
            </a:r>
            <a:r>
              <a:rPr lang="ja-JP" altLang="en-US" sz="2400" kern="100" dirty="0" smtClean="0">
                <a:latin typeface="游明朝" panose="02020400000000000000" pitchFamily="18" charset="-128"/>
                <a:ea typeface="BIZ UDPゴシック" panose="020B0400000000000000" pitchFamily="50" charset="-128"/>
                <a:cs typeface="Times New Roman" panose="02020603050405020304" pitchFamily="18" charset="0"/>
              </a:rPr>
              <a:t>　</a:t>
            </a:r>
            <a:endParaRPr lang="en-US" altLang="ja-JP" sz="2400" kern="100" dirty="0" smtClean="0">
              <a:latin typeface="游明朝" panose="02020400000000000000" pitchFamily="18" charset="-128"/>
              <a:ea typeface="BIZ UDPゴシック" panose="020B0400000000000000" pitchFamily="50" charset="-128"/>
              <a:cs typeface="Times New Roman" panose="02020603050405020304" pitchFamily="18" charset="0"/>
            </a:endParaRPr>
          </a:p>
          <a:p>
            <a:pPr algn="just">
              <a:spcAft>
                <a:spcPts val="0"/>
              </a:spcAft>
            </a:pPr>
            <a:r>
              <a:rPr lang="ja-JP" altLang="en-US" sz="24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2400" kern="100" dirty="0" smtClean="0">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2400" kern="100" dirty="0" smtClean="0">
                <a:latin typeface="游明朝" panose="02020400000000000000" pitchFamily="18" charset="-128"/>
                <a:ea typeface="BIZ UDPゴシック" panose="020B0400000000000000" pitchFamily="50" charset="-128"/>
                <a:cs typeface="Times New Roman" panose="02020603050405020304" pitchFamily="18" charset="0"/>
              </a:rPr>
              <a:t>ついて</a:t>
            </a:r>
            <a:r>
              <a:rPr lang="ja-JP" altLang="ja-JP" sz="24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dirty="0" smtClean="0"/>
              <a:t>　</a:t>
            </a:r>
            <a:r>
              <a:rPr lang="ja-JP" altLang="ja-JP" dirty="0"/>
              <a:t> （</a:t>
            </a:r>
            <a:r>
              <a:rPr lang="ja-JP" altLang="ja-JP" dirty="0">
                <a:solidFill>
                  <a:srgbClr val="FF0000"/>
                </a:solidFill>
              </a:rPr>
              <a:t>令和</a:t>
            </a:r>
            <a:r>
              <a:rPr lang="en-US" altLang="ja-JP" dirty="0">
                <a:solidFill>
                  <a:srgbClr val="FF0000"/>
                </a:solidFill>
              </a:rPr>
              <a:t>7</a:t>
            </a:r>
            <a:r>
              <a:rPr lang="ja-JP" altLang="ja-JP" dirty="0">
                <a:solidFill>
                  <a:srgbClr val="FF0000"/>
                </a:solidFill>
              </a:rPr>
              <a:t>年</a:t>
            </a:r>
            <a:r>
              <a:rPr lang="en-US" altLang="ja-JP" dirty="0">
                <a:solidFill>
                  <a:srgbClr val="FF0000"/>
                </a:solidFill>
              </a:rPr>
              <a:t>4</a:t>
            </a:r>
            <a:r>
              <a:rPr lang="ja-JP" altLang="ja-JP" dirty="0">
                <a:solidFill>
                  <a:srgbClr val="FF0000"/>
                </a:solidFill>
              </a:rPr>
              <a:t>月改正</a:t>
            </a:r>
            <a:r>
              <a:rPr lang="ja-JP" altLang="ja-JP" dirty="0" smtClean="0">
                <a:solidFill>
                  <a:srgbClr val="FF0000"/>
                </a:solidFill>
              </a:rPr>
              <a:t>時</a:t>
            </a:r>
            <a:r>
              <a:rPr lang="ja-JP" altLang="en-US" dirty="0" smtClean="0">
                <a:solidFill>
                  <a:srgbClr val="FF0000"/>
                </a:solidFill>
              </a:rPr>
              <a:t>に変更</a:t>
            </a:r>
            <a:r>
              <a:rPr lang="ja-JP" altLang="ja-JP" dirty="0" smtClean="0">
                <a:solidFill>
                  <a:srgbClr val="FF0000"/>
                </a:solidFill>
              </a:rPr>
              <a:t>。</a:t>
            </a:r>
            <a:r>
              <a:rPr lang="ja-JP" altLang="ja-JP" dirty="0">
                <a:solidFill>
                  <a:srgbClr val="FF0000"/>
                </a:solidFill>
              </a:rPr>
              <a:t>令和</a:t>
            </a:r>
            <a:r>
              <a:rPr lang="en-US" altLang="ja-JP" dirty="0">
                <a:solidFill>
                  <a:srgbClr val="FF0000"/>
                </a:solidFill>
              </a:rPr>
              <a:t>7</a:t>
            </a:r>
            <a:r>
              <a:rPr lang="ja-JP" altLang="ja-JP" dirty="0">
                <a:solidFill>
                  <a:srgbClr val="FF0000"/>
                </a:solidFill>
              </a:rPr>
              <a:t>年</a:t>
            </a:r>
            <a:r>
              <a:rPr lang="en-US" altLang="ja-JP" dirty="0">
                <a:solidFill>
                  <a:srgbClr val="FF0000"/>
                </a:solidFill>
              </a:rPr>
              <a:t>7</a:t>
            </a:r>
            <a:r>
              <a:rPr lang="ja-JP" altLang="ja-JP" dirty="0">
                <a:solidFill>
                  <a:srgbClr val="FF0000"/>
                </a:solidFill>
              </a:rPr>
              <a:t>月改正時に補足</a:t>
            </a:r>
            <a:r>
              <a:rPr lang="ja-JP" altLang="ja-JP" dirty="0"/>
              <a:t>）　　</a:t>
            </a:r>
            <a:endParaRPr lang="en-US" altLang="ja-JP" dirty="0" smtClean="0"/>
          </a:p>
          <a:p>
            <a:pPr algn="just">
              <a:spcAft>
                <a:spcPts val="0"/>
              </a:spcAft>
            </a:pPr>
            <a:r>
              <a:rPr lang="ja-JP" altLang="ja-JP" dirty="0"/>
              <a:t>　　　　　</a:t>
            </a:r>
          </a:p>
          <a:p>
            <a:r>
              <a:rPr lang="ja-JP" altLang="ja-JP" dirty="0"/>
              <a:t>（</a:t>
            </a:r>
            <a:r>
              <a:rPr lang="en-US" altLang="ja-JP" dirty="0"/>
              <a:t>1</a:t>
            </a:r>
            <a:r>
              <a:rPr lang="ja-JP" altLang="ja-JP" dirty="0"/>
              <a:t>）キャリアコンサルティングを</a:t>
            </a:r>
            <a:r>
              <a:rPr lang="en-US" altLang="ja-JP" dirty="0">
                <a:solidFill>
                  <a:srgbClr val="FF0000"/>
                </a:solidFill>
              </a:rPr>
              <a:t>1</a:t>
            </a:r>
            <a:r>
              <a:rPr lang="ja-JP" altLang="ja-JP" dirty="0">
                <a:solidFill>
                  <a:srgbClr val="FF0000"/>
                </a:solidFill>
              </a:rPr>
              <a:t>日で設定</a:t>
            </a:r>
            <a:r>
              <a:rPr lang="ja-JP" altLang="ja-JP" dirty="0"/>
              <a:t>した場合　</a:t>
            </a:r>
          </a:p>
          <a:p>
            <a:r>
              <a:rPr lang="ja-JP" altLang="en-US" dirty="0" smtClean="0"/>
              <a:t>　　</a:t>
            </a:r>
            <a:r>
              <a:rPr lang="ja-JP" altLang="ja-JP" dirty="0" smtClean="0"/>
              <a:t>振替前</a:t>
            </a:r>
            <a:r>
              <a:rPr lang="ja-JP" altLang="ja-JP" dirty="0"/>
              <a:t>のキャリアコンサルティングを計画していた日を欠席として取扱い、</a:t>
            </a:r>
            <a:r>
              <a:rPr lang="ja-JP" altLang="ja-JP" dirty="0" smtClean="0"/>
              <a:t>振替後</a:t>
            </a:r>
            <a:r>
              <a:rPr lang="ja-JP" altLang="en-US" dirty="0" smtClean="0"/>
              <a:t>　</a:t>
            </a:r>
            <a:endParaRPr lang="en-US" altLang="ja-JP" dirty="0" smtClean="0"/>
          </a:p>
          <a:p>
            <a:r>
              <a:rPr lang="ja-JP" altLang="en-US" dirty="0"/>
              <a:t>　</a:t>
            </a:r>
            <a:r>
              <a:rPr lang="ja-JP" altLang="en-US" dirty="0" smtClean="0"/>
              <a:t>　</a:t>
            </a:r>
            <a:r>
              <a:rPr lang="ja-JP" altLang="ja-JP" dirty="0" smtClean="0"/>
              <a:t>の</a:t>
            </a:r>
            <a:r>
              <a:rPr lang="ja-JP" altLang="ja-JP" dirty="0"/>
              <a:t>キャリアコンサルティングを実施した日を出席として</a:t>
            </a:r>
            <a:r>
              <a:rPr lang="ja-JP" altLang="ja-JP" dirty="0" smtClean="0"/>
              <a:t>取り扱</a:t>
            </a:r>
            <a:r>
              <a:rPr lang="ja-JP" altLang="en-US" dirty="0" smtClean="0"/>
              <a:t>います</a:t>
            </a:r>
            <a:r>
              <a:rPr lang="ja-JP" altLang="ja-JP" dirty="0" smtClean="0"/>
              <a:t>。</a:t>
            </a:r>
            <a:endParaRPr lang="ja-JP" altLang="ja-JP" dirty="0"/>
          </a:p>
          <a:p>
            <a:r>
              <a:rPr lang="ja-JP" altLang="en-US" dirty="0"/>
              <a:t>　</a:t>
            </a:r>
            <a:r>
              <a:rPr lang="ja-JP" altLang="en-US" dirty="0" smtClean="0"/>
              <a:t>　　</a:t>
            </a:r>
            <a:r>
              <a:rPr lang="ja-JP" altLang="ja-JP" dirty="0" smtClean="0"/>
              <a:t>※</a:t>
            </a:r>
            <a:r>
              <a:rPr lang="ja-JP" altLang="ja-JP" dirty="0">
                <a:solidFill>
                  <a:srgbClr val="FF0000"/>
                </a:solidFill>
              </a:rPr>
              <a:t>欠席届必要</a:t>
            </a:r>
            <a:r>
              <a:rPr lang="ja-JP" altLang="ja-JP" dirty="0"/>
              <a:t>。この場合</a:t>
            </a:r>
            <a:r>
              <a:rPr lang="ja-JP" altLang="ja-JP" dirty="0" smtClean="0"/>
              <a:t>は</a:t>
            </a:r>
            <a:r>
              <a:rPr lang="ja-JP" altLang="en-US" dirty="0" smtClean="0"/>
              <a:t>、</a:t>
            </a:r>
            <a:r>
              <a:rPr lang="en-US" altLang="ja-JP" dirty="0" smtClean="0"/>
              <a:t>1</a:t>
            </a:r>
            <a:r>
              <a:rPr lang="ja-JP" altLang="ja-JP" dirty="0"/>
              <a:t>日欠席扱いと</a:t>
            </a:r>
            <a:r>
              <a:rPr lang="ja-JP" altLang="ja-JP" dirty="0" smtClean="0"/>
              <a:t>な</a:t>
            </a:r>
            <a:r>
              <a:rPr lang="ja-JP" altLang="en-US" dirty="0" smtClean="0"/>
              <a:t>ります</a:t>
            </a:r>
            <a:r>
              <a:rPr lang="ja-JP" altLang="ja-JP" dirty="0" smtClean="0"/>
              <a:t>。</a:t>
            </a:r>
            <a:endParaRPr lang="en-US" altLang="ja-JP" dirty="0" smtClean="0"/>
          </a:p>
          <a:p>
            <a:endParaRPr lang="ja-JP" altLang="ja-JP" dirty="0"/>
          </a:p>
          <a:p>
            <a:r>
              <a:rPr lang="ja-JP" altLang="ja-JP" dirty="0"/>
              <a:t>（</a:t>
            </a:r>
            <a:r>
              <a:rPr lang="en-US" altLang="ja-JP" dirty="0"/>
              <a:t>2</a:t>
            </a:r>
            <a:r>
              <a:rPr lang="ja-JP" altLang="ja-JP" dirty="0"/>
              <a:t>）キャリアコンサルティングを</a:t>
            </a:r>
            <a:r>
              <a:rPr lang="ja-JP" altLang="ja-JP" dirty="0">
                <a:solidFill>
                  <a:srgbClr val="FF0000"/>
                </a:solidFill>
              </a:rPr>
              <a:t>複数日設定</a:t>
            </a:r>
            <a:r>
              <a:rPr lang="ja-JP" altLang="ja-JP" dirty="0"/>
              <a:t>した場合</a:t>
            </a:r>
          </a:p>
          <a:p>
            <a:r>
              <a:rPr lang="ja-JP" altLang="en-US" dirty="0" smtClean="0"/>
              <a:t>　　</a:t>
            </a:r>
            <a:r>
              <a:rPr lang="ja-JP" altLang="ja-JP" dirty="0" smtClean="0"/>
              <a:t>当該設</a:t>
            </a:r>
            <a:r>
              <a:rPr lang="ja-JP" altLang="ja-JP" dirty="0"/>
              <a:t>定日内の振替であれば欠席扱いとは</a:t>
            </a:r>
            <a:r>
              <a:rPr lang="ja-JP" altLang="ja-JP" dirty="0" smtClean="0"/>
              <a:t>な</a:t>
            </a:r>
            <a:r>
              <a:rPr lang="ja-JP" altLang="en-US" dirty="0" smtClean="0"/>
              <a:t>りません。</a:t>
            </a:r>
            <a:r>
              <a:rPr lang="ja-JP" altLang="ja-JP" dirty="0" smtClean="0"/>
              <a:t>（</a:t>
            </a:r>
            <a:r>
              <a:rPr lang="ja-JP" altLang="ja-JP" dirty="0"/>
              <a:t>欠席届不要）</a:t>
            </a:r>
          </a:p>
          <a:p>
            <a:r>
              <a:rPr lang="ja-JP" altLang="en-US" dirty="0" smtClean="0"/>
              <a:t>　　</a:t>
            </a:r>
            <a:r>
              <a:rPr lang="ja-JP" altLang="ja-JP" dirty="0" smtClean="0"/>
              <a:t>当該設</a:t>
            </a:r>
            <a:r>
              <a:rPr lang="ja-JP" altLang="ja-JP" dirty="0"/>
              <a:t>定日外の振替であれば、上記（</a:t>
            </a:r>
            <a:r>
              <a:rPr lang="en-US" altLang="ja-JP" dirty="0"/>
              <a:t>1</a:t>
            </a:r>
            <a:r>
              <a:rPr lang="ja-JP" altLang="ja-JP" dirty="0"/>
              <a:t>）と同様の取扱いと</a:t>
            </a:r>
            <a:r>
              <a:rPr lang="ja-JP" altLang="ja-JP" dirty="0" smtClean="0"/>
              <a:t>な</a:t>
            </a:r>
            <a:r>
              <a:rPr lang="ja-JP" altLang="en-US" dirty="0" smtClean="0"/>
              <a:t>ります</a:t>
            </a:r>
            <a:r>
              <a:rPr lang="ja-JP" altLang="ja-JP" dirty="0" smtClean="0"/>
              <a:t>。</a:t>
            </a:r>
            <a:endParaRPr lang="ja-JP" altLang="ja-JP" dirty="0"/>
          </a:p>
          <a:p>
            <a:r>
              <a:rPr lang="en-US" altLang="ja-JP" dirty="0"/>
              <a:t> </a:t>
            </a:r>
            <a:endParaRPr lang="ja-JP" altLang="ja-JP" dirty="0"/>
          </a:p>
          <a:p>
            <a:r>
              <a:rPr lang="ja-JP" altLang="ja-JP" dirty="0" smtClean="0"/>
              <a:t>※「実施</a:t>
            </a:r>
            <a:r>
              <a:rPr lang="ja-JP" altLang="en-US" dirty="0" smtClean="0"/>
              <a:t>の</a:t>
            </a:r>
            <a:r>
              <a:rPr lang="ja-JP" altLang="ja-JP" dirty="0" smtClean="0"/>
              <a:t>留意</a:t>
            </a:r>
            <a:r>
              <a:rPr lang="ja-JP" altLang="ja-JP" dirty="0"/>
              <a:t>事項</a:t>
            </a:r>
            <a:r>
              <a:rPr lang="ja-JP" altLang="ja-JP" dirty="0" smtClean="0"/>
              <a:t>」</a:t>
            </a:r>
            <a:r>
              <a:rPr lang="en-US" altLang="ja-JP" dirty="0" smtClean="0"/>
              <a:t> </a:t>
            </a:r>
            <a:r>
              <a:rPr lang="ja-JP" altLang="en-US" dirty="0" smtClean="0"/>
              <a:t>別添</a:t>
            </a:r>
            <a:r>
              <a:rPr lang="en-US" altLang="ja-JP" dirty="0"/>
              <a:t>4</a:t>
            </a:r>
            <a:r>
              <a:rPr lang="ja-JP" altLang="en-US" dirty="0"/>
              <a:t>「求職者支援訓練を実施するに当たっての質疑応答集</a:t>
            </a:r>
            <a:r>
              <a:rPr lang="ja-JP" altLang="en-US" dirty="0" smtClean="0"/>
              <a:t>」　</a:t>
            </a:r>
            <a:endParaRPr lang="en-US" altLang="ja-JP" dirty="0" smtClean="0"/>
          </a:p>
          <a:p>
            <a:r>
              <a:rPr lang="ja-JP" altLang="en-US" dirty="0"/>
              <a:t>　</a:t>
            </a:r>
            <a:r>
              <a:rPr lang="ja-JP" altLang="en-US" dirty="0" smtClean="0"/>
              <a:t>の</a:t>
            </a:r>
            <a:r>
              <a:rPr lang="ja-JP" altLang="en-US" dirty="0"/>
              <a:t>Ｑ</a:t>
            </a:r>
            <a:r>
              <a:rPr lang="en-US" altLang="ja-JP" dirty="0" smtClean="0"/>
              <a:t>1</a:t>
            </a:r>
            <a:r>
              <a:rPr lang="ja-JP" altLang="en-US" dirty="0" smtClean="0"/>
              <a:t>参照</a:t>
            </a:r>
            <a:r>
              <a:rPr lang="en-US" altLang="ja-JP" dirty="0" smtClean="0"/>
              <a:t>(P68</a:t>
            </a:r>
            <a:r>
              <a:rPr lang="ja-JP" altLang="en-US" dirty="0" smtClean="0"/>
              <a:t>）。</a:t>
            </a:r>
            <a:endParaRPr lang="en-US" altLang="ja-JP" dirty="0" smtClean="0"/>
          </a:p>
          <a:p>
            <a:r>
              <a:rPr lang="ja-JP" altLang="en-US" dirty="0" smtClean="0"/>
              <a:t>　</a:t>
            </a:r>
            <a:r>
              <a:rPr lang="ja-JP" altLang="ja-JP" dirty="0" smtClean="0"/>
              <a:t>記入</a:t>
            </a:r>
            <a:r>
              <a:rPr lang="ja-JP" altLang="ja-JP" dirty="0"/>
              <a:t>方法</a:t>
            </a:r>
            <a:r>
              <a:rPr lang="ja-JP" altLang="en-US" dirty="0"/>
              <a:t>等</a:t>
            </a:r>
            <a:r>
              <a:rPr lang="ja-JP" altLang="ja-JP" dirty="0"/>
              <a:t>は</a:t>
            </a:r>
            <a:r>
              <a:rPr lang="ja-JP" altLang="ja-JP" dirty="0" smtClean="0"/>
              <a:t>、</a:t>
            </a:r>
            <a:r>
              <a:rPr lang="ja-JP" altLang="ja-JP" dirty="0"/>
              <a:t> 「</a:t>
            </a:r>
            <a:r>
              <a:rPr lang="ja-JP" altLang="ja-JP" dirty="0" smtClean="0"/>
              <a:t>実施</a:t>
            </a:r>
            <a:r>
              <a:rPr lang="ja-JP" altLang="en-US" dirty="0" smtClean="0"/>
              <a:t>の</a:t>
            </a:r>
            <a:r>
              <a:rPr lang="ja-JP" altLang="ja-JP" dirty="0" smtClean="0"/>
              <a:t>留意</a:t>
            </a:r>
            <a:r>
              <a:rPr lang="ja-JP" altLang="ja-JP" dirty="0"/>
              <a:t>事項</a:t>
            </a:r>
            <a:r>
              <a:rPr lang="ja-JP" altLang="ja-JP" dirty="0" smtClean="0"/>
              <a:t>」</a:t>
            </a:r>
            <a:r>
              <a:rPr lang="ja-JP" altLang="en-US" dirty="0" smtClean="0"/>
              <a:t>の</a:t>
            </a:r>
            <a:r>
              <a:rPr lang="ja-JP" altLang="ja-JP" dirty="0" smtClean="0"/>
              <a:t>３</a:t>
            </a:r>
            <a:r>
              <a:rPr lang="en-US" altLang="ja-JP" dirty="0"/>
              <a:t>(</a:t>
            </a:r>
            <a:r>
              <a:rPr lang="ja-JP" altLang="ja-JP" dirty="0"/>
              <a:t>７</a:t>
            </a:r>
            <a:r>
              <a:rPr lang="en-US" altLang="ja-JP" dirty="0"/>
              <a:t>)</a:t>
            </a:r>
            <a:r>
              <a:rPr lang="ja-JP" altLang="ja-JP" dirty="0"/>
              <a:t>受講者の出席状況の管理（</a:t>
            </a:r>
            <a:r>
              <a:rPr lang="en-US" altLang="ja-JP" dirty="0"/>
              <a:t>P24</a:t>
            </a:r>
            <a:r>
              <a:rPr lang="ja-JP" altLang="ja-JP" dirty="0"/>
              <a:t>～</a:t>
            </a:r>
            <a:r>
              <a:rPr lang="en-US" altLang="ja-JP" dirty="0"/>
              <a:t>25</a:t>
            </a:r>
            <a:r>
              <a:rPr lang="ja-JP" altLang="ja-JP" dirty="0"/>
              <a:t>）</a:t>
            </a:r>
            <a:r>
              <a:rPr lang="ja-JP" altLang="ja-JP" dirty="0" smtClean="0"/>
              <a:t>、</a:t>
            </a:r>
            <a:endParaRPr lang="en-US" altLang="ja-JP" dirty="0" smtClean="0"/>
          </a:p>
          <a:p>
            <a:r>
              <a:rPr lang="ja-JP" altLang="en-US" dirty="0"/>
              <a:t>　</a:t>
            </a:r>
            <a:r>
              <a:rPr lang="ja-JP" altLang="en-US" dirty="0" smtClean="0"/>
              <a:t>及び様式・記入例集の</a:t>
            </a:r>
            <a:r>
              <a:rPr lang="ja-JP" altLang="ja-JP" dirty="0" smtClean="0"/>
              <a:t>Ｐ</a:t>
            </a:r>
            <a:r>
              <a:rPr lang="en-US" altLang="ja-JP" dirty="0" smtClean="0"/>
              <a:t>39</a:t>
            </a:r>
            <a:r>
              <a:rPr lang="ja-JP" altLang="ja-JP" dirty="0" smtClean="0"/>
              <a:t>参照。</a:t>
            </a:r>
            <a:endParaRPr lang="en-US" altLang="ja-JP" dirty="0" smtClean="0"/>
          </a:p>
          <a:p>
            <a:endParaRPr lang="en-US" altLang="ja-JP" dirty="0" smtClean="0"/>
          </a:p>
          <a:p>
            <a:r>
              <a:rPr lang="ja-JP" altLang="en-US" dirty="0" smtClean="0"/>
              <a:t>　</a:t>
            </a:r>
            <a:endParaRPr lang="en-US" altLang="ja-JP" dirty="0"/>
          </a:p>
        </p:txBody>
      </p:sp>
      <p:sp>
        <p:nvSpPr>
          <p:cNvPr id="9" name="タイトル 1"/>
          <p:cNvSpPr txBox="1">
            <a:spLocks/>
          </p:cNvSpPr>
          <p:nvPr/>
        </p:nvSpPr>
        <p:spPr>
          <a:xfrm>
            <a:off x="107504" y="399730"/>
            <a:ext cx="9144000" cy="580998"/>
          </a:xfrm>
          <a:prstGeom prst="rect">
            <a:avLst/>
          </a:prstGeom>
        </p:spPr>
        <p:txBody>
          <a:bodyPr vert="horz" lIns="91440" tIns="45720" rIns="91440" bIns="45720" rtlCol="0" anchor="b">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Aft>
                <a:spcPts val="600"/>
              </a:spcAft>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mn-ea"/>
                <a:ea typeface="+mn-ea"/>
                <a:cs typeface="メイリオ" panose="020B0604030504040204" pitchFamily="50" charset="-128"/>
              </a:rPr>
              <a:t>4</a:t>
            </a:r>
            <a:r>
              <a:rPr lang="ja-JP" altLang="en-US" sz="2400" dirty="0">
                <a:latin typeface="+mn-ea"/>
                <a:ea typeface="+mn-ea"/>
                <a:cs typeface="メイリオ" panose="020B0604030504040204" pitchFamily="50" charset="-128"/>
              </a:rPr>
              <a:t>　</a:t>
            </a:r>
            <a:r>
              <a:rPr lang="ja-JP" altLang="en-US" sz="2400" dirty="0" smtClean="0">
                <a:uFill>
                  <a:solidFill>
                    <a:srgbClr val="FF6600"/>
                  </a:solidFill>
                </a:uFill>
                <a:latin typeface="+mn-ea"/>
                <a:ea typeface="+mn-ea"/>
              </a:rPr>
              <a:t>実施に</a:t>
            </a:r>
            <a:r>
              <a:rPr lang="ja-JP" altLang="en-US" sz="2400" dirty="0">
                <a:uFill>
                  <a:solidFill>
                    <a:srgbClr val="FF6600"/>
                  </a:solidFill>
                </a:uFill>
                <a:latin typeface="+mn-ea"/>
                <a:ea typeface="+mn-ea"/>
              </a:rPr>
              <a:t>当たっての</a:t>
            </a:r>
            <a:r>
              <a:rPr lang="ja-JP" altLang="en-US" sz="2400" dirty="0" smtClean="0">
                <a:uFill>
                  <a:solidFill>
                    <a:srgbClr val="FF6600"/>
                  </a:solidFill>
                </a:uFill>
                <a:latin typeface="+mn-ea"/>
                <a:ea typeface="+mn-ea"/>
              </a:rPr>
              <a:t>諸注意について</a:t>
            </a:r>
            <a:r>
              <a:rPr lang="ja-JP" altLang="en-US" sz="2400" dirty="0" smtClean="0">
                <a:latin typeface="+mn-ea"/>
                <a:ea typeface="+mn-ea"/>
                <a:cs typeface="メイリオ" panose="020B0604030504040204" pitchFamily="50" charset="-128"/>
              </a:rPr>
              <a:t>　</a:t>
            </a:r>
            <a:endParaRPr lang="ja-JP" altLang="en-US" sz="2400" dirty="0">
              <a:latin typeface="+mn-ea"/>
              <a:ea typeface="+mn-ea"/>
              <a:cs typeface="メイリオ" panose="020B0604030504040204" pitchFamily="50" charset="-128"/>
            </a:endParaRPr>
          </a:p>
        </p:txBody>
      </p:sp>
    </p:spTree>
    <p:extLst>
      <p:ext uri="{BB962C8B-B14F-4D97-AF65-F5344CB8AC3E}">
        <p14:creationId xmlns:p14="http://schemas.microsoft.com/office/powerpoint/2010/main" val="16336480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18</a:t>
            </a:fld>
            <a:endParaRPr kumimoji="1" lang="ja-JP" altLang="en-US" dirty="0"/>
          </a:p>
        </p:txBody>
      </p:sp>
      <p:grpSp>
        <p:nvGrpSpPr>
          <p:cNvPr id="8" name="グループ化 7"/>
          <p:cNvGrpSpPr/>
          <p:nvPr/>
        </p:nvGrpSpPr>
        <p:grpSpPr>
          <a:xfrm>
            <a:off x="668" y="262691"/>
            <a:ext cx="8892000" cy="749410"/>
            <a:chOff x="480" y="116632"/>
            <a:chExt cx="8892000" cy="749410"/>
          </a:xfrm>
        </p:grpSpPr>
        <p:cxnSp>
          <p:nvCxnSpPr>
            <p:cNvPr id="13" name="直線コネクタ 12"/>
            <p:cNvCxnSpPr/>
            <p:nvPr/>
          </p:nvCxnSpPr>
          <p:spPr>
            <a:xfrm>
              <a:off x="480" y="764704"/>
              <a:ext cx="8892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9338" y="116632"/>
              <a:ext cx="749410" cy="749410"/>
            </a:xfrm>
            <a:prstGeom prst="rect">
              <a:avLst/>
            </a:prstGeom>
          </p:spPr>
        </p:pic>
      </p:grpSp>
      <p:sp>
        <p:nvSpPr>
          <p:cNvPr id="2" name="テキスト ボックス 1"/>
          <p:cNvSpPr txBox="1"/>
          <p:nvPr/>
        </p:nvSpPr>
        <p:spPr>
          <a:xfrm>
            <a:off x="414032" y="1052736"/>
            <a:ext cx="8304716" cy="4755148"/>
          </a:xfrm>
          <a:prstGeom prst="rect">
            <a:avLst/>
          </a:prstGeom>
          <a:noFill/>
          <a:ln>
            <a:solidFill>
              <a:schemeClr val="tx1"/>
            </a:solidFill>
          </a:ln>
        </p:spPr>
        <p:txBody>
          <a:bodyPr wrap="square" rtlCol="0">
            <a:spAutoFit/>
          </a:bodyPr>
          <a:lstStyle/>
          <a:p>
            <a:r>
              <a:rPr lang="ja-JP" altLang="en-US" sz="2400" dirty="0"/>
              <a:t>③</a:t>
            </a:r>
            <a:r>
              <a:rPr kumimoji="1" lang="ja-JP" altLang="en-US" sz="2400" dirty="0" smtClean="0"/>
              <a:t>　訓練受講者改善指導等記録（参考様式７）</a:t>
            </a:r>
            <a:r>
              <a:rPr kumimoji="1" lang="ja-JP" altLang="en-US" sz="2400" smtClean="0"/>
              <a:t>の作成について</a:t>
            </a:r>
            <a:endParaRPr kumimoji="1" lang="en-US" altLang="ja-JP" sz="2400" dirty="0" smtClean="0"/>
          </a:p>
          <a:p>
            <a:r>
              <a:rPr lang="ja-JP" altLang="en-US" sz="2400" dirty="0"/>
              <a:t>　</a:t>
            </a:r>
            <a:r>
              <a:rPr lang="ja-JP" altLang="en-US" sz="2400" dirty="0" smtClean="0"/>
              <a:t>　  （通称：改善指導記録簿）　</a:t>
            </a:r>
            <a:endParaRPr lang="en-US" altLang="ja-JP" sz="2400" dirty="0" smtClean="0"/>
          </a:p>
          <a:p>
            <a:endParaRPr kumimoji="1" lang="en-US" altLang="ja-JP" sz="2400" dirty="0" smtClean="0"/>
          </a:p>
          <a:p>
            <a:r>
              <a:rPr lang="ja-JP" altLang="en-US" dirty="0" smtClean="0"/>
              <a:t>　受講者の出席管理につきましては日々厳正に管理していただくことになっています。</a:t>
            </a:r>
            <a:endParaRPr lang="en-US" altLang="ja-JP" dirty="0" smtClean="0"/>
          </a:p>
          <a:p>
            <a:pPr>
              <a:spcAft>
                <a:spcPts val="600"/>
              </a:spcAft>
            </a:pPr>
            <a:r>
              <a:rPr lang="ja-JP" altLang="en-US" dirty="0" smtClean="0"/>
              <a:t>受講者によっては、さまざまな理由で欠席等をされていますが、修了要件に関しては、その理由を問いません。また、出席率に応じて、指導（口頭注意）・警告・勧告等の文書発出を行っていただくことになっています。　</a:t>
            </a:r>
            <a:endParaRPr lang="en-US" altLang="ja-JP" dirty="0" smtClean="0"/>
          </a:p>
          <a:p>
            <a:r>
              <a:rPr lang="ja-JP" altLang="en-US" dirty="0" smtClean="0"/>
              <a:t>　特に、警告・勧告等の</a:t>
            </a:r>
            <a:r>
              <a:rPr lang="ja-JP" altLang="en-US" dirty="0"/>
              <a:t>文書</a:t>
            </a:r>
            <a:r>
              <a:rPr lang="ja-JP" altLang="en-US" dirty="0" smtClean="0"/>
              <a:t>発出につきましては、速やかに手交もしくは特定記録等の記録の残る手法での発送をお願いします。また、署名の有無の確認もお願いします。</a:t>
            </a:r>
            <a:endParaRPr lang="en-US" altLang="ja-JP" dirty="0" smtClean="0"/>
          </a:p>
          <a:p>
            <a:pPr>
              <a:spcAft>
                <a:spcPts val="600"/>
              </a:spcAft>
            </a:pPr>
            <a:r>
              <a:rPr lang="ja-JP" altLang="en-US" dirty="0" smtClean="0">
                <a:solidFill>
                  <a:srgbClr val="0070C0"/>
                </a:solidFill>
              </a:rPr>
              <a:t>（実施の留意事項上は、１０％を超えた日以降に発出などとなっていますが、相手方の状況によっては、超える直前の発出でも差支えありません。）</a:t>
            </a:r>
            <a:r>
              <a:rPr lang="ja-JP" altLang="en-US" dirty="0" smtClean="0"/>
              <a:t>　　　</a:t>
            </a:r>
            <a:endParaRPr lang="en-US" altLang="ja-JP" dirty="0" smtClean="0"/>
          </a:p>
          <a:p>
            <a:pPr>
              <a:spcAft>
                <a:spcPts val="600"/>
              </a:spcAft>
            </a:pPr>
            <a:r>
              <a:rPr lang="ja-JP" altLang="en-US" dirty="0" smtClean="0"/>
              <a:t>　また、</a:t>
            </a:r>
            <a:r>
              <a:rPr lang="ja-JP" altLang="en-US" dirty="0" smtClean="0">
                <a:solidFill>
                  <a:srgbClr val="FF0000"/>
                </a:solidFill>
              </a:rPr>
              <a:t>要改善者に対する指導等を行った場合は、その経過及び対応等を「改善</a:t>
            </a:r>
            <a:r>
              <a:rPr lang="ja-JP" altLang="en-US" dirty="0">
                <a:solidFill>
                  <a:srgbClr val="FF0000"/>
                </a:solidFill>
              </a:rPr>
              <a:t>指導</a:t>
            </a:r>
            <a:r>
              <a:rPr lang="ja-JP" altLang="en-US" dirty="0" smtClean="0">
                <a:solidFill>
                  <a:srgbClr val="FF0000"/>
                </a:solidFill>
              </a:rPr>
              <a:t>記録簿」に記録し、適切に保管をしてください。　</a:t>
            </a:r>
            <a:endParaRPr lang="en-US" altLang="ja-JP" dirty="0" smtClean="0">
              <a:solidFill>
                <a:srgbClr val="FF0000"/>
              </a:solidFill>
            </a:endParaRPr>
          </a:p>
          <a:p>
            <a:r>
              <a:rPr lang="ja-JP" altLang="en-US" dirty="0" smtClean="0"/>
              <a:t>　　　</a:t>
            </a:r>
            <a:endParaRPr lang="en-US" altLang="ja-JP" dirty="0"/>
          </a:p>
        </p:txBody>
      </p:sp>
      <p:sp>
        <p:nvSpPr>
          <p:cNvPr id="9" name="タイトル 1"/>
          <p:cNvSpPr txBox="1">
            <a:spLocks/>
          </p:cNvSpPr>
          <p:nvPr/>
        </p:nvSpPr>
        <p:spPr>
          <a:xfrm>
            <a:off x="107504" y="346897"/>
            <a:ext cx="9144000" cy="580998"/>
          </a:xfrm>
          <a:prstGeom prst="rect">
            <a:avLst/>
          </a:prstGeom>
        </p:spPr>
        <p:txBody>
          <a:bodyPr vert="horz" lIns="91440" tIns="45720" rIns="91440" bIns="45720" rtlCol="0" anchor="b">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Aft>
                <a:spcPts val="600"/>
              </a:spcAft>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400" dirty="0">
                <a:latin typeface="+mj-ea"/>
                <a:cs typeface="メイリオ" panose="020B0604030504040204" pitchFamily="50" charset="-128"/>
              </a:rPr>
              <a:t>　</a:t>
            </a:r>
            <a:r>
              <a:rPr lang="ja-JP" altLang="en-US" sz="2400" dirty="0" smtClean="0">
                <a:uFill>
                  <a:solidFill>
                    <a:srgbClr val="FF6600"/>
                  </a:solidFill>
                </a:uFill>
              </a:rPr>
              <a:t>実施に</a:t>
            </a:r>
            <a:r>
              <a:rPr lang="ja-JP" altLang="en-US" sz="2400" dirty="0">
                <a:uFill>
                  <a:solidFill>
                    <a:srgbClr val="FF6600"/>
                  </a:solidFill>
                </a:uFill>
              </a:rPr>
              <a:t>当たっての</a:t>
            </a:r>
            <a:r>
              <a:rPr lang="ja-JP" altLang="en-US" sz="2400" dirty="0" smtClean="0">
                <a:uFill>
                  <a:solidFill>
                    <a:srgbClr val="FF6600"/>
                  </a:solidFill>
                </a:uFill>
              </a:rPr>
              <a:t>諸注意について</a:t>
            </a:r>
            <a:r>
              <a:rPr lang="ja-JP" altLang="en-US" sz="2400" dirty="0" smtClean="0">
                <a:latin typeface="+mj-ea"/>
                <a:cs typeface="メイリオ" panose="020B0604030504040204" pitchFamily="50" charset="-128"/>
              </a:rPr>
              <a:t>　</a:t>
            </a:r>
            <a:endParaRPr lang="ja-JP" altLang="en-US" sz="2400" dirty="0">
              <a:latin typeface="+mj-ea"/>
              <a:cs typeface="メイリオ" panose="020B0604030504040204" pitchFamily="50" charset="-128"/>
            </a:endParaRPr>
          </a:p>
        </p:txBody>
      </p:sp>
    </p:spTree>
    <p:extLst>
      <p:ext uri="{BB962C8B-B14F-4D97-AF65-F5344CB8AC3E}">
        <p14:creationId xmlns:p14="http://schemas.microsoft.com/office/powerpoint/2010/main" val="3333294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0957" y="332656"/>
            <a:ext cx="8229600" cy="829990"/>
          </a:xfrm>
        </p:spPr>
        <p:txBody>
          <a:bodyPr>
            <a:normAutofit/>
          </a:bodyPr>
          <a:lstStyle/>
          <a:p>
            <a:pPr algn="l"/>
            <a:r>
              <a:rPr lang="ja-JP" altLang="en-US" sz="2800" dirty="0" smtClean="0"/>
              <a:t>＜ 次 第 ＞</a:t>
            </a:r>
            <a:endParaRPr kumimoji="1" lang="ja-JP" altLang="en-US" sz="2800" dirty="0"/>
          </a:p>
        </p:txBody>
      </p:sp>
      <p:sp>
        <p:nvSpPr>
          <p:cNvPr id="3" name="コンテンツ プレースホルダー 2"/>
          <p:cNvSpPr>
            <a:spLocks noGrp="1"/>
          </p:cNvSpPr>
          <p:nvPr>
            <p:ph idx="1"/>
          </p:nvPr>
        </p:nvSpPr>
        <p:spPr>
          <a:xfrm>
            <a:off x="395536" y="1090638"/>
            <a:ext cx="8229600" cy="3922538"/>
          </a:xfrm>
        </p:spPr>
        <p:txBody>
          <a:bodyPr>
            <a:normAutofit/>
          </a:bodyPr>
          <a:lstStyle/>
          <a:p>
            <a:pPr marL="0" indent="0">
              <a:spcBef>
                <a:spcPts val="0"/>
              </a:spcBef>
              <a:buNone/>
            </a:pPr>
            <a:r>
              <a:rPr kumimoji="1" lang="ja-JP" altLang="en-US" sz="2000" u="heavy" dirty="0" smtClean="0">
                <a:uFill>
                  <a:solidFill>
                    <a:srgbClr val="FF6600"/>
                  </a:solidFill>
                </a:uFill>
              </a:rPr>
              <a:t>１　令和７年度第４四半期認定申請における講師要件に係る確認について</a:t>
            </a:r>
            <a:endParaRPr lang="en-US" altLang="ja-JP" sz="2000" u="heavy" dirty="0">
              <a:uFill>
                <a:solidFill>
                  <a:srgbClr val="FF6600"/>
                </a:solidFill>
              </a:uFill>
            </a:endParaRPr>
          </a:p>
          <a:p>
            <a:pPr marL="0" indent="0" algn="r">
              <a:spcBef>
                <a:spcPts val="0"/>
              </a:spcBef>
              <a:buNone/>
            </a:pPr>
            <a:r>
              <a:rPr lang="ja-JP" altLang="en-US" sz="1400" dirty="0" smtClean="0">
                <a:uFill>
                  <a:solidFill>
                    <a:srgbClr val="FF6600"/>
                  </a:solidFill>
                </a:uFill>
                <a:latin typeface="+mn-ea"/>
              </a:rPr>
              <a:t>（Ｐ</a:t>
            </a:r>
            <a:r>
              <a:rPr lang="en-US" altLang="ja-JP" sz="1400" dirty="0">
                <a:uFill>
                  <a:solidFill>
                    <a:srgbClr val="FF6600"/>
                  </a:solidFill>
                </a:uFill>
                <a:latin typeface="+mn-ea"/>
              </a:rPr>
              <a:t>2</a:t>
            </a:r>
            <a:r>
              <a:rPr lang="ja-JP" altLang="en-US" sz="1400" dirty="0" smtClean="0">
                <a:uFill>
                  <a:solidFill>
                    <a:srgbClr val="FF6600"/>
                  </a:solidFill>
                </a:uFill>
                <a:latin typeface="+mn-ea"/>
              </a:rPr>
              <a:t>～</a:t>
            </a:r>
            <a:r>
              <a:rPr lang="en-US" altLang="ja-JP" sz="1400" dirty="0" smtClean="0">
                <a:uFill>
                  <a:solidFill>
                    <a:srgbClr val="FF6600"/>
                  </a:solidFill>
                </a:uFill>
                <a:latin typeface="+mn-ea"/>
              </a:rPr>
              <a:t>5</a:t>
            </a:r>
            <a:r>
              <a:rPr lang="ja-JP" altLang="en-US" sz="1400" dirty="0" smtClean="0">
                <a:uFill>
                  <a:solidFill>
                    <a:srgbClr val="FF6600"/>
                  </a:solidFill>
                </a:uFill>
                <a:latin typeface="+mn-ea"/>
              </a:rPr>
              <a:t>）</a:t>
            </a:r>
            <a:endParaRPr lang="en-US" altLang="ja-JP" sz="1400" dirty="0">
              <a:latin typeface="+mn-ea"/>
            </a:endParaRPr>
          </a:p>
          <a:p>
            <a:pPr marL="0" indent="0">
              <a:spcBef>
                <a:spcPts val="0"/>
              </a:spcBef>
              <a:buNone/>
            </a:pPr>
            <a:r>
              <a:rPr lang="ja-JP" altLang="en-US" sz="2000" u="heavy" dirty="0" smtClean="0">
                <a:uFill>
                  <a:solidFill>
                    <a:srgbClr val="FF6600"/>
                  </a:solidFill>
                </a:uFill>
              </a:rPr>
              <a:t>２</a:t>
            </a:r>
            <a:r>
              <a:rPr lang="ja-JP" altLang="en-US" sz="2000" u="heavy" dirty="0">
                <a:uFill>
                  <a:solidFill>
                    <a:srgbClr val="FF6600"/>
                  </a:solidFill>
                </a:uFill>
              </a:rPr>
              <a:t>　</a:t>
            </a:r>
            <a:r>
              <a:rPr lang="ja-JP" altLang="en-US" sz="2000" u="heavy" dirty="0" smtClean="0">
                <a:uFill>
                  <a:solidFill>
                    <a:srgbClr val="FF6600"/>
                  </a:solidFill>
                </a:uFill>
              </a:rPr>
              <a:t>令和７年度第４四半期認定申請からの変更点について　</a:t>
            </a:r>
            <a:r>
              <a:rPr lang="ja-JP" altLang="en-US" sz="1400" dirty="0" smtClean="0">
                <a:uFill>
                  <a:solidFill>
                    <a:srgbClr val="FF6600"/>
                  </a:solidFill>
                </a:uFill>
                <a:latin typeface="+mn-ea"/>
              </a:rPr>
              <a:t>　（Ｐ</a:t>
            </a:r>
            <a:r>
              <a:rPr lang="en-US" altLang="ja-JP" sz="1400" dirty="0" smtClean="0">
                <a:uFill>
                  <a:solidFill>
                    <a:srgbClr val="FF6600"/>
                  </a:solidFill>
                </a:uFill>
                <a:latin typeface="+mn-ea"/>
              </a:rPr>
              <a:t>6</a:t>
            </a:r>
            <a:r>
              <a:rPr lang="ja-JP" altLang="en-US" sz="1400" dirty="0" smtClean="0">
                <a:uFill>
                  <a:solidFill>
                    <a:srgbClr val="FF6600"/>
                  </a:solidFill>
                </a:uFill>
                <a:latin typeface="+mn-ea"/>
              </a:rPr>
              <a:t>～</a:t>
            </a:r>
            <a:r>
              <a:rPr lang="en-US" altLang="ja-JP" sz="1400" dirty="0" smtClean="0">
                <a:uFill>
                  <a:solidFill>
                    <a:srgbClr val="FF6600"/>
                  </a:solidFill>
                </a:uFill>
                <a:latin typeface="+mn-ea"/>
              </a:rPr>
              <a:t>7</a:t>
            </a:r>
            <a:r>
              <a:rPr lang="ja-JP" altLang="en-US" sz="1400" dirty="0" smtClean="0">
                <a:uFill>
                  <a:solidFill>
                    <a:srgbClr val="FF6600"/>
                  </a:solidFill>
                </a:uFill>
                <a:latin typeface="+mn-ea"/>
              </a:rPr>
              <a:t>）</a:t>
            </a:r>
            <a:endParaRPr lang="en-US" altLang="ja-JP" sz="1400" dirty="0" smtClean="0">
              <a:uFill>
                <a:solidFill>
                  <a:srgbClr val="FF6600"/>
                </a:solidFill>
              </a:uFill>
              <a:latin typeface="+mn-ea"/>
            </a:endParaRPr>
          </a:p>
          <a:p>
            <a:pPr marL="0" indent="0">
              <a:spcBef>
                <a:spcPts val="0"/>
              </a:spcBef>
              <a:buNone/>
            </a:pPr>
            <a:endParaRPr lang="en-US" altLang="ja-JP" sz="2000" u="heavy" dirty="0">
              <a:uFill>
                <a:solidFill>
                  <a:srgbClr val="FF6600"/>
                </a:solidFill>
              </a:uFill>
            </a:endParaRPr>
          </a:p>
          <a:p>
            <a:pPr marL="0" indent="0">
              <a:spcBef>
                <a:spcPts val="0"/>
              </a:spcBef>
              <a:buNone/>
            </a:pPr>
            <a:r>
              <a:rPr lang="ja-JP" altLang="en-US" sz="2000" u="heavy" dirty="0" smtClean="0">
                <a:uFill>
                  <a:solidFill>
                    <a:srgbClr val="FF6600"/>
                  </a:solidFill>
                </a:uFill>
              </a:rPr>
              <a:t>３</a:t>
            </a:r>
            <a:r>
              <a:rPr lang="ja-JP" altLang="en-US" sz="2000" u="heavy" dirty="0">
                <a:uFill>
                  <a:solidFill>
                    <a:srgbClr val="FF6600"/>
                  </a:solidFill>
                </a:uFill>
              </a:rPr>
              <a:t>　</a:t>
            </a:r>
            <a:r>
              <a:rPr lang="ja-JP" altLang="en-US" sz="2000" u="heavy" dirty="0" smtClean="0">
                <a:uFill>
                  <a:solidFill>
                    <a:srgbClr val="FF6600"/>
                  </a:solidFill>
                </a:uFill>
              </a:rPr>
              <a:t>申請に当たっての諸注意について</a:t>
            </a:r>
            <a:r>
              <a:rPr lang="ja-JP" altLang="en-US" sz="2000" u="heavy" dirty="0">
                <a:uFill>
                  <a:solidFill>
                    <a:srgbClr val="FF6600"/>
                  </a:solidFill>
                </a:uFill>
              </a:rPr>
              <a:t>　</a:t>
            </a:r>
            <a:r>
              <a:rPr lang="ja-JP" altLang="en-US" sz="1400" dirty="0" smtClean="0">
                <a:uFill>
                  <a:solidFill>
                    <a:srgbClr val="FF6600"/>
                  </a:solidFill>
                </a:uFill>
                <a:latin typeface="+mj-ea"/>
                <a:ea typeface="+mj-ea"/>
              </a:rPr>
              <a:t>　</a:t>
            </a:r>
            <a:r>
              <a:rPr lang="ja-JP" altLang="en-US" sz="1400" dirty="0" smtClean="0">
                <a:solidFill>
                  <a:prstClr val="black"/>
                </a:solidFill>
                <a:uFill>
                  <a:solidFill>
                    <a:srgbClr val="FF6600"/>
                  </a:solidFill>
                </a:uFill>
                <a:latin typeface="+mj-ea"/>
                <a:ea typeface="+mj-ea"/>
              </a:rPr>
              <a:t>（Ｐ</a:t>
            </a:r>
            <a:r>
              <a:rPr lang="en-US" altLang="ja-JP" sz="1400" dirty="0" smtClean="0">
                <a:solidFill>
                  <a:prstClr val="black"/>
                </a:solidFill>
                <a:uFill>
                  <a:solidFill>
                    <a:srgbClr val="FF6600"/>
                  </a:solidFill>
                </a:uFill>
                <a:latin typeface="+mj-ea"/>
                <a:ea typeface="+mj-ea"/>
              </a:rPr>
              <a:t>8</a:t>
            </a:r>
            <a:r>
              <a:rPr lang="ja-JP" altLang="en-US" sz="1400" dirty="0" smtClean="0">
                <a:solidFill>
                  <a:prstClr val="black"/>
                </a:solidFill>
                <a:uFill>
                  <a:solidFill>
                    <a:srgbClr val="FF6600"/>
                  </a:solidFill>
                </a:uFill>
                <a:latin typeface="+mj-ea"/>
                <a:ea typeface="+mj-ea"/>
              </a:rPr>
              <a:t>～</a:t>
            </a:r>
            <a:r>
              <a:rPr lang="en-US" altLang="ja-JP" sz="1400" dirty="0" smtClean="0">
                <a:solidFill>
                  <a:prstClr val="black"/>
                </a:solidFill>
                <a:uFill>
                  <a:solidFill>
                    <a:srgbClr val="FF6600"/>
                  </a:solidFill>
                </a:uFill>
                <a:latin typeface="+mj-ea"/>
                <a:ea typeface="+mj-ea"/>
              </a:rPr>
              <a:t>15</a:t>
            </a:r>
            <a:r>
              <a:rPr lang="ja-JP" altLang="en-US" sz="1400" dirty="0" smtClean="0">
                <a:solidFill>
                  <a:prstClr val="black"/>
                </a:solidFill>
                <a:uFill>
                  <a:solidFill>
                    <a:srgbClr val="FF6600"/>
                  </a:solidFill>
                </a:uFill>
                <a:latin typeface="+mj-ea"/>
                <a:ea typeface="+mj-ea"/>
              </a:rPr>
              <a:t>）</a:t>
            </a:r>
            <a:endParaRPr lang="en-US" altLang="ja-JP" sz="1400" dirty="0" smtClean="0">
              <a:solidFill>
                <a:prstClr val="black"/>
              </a:solidFill>
              <a:uFill>
                <a:solidFill>
                  <a:srgbClr val="FF6600"/>
                </a:solidFill>
              </a:uFill>
              <a:latin typeface="+mj-ea"/>
              <a:ea typeface="+mj-ea"/>
            </a:endParaRPr>
          </a:p>
          <a:p>
            <a:pPr marL="0" indent="0">
              <a:spcBef>
                <a:spcPts val="0"/>
              </a:spcBef>
              <a:buNone/>
            </a:pPr>
            <a:endParaRPr lang="en-US" altLang="ja-JP" sz="1400" dirty="0" smtClean="0">
              <a:solidFill>
                <a:prstClr val="black"/>
              </a:solidFill>
              <a:uFill>
                <a:solidFill>
                  <a:srgbClr val="FF6600"/>
                </a:solidFill>
              </a:uFill>
              <a:latin typeface="+mj-ea"/>
              <a:ea typeface="+mj-ea"/>
            </a:endParaRPr>
          </a:p>
          <a:p>
            <a:pPr marL="0" lvl="0" indent="0">
              <a:spcBef>
                <a:spcPts val="0"/>
              </a:spcBef>
              <a:buNone/>
            </a:pPr>
            <a:r>
              <a:rPr lang="ja-JP" altLang="en-US" sz="2000" u="heavy" dirty="0" smtClean="0">
                <a:solidFill>
                  <a:prstClr val="black"/>
                </a:solidFill>
                <a:uFill>
                  <a:solidFill>
                    <a:srgbClr val="FF6600"/>
                  </a:solidFill>
                </a:uFill>
                <a:latin typeface="+mj-ea"/>
                <a:ea typeface="+mj-ea"/>
              </a:rPr>
              <a:t>４　実施に当たっての諸注意について　</a:t>
            </a:r>
            <a:r>
              <a:rPr lang="ja-JP" altLang="en-US" sz="1400" dirty="0">
                <a:solidFill>
                  <a:prstClr val="black"/>
                </a:solidFill>
                <a:uFill>
                  <a:solidFill>
                    <a:srgbClr val="FF6600"/>
                  </a:solidFill>
                </a:uFill>
                <a:latin typeface="ＭＳ Ｐゴシック" panose="020B0600070205080204" pitchFamily="50" charset="-128"/>
              </a:rPr>
              <a:t>　</a:t>
            </a:r>
            <a:r>
              <a:rPr lang="ja-JP" altLang="en-US" sz="1400" dirty="0" smtClean="0">
                <a:solidFill>
                  <a:prstClr val="black"/>
                </a:solidFill>
                <a:uFill>
                  <a:solidFill>
                    <a:srgbClr val="FF6600"/>
                  </a:solidFill>
                </a:uFill>
                <a:latin typeface="ＭＳ Ｐゴシック" panose="020B0600070205080204" pitchFamily="50" charset="-128"/>
              </a:rPr>
              <a:t>（Ｐ</a:t>
            </a:r>
            <a:r>
              <a:rPr lang="en-US" altLang="ja-JP" sz="1400" dirty="0" smtClean="0">
                <a:solidFill>
                  <a:prstClr val="black"/>
                </a:solidFill>
                <a:uFill>
                  <a:solidFill>
                    <a:srgbClr val="FF6600"/>
                  </a:solidFill>
                </a:uFill>
                <a:latin typeface="ＭＳ Ｐゴシック" panose="020B0600070205080204" pitchFamily="50" charset="-128"/>
              </a:rPr>
              <a:t>16</a:t>
            </a:r>
            <a:r>
              <a:rPr lang="ja-JP" altLang="en-US" sz="1400" dirty="0" smtClean="0">
                <a:solidFill>
                  <a:prstClr val="black"/>
                </a:solidFill>
                <a:uFill>
                  <a:solidFill>
                    <a:srgbClr val="FF6600"/>
                  </a:solidFill>
                </a:uFill>
                <a:latin typeface="ＭＳ Ｐゴシック" panose="020B0600070205080204" pitchFamily="50" charset="-128"/>
              </a:rPr>
              <a:t>～</a:t>
            </a:r>
            <a:r>
              <a:rPr lang="en-US" altLang="ja-JP" sz="1400" dirty="0" smtClean="0">
                <a:solidFill>
                  <a:prstClr val="black"/>
                </a:solidFill>
                <a:uFill>
                  <a:solidFill>
                    <a:srgbClr val="FF6600"/>
                  </a:solidFill>
                </a:uFill>
                <a:latin typeface="ＭＳ Ｐゴシック" panose="020B0600070205080204" pitchFamily="50" charset="-128"/>
              </a:rPr>
              <a:t>18</a:t>
            </a:r>
            <a:r>
              <a:rPr lang="ja-JP" altLang="en-US" sz="1400" dirty="0" smtClean="0">
                <a:solidFill>
                  <a:prstClr val="black"/>
                </a:solidFill>
                <a:uFill>
                  <a:solidFill>
                    <a:srgbClr val="FF6600"/>
                  </a:solidFill>
                </a:uFill>
                <a:latin typeface="ＭＳ Ｐゴシック" panose="020B0600070205080204" pitchFamily="50" charset="-128"/>
              </a:rPr>
              <a:t>）</a:t>
            </a:r>
            <a:endParaRPr lang="en-US" altLang="ja-JP" sz="1400" dirty="0">
              <a:solidFill>
                <a:prstClr val="black"/>
              </a:solidFill>
              <a:uFill>
                <a:solidFill>
                  <a:srgbClr val="FF6600"/>
                </a:solidFill>
              </a:uFill>
              <a:latin typeface="ＭＳ Ｐゴシック" panose="020B0600070205080204" pitchFamily="50" charset="-128"/>
            </a:endParaRPr>
          </a:p>
          <a:p>
            <a:pPr marL="0" lvl="0" indent="0">
              <a:spcBef>
                <a:spcPts val="0"/>
              </a:spcBef>
              <a:buNone/>
            </a:pPr>
            <a:endParaRPr lang="en-US" altLang="ja-JP" sz="2000" u="heavy" dirty="0">
              <a:solidFill>
                <a:prstClr val="black"/>
              </a:solidFill>
              <a:uFill>
                <a:solidFill>
                  <a:srgbClr val="FF6600"/>
                </a:solidFill>
              </a:uFill>
              <a:latin typeface="+mj-ea"/>
              <a:ea typeface="+mj-ea"/>
            </a:endParaRPr>
          </a:p>
          <a:p>
            <a:pPr marL="0" indent="0">
              <a:spcBef>
                <a:spcPts val="0"/>
              </a:spcBef>
              <a:buNone/>
            </a:pPr>
            <a:r>
              <a:rPr lang="ja-JP" altLang="en-US" sz="2000" u="heavy" dirty="0" smtClean="0">
                <a:solidFill>
                  <a:prstClr val="black"/>
                </a:solidFill>
                <a:uFill>
                  <a:solidFill>
                    <a:srgbClr val="FF6600"/>
                  </a:solidFill>
                </a:uFill>
                <a:latin typeface="+mj-ea"/>
              </a:rPr>
              <a:t>５</a:t>
            </a:r>
            <a:r>
              <a:rPr lang="ja-JP" altLang="en-US" sz="2000" u="heavy" dirty="0">
                <a:solidFill>
                  <a:prstClr val="black"/>
                </a:solidFill>
                <a:uFill>
                  <a:solidFill>
                    <a:srgbClr val="FF6600"/>
                  </a:solidFill>
                </a:uFill>
                <a:latin typeface="+mj-ea"/>
              </a:rPr>
              <a:t>　労働局からのお知らせ</a:t>
            </a:r>
            <a:endParaRPr lang="en-US" altLang="ja-JP" sz="2000" u="heavy" dirty="0">
              <a:solidFill>
                <a:prstClr val="black"/>
              </a:solidFill>
              <a:uFill>
                <a:solidFill>
                  <a:srgbClr val="FF6600"/>
                </a:solidFill>
              </a:uFill>
              <a:latin typeface="+mj-ea"/>
            </a:endParaRPr>
          </a:p>
          <a:p>
            <a:pPr marL="0" lvl="0" indent="0">
              <a:buNone/>
            </a:pPr>
            <a:endParaRPr lang="en-US" altLang="ja-JP" sz="2000" u="heavy" dirty="0" smtClean="0">
              <a:solidFill>
                <a:prstClr val="black"/>
              </a:solidFill>
              <a:uFill>
                <a:solidFill>
                  <a:srgbClr val="FF6600"/>
                </a:solidFill>
              </a:uFill>
              <a:latin typeface="+mj-ea"/>
              <a:ea typeface="+mj-ea"/>
            </a:endParaRPr>
          </a:p>
          <a:p>
            <a:pPr marL="0" indent="0">
              <a:buNone/>
            </a:pPr>
            <a:r>
              <a:rPr lang="ja-JP" altLang="en-US" sz="1400" dirty="0" smtClean="0">
                <a:uFill>
                  <a:solidFill>
                    <a:srgbClr val="FF6600"/>
                  </a:solidFill>
                </a:uFill>
              </a:rPr>
              <a:t>　　　　　　　　　　　　　　　　　　　　　　　　　　　　　　　　　</a:t>
            </a:r>
            <a:r>
              <a:rPr lang="ja-JP" altLang="en-US" sz="2000" u="heavy" dirty="0" smtClean="0">
                <a:uFill>
                  <a:solidFill>
                    <a:srgbClr val="FF6600"/>
                  </a:solidFill>
                </a:uFill>
              </a:rPr>
              <a:t>　　　　　　</a:t>
            </a:r>
            <a:endParaRPr lang="ja-JP" altLang="en-US" sz="2000" u="heavy" dirty="0">
              <a:uFill>
                <a:solidFill>
                  <a:srgbClr val="FF6600"/>
                </a:solidFill>
              </a:uFill>
            </a:endParaRPr>
          </a:p>
          <a:p>
            <a:pPr marL="0" indent="0">
              <a:buNone/>
            </a:pPr>
            <a:endParaRPr lang="ja-JP" altLang="en-US" sz="2400" dirty="0"/>
          </a:p>
        </p:txBody>
      </p:sp>
      <p:sp>
        <p:nvSpPr>
          <p:cNvPr id="4" name="スライド番号プレースホルダー 3"/>
          <p:cNvSpPr>
            <a:spLocks noGrp="1"/>
          </p:cNvSpPr>
          <p:nvPr>
            <p:ph type="sldNum" sz="quarter" idx="12"/>
          </p:nvPr>
        </p:nvSpPr>
        <p:spPr/>
        <p:txBody>
          <a:bodyPr/>
          <a:lstStyle/>
          <a:p>
            <a:fld id="{83EACDF1-60A0-45F6-A633-1A56BE53A76A}" type="slidenum">
              <a:rPr kumimoji="1" lang="ja-JP" altLang="en-US" smtClean="0"/>
              <a:pPr/>
              <a:t>1</a:t>
            </a:fld>
            <a:endParaRPr kumimoji="1" lang="ja-JP" altLang="en-US" dirty="0"/>
          </a:p>
        </p:txBody>
      </p:sp>
      <p:sp>
        <p:nvSpPr>
          <p:cNvPr id="13" name="テキスト ボックス 12"/>
          <p:cNvSpPr txBox="1"/>
          <p:nvPr/>
        </p:nvSpPr>
        <p:spPr>
          <a:xfrm>
            <a:off x="677815" y="4030357"/>
            <a:ext cx="6768752" cy="2308324"/>
          </a:xfrm>
          <a:prstGeom prst="rect">
            <a:avLst/>
          </a:prstGeom>
          <a:noFill/>
          <a:ln w="57150">
            <a:solidFill>
              <a:srgbClr val="FF0000"/>
            </a:solidFill>
          </a:ln>
        </p:spPr>
        <p:txBody>
          <a:bodyPr wrap="square" rtlCol="0">
            <a:spAutoFit/>
          </a:bodyPr>
          <a:lstStyle/>
          <a:p>
            <a:r>
              <a:rPr kumimoji="1" lang="ja-JP" altLang="en-US" sz="1600" dirty="0" smtClean="0"/>
              <a:t>本説明会で説明する事項については、</a:t>
            </a:r>
            <a:endParaRPr kumimoji="1" lang="en-US" altLang="ja-JP" sz="1600" dirty="0" smtClean="0"/>
          </a:p>
          <a:p>
            <a:r>
              <a:rPr lang="ja-JP" altLang="en-US" sz="1600" dirty="0"/>
              <a:t>■求職者支援訓練の認定申請書を提出するに当たっての留意事項 </a:t>
            </a:r>
            <a:r>
              <a:rPr lang="ja-JP" altLang="en-US" sz="1600" dirty="0" smtClean="0"/>
              <a:t>」　　　　　（</a:t>
            </a:r>
            <a:r>
              <a:rPr lang="ja-JP" altLang="en-US" sz="1600" dirty="0"/>
              <a:t>令和７年７月１日以降に申請する訓練科から適用</a:t>
            </a:r>
            <a:r>
              <a:rPr lang="ja-JP" altLang="en-US" sz="1600" dirty="0" smtClean="0"/>
              <a:t>）　</a:t>
            </a:r>
            <a:endParaRPr lang="en-US" altLang="ja-JP" sz="1600" dirty="0" smtClean="0"/>
          </a:p>
          <a:p>
            <a:r>
              <a:rPr lang="ja-JP" altLang="en-US" sz="1600" dirty="0"/>
              <a:t>　</a:t>
            </a:r>
            <a:r>
              <a:rPr lang="ja-JP" altLang="en-US" sz="1600" dirty="0" smtClean="0"/>
              <a:t>　　＜通称：申請の留意事項＞　</a:t>
            </a:r>
            <a:endParaRPr lang="en-US" altLang="ja-JP" sz="1600" dirty="0" smtClean="0"/>
          </a:p>
          <a:p>
            <a:r>
              <a:rPr lang="ja-JP" altLang="en-US" sz="1600" dirty="0" smtClean="0"/>
              <a:t>■求職者支援訓練を実施するに当たっての留意事項</a:t>
            </a:r>
            <a:endParaRPr lang="en-US" altLang="ja-JP" sz="1600" dirty="0" smtClean="0"/>
          </a:p>
          <a:p>
            <a:r>
              <a:rPr lang="ja-JP" altLang="en-US" sz="1600" dirty="0"/>
              <a:t>　</a:t>
            </a:r>
            <a:r>
              <a:rPr lang="ja-JP" altLang="en-US" sz="1600" dirty="0" smtClean="0"/>
              <a:t> （令和７年７月１日以降に開講する訓練科から適用）</a:t>
            </a:r>
            <a:endParaRPr lang="en-US" altLang="ja-JP" sz="1600" dirty="0" smtClean="0"/>
          </a:p>
          <a:p>
            <a:r>
              <a:rPr lang="ja-JP" altLang="en-US" sz="1600" dirty="0"/>
              <a:t>　</a:t>
            </a:r>
            <a:r>
              <a:rPr lang="ja-JP" altLang="en-US" sz="1600" dirty="0" smtClean="0"/>
              <a:t>　　＜通称：実施の留意事項＞　</a:t>
            </a:r>
            <a:endParaRPr lang="en-US" altLang="ja-JP" sz="1600" dirty="0" smtClean="0"/>
          </a:p>
          <a:p>
            <a:r>
              <a:rPr lang="ja-JP" altLang="en-US" sz="1600" dirty="0" smtClean="0"/>
              <a:t>から参照しています。</a:t>
            </a:r>
            <a:endParaRPr lang="en-US" altLang="ja-JP" sz="1600" dirty="0" smtClean="0"/>
          </a:p>
          <a:p>
            <a:r>
              <a:rPr kumimoji="1" lang="en-US" altLang="ja-JP" sz="1600" dirty="0" smtClean="0">
                <a:solidFill>
                  <a:srgbClr val="FF0000"/>
                </a:solidFill>
              </a:rPr>
              <a:t>※</a:t>
            </a:r>
            <a:r>
              <a:rPr kumimoji="1" lang="ja-JP" altLang="en-US" sz="1600" dirty="0" smtClean="0">
                <a:solidFill>
                  <a:srgbClr val="FF0000"/>
                </a:solidFill>
              </a:rPr>
              <a:t>通所型を中心とした内容となります。</a:t>
            </a:r>
            <a:endParaRPr kumimoji="1" lang="en-US" altLang="ja-JP" sz="1600" dirty="0" smtClean="0">
              <a:solidFill>
                <a:srgbClr val="FF0000"/>
              </a:solidFill>
            </a:endParaRPr>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71241" y="2176785"/>
            <a:ext cx="1766423" cy="1756272"/>
          </a:xfrm>
          <a:prstGeom prst="rect">
            <a:avLst/>
          </a:prstGeom>
        </p:spPr>
      </p:pic>
    </p:spTree>
    <p:extLst>
      <p:ext uri="{BB962C8B-B14F-4D97-AF65-F5344CB8AC3E}">
        <p14:creationId xmlns:p14="http://schemas.microsoft.com/office/powerpoint/2010/main" val="2197651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3EACDF1-60A0-45F6-A633-1A56BE53A76A}" type="slidenum">
              <a:rPr kumimoji="1" lang="ja-JP" altLang="en-US" smtClean="0"/>
              <a:pPr/>
              <a:t>2</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693444874"/>
              </p:ext>
            </p:extLst>
          </p:nvPr>
        </p:nvGraphicFramePr>
        <p:xfrm>
          <a:off x="539552" y="4221088"/>
          <a:ext cx="7150101" cy="1822490"/>
        </p:xfrm>
        <a:graphic>
          <a:graphicData uri="http://schemas.openxmlformats.org/drawingml/2006/table">
            <a:tbl>
              <a:tblPr/>
              <a:tblGrid>
                <a:gridCol w="2652662">
                  <a:extLst>
                    <a:ext uri="{9D8B030D-6E8A-4147-A177-3AD203B41FA5}">
                      <a16:colId xmlns:a16="http://schemas.microsoft.com/office/drawing/2014/main" val="3842247618"/>
                    </a:ext>
                  </a:extLst>
                </a:gridCol>
                <a:gridCol w="1498086">
                  <a:extLst>
                    <a:ext uri="{9D8B030D-6E8A-4147-A177-3AD203B41FA5}">
                      <a16:colId xmlns:a16="http://schemas.microsoft.com/office/drawing/2014/main" val="1268058140"/>
                    </a:ext>
                  </a:extLst>
                </a:gridCol>
                <a:gridCol w="1498086">
                  <a:extLst>
                    <a:ext uri="{9D8B030D-6E8A-4147-A177-3AD203B41FA5}">
                      <a16:colId xmlns:a16="http://schemas.microsoft.com/office/drawing/2014/main" val="1126608150"/>
                    </a:ext>
                  </a:extLst>
                </a:gridCol>
                <a:gridCol w="1501267">
                  <a:extLst>
                    <a:ext uri="{9D8B030D-6E8A-4147-A177-3AD203B41FA5}">
                      <a16:colId xmlns:a16="http://schemas.microsoft.com/office/drawing/2014/main" val="796178377"/>
                    </a:ext>
                  </a:extLst>
                </a:gridCol>
              </a:tblGrid>
              <a:tr h="298490">
                <a:tc gridSpan="3">
                  <a:txBody>
                    <a:bodyPr/>
                    <a:lstStyle/>
                    <a:p>
                      <a:pPr algn="l"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類型の年数に含めるかの可否（ 〇：含める、✕：含めない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7001122"/>
                  </a:ext>
                </a:extLst>
              </a:tr>
              <a:tr h="381000">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実務経験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a:solidFill>
                            <a:srgbClr val="000000"/>
                          </a:solidFill>
                          <a:effectLst/>
                          <a:latin typeface="游ゴシック" panose="020B0400000000000000" pitchFamily="50" charset="-128"/>
                          <a:ea typeface="游ゴシック" panose="020B0400000000000000" pitchFamily="50" charset="-128"/>
                        </a:rPr>
                        <a:t>指導等業務経験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指導経験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8998335"/>
                  </a:ext>
                </a:extLst>
              </a:tr>
              <a:tr h="381000">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類型３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類型１～３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類型４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75135"/>
                  </a:ext>
                </a:extLst>
              </a:tr>
              <a:tr h="381000">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求支訓練の講師としての経験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7488129"/>
                  </a:ext>
                </a:extLst>
              </a:tr>
              <a:tr h="38100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求支訓練の助手としての経験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a:solidFill>
                            <a:srgbClr val="000000"/>
                          </a:solidFill>
                          <a:effectLst/>
                          <a:latin typeface="游ゴシック" panose="020B0400000000000000" pitchFamily="50" charset="-128"/>
                          <a:ea typeface="游ゴシック" panose="020B0400000000000000" pitchFamily="50" charset="-128"/>
                        </a:rPr>
                        <a:t>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3161174"/>
                  </a:ext>
                </a:extLst>
              </a:tr>
            </a:tbl>
          </a:graphicData>
        </a:graphic>
      </p:graphicFrame>
      <p:sp>
        <p:nvSpPr>
          <p:cNvPr id="5" name="テキスト ボックス 4"/>
          <p:cNvSpPr txBox="1"/>
          <p:nvPr/>
        </p:nvSpPr>
        <p:spPr>
          <a:xfrm>
            <a:off x="404383" y="2208973"/>
            <a:ext cx="8003232" cy="923330"/>
          </a:xfrm>
          <a:prstGeom prst="rect">
            <a:avLst/>
          </a:prstGeom>
          <a:noFill/>
          <a:ln>
            <a:solidFill>
              <a:schemeClr val="tx1"/>
            </a:solidFill>
          </a:ln>
        </p:spPr>
        <p:txBody>
          <a:bodyPr wrap="square" rtlCol="0">
            <a:spAutoFit/>
          </a:bodyPr>
          <a:lstStyle/>
          <a:p>
            <a:r>
              <a:rPr lang="ja-JP" altLang="ja-JP" b="1" dirty="0" smtClean="0">
                <a:solidFill>
                  <a:srgbClr val="FF0000"/>
                </a:solidFill>
              </a:rPr>
              <a:t>求職者</a:t>
            </a:r>
            <a:r>
              <a:rPr lang="ja-JP" altLang="ja-JP" b="1" dirty="0">
                <a:solidFill>
                  <a:srgbClr val="FF0000"/>
                </a:solidFill>
              </a:rPr>
              <a:t>支援訓練の講師経験は、類型３の実務経験及び類型１から３の指導等業務経験に計上することはできません。類型</a:t>
            </a:r>
            <a:r>
              <a:rPr lang="en-US" altLang="ja-JP" b="1" dirty="0">
                <a:solidFill>
                  <a:srgbClr val="FF0000"/>
                </a:solidFill>
              </a:rPr>
              <a:t>4</a:t>
            </a:r>
            <a:r>
              <a:rPr lang="ja-JP" altLang="ja-JP" b="1" dirty="0">
                <a:solidFill>
                  <a:srgbClr val="FF0000"/>
                </a:solidFill>
              </a:rPr>
              <a:t>の指導経験に計上することはできます</a:t>
            </a:r>
            <a:r>
              <a:rPr lang="ja-JP" altLang="ja-JP" b="1" dirty="0" smtClean="0">
                <a:solidFill>
                  <a:srgbClr val="FF0000"/>
                </a:solidFill>
              </a:rPr>
              <a:t>。</a:t>
            </a:r>
            <a:r>
              <a:rPr lang="ja-JP" altLang="en-US" b="1" dirty="0" smtClean="0"/>
              <a:t>　</a:t>
            </a:r>
            <a:endParaRPr lang="ja-JP" altLang="ja-JP" sz="1350" dirty="0"/>
          </a:p>
        </p:txBody>
      </p:sp>
      <p:sp>
        <p:nvSpPr>
          <p:cNvPr id="7" name="テキスト ボックス 6"/>
          <p:cNvSpPr txBox="1"/>
          <p:nvPr/>
        </p:nvSpPr>
        <p:spPr>
          <a:xfrm>
            <a:off x="441436" y="3573478"/>
            <a:ext cx="8260466" cy="369332"/>
          </a:xfrm>
          <a:prstGeom prst="rect">
            <a:avLst/>
          </a:prstGeom>
          <a:noFill/>
        </p:spPr>
        <p:txBody>
          <a:bodyPr wrap="square" rtlCol="0">
            <a:spAutoFit/>
          </a:bodyPr>
          <a:lstStyle/>
          <a:p>
            <a:r>
              <a:rPr lang="ja-JP" altLang="en-US" dirty="0" smtClean="0"/>
              <a:t>表にすると下記のとおりとなります。</a:t>
            </a:r>
            <a:endParaRPr kumimoji="1" lang="en-US" altLang="ja-JP" dirty="0" smtClean="0"/>
          </a:p>
        </p:txBody>
      </p:sp>
      <p:sp>
        <p:nvSpPr>
          <p:cNvPr id="8" name="タイトル 1"/>
          <p:cNvSpPr txBox="1">
            <a:spLocks/>
          </p:cNvSpPr>
          <p:nvPr/>
        </p:nvSpPr>
        <p:spPr>
          <a:xfrm>
            <a:off x="381931" y="1149020"/>
            <a:ext cx="8264221" cy="894508"/>
          </a:xfrm>
          <a:prstGeom prst="rect">
            <a:avLst/>
          </a:prstGeom>
          <a:ln w="25400" cap="flat" cmpd="sng" algn="ctr">
            <a:noFill/>
            <a:prstDash val="solid"/>
          </a:ln>
        </p:spPr>
        <p:style>
          <a:lnRef idx="2">
            <a:schemeClr val="accent1"/>
          </a:lnRef>
          <a:fillRef idx="1">
            <a:schemeClr val="lt1"/>
          </a:fillRef>
          <a:effectRef idx="0">
            <a:schemeClr val="accent1"/>
          </a:effectRef>
          <a:fontRef idx="minor">
            <a:schemeClr val="dk1"/>
          </a:fontRef>
        </p:style>
        <p:txBody>
          <a:bodyP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2400" b="1" dirty="0" smtClean="0"/>
              <a:t>「</a:t>
            </a:r>
            <a:r>
              <a:rPr lang="ja-JP" altLang="en-US" sz="2400" b="1" dirty="0"/>
              <a:t>求職者支援訓練を担当する講師が満たすべき認定基準</a:t>
            </a:r>
            <a:r>
              <a:rPr lang="ja-JP" altLang="en-US" sz="2400" b="1" dirty="0" smtClean="0"/>
              <a:t>に</a:t>
            </a:r>
            <a:endParaRPr lang="en-US" altLang="ja-JP" sz="2400" b="1" dirty="0" smtClean="0"/>
          </a:p>
          <a:p>
            <a:pPr algn="l"/>
            <a:r>
              <a:rPr lang="ja-JP" altLang="en-US" sz="2400" b="1" dirty="0" smtClean="0"/>
              <a:t>ついて</a:t>
            </a:r>
            <a:r>
              <a:rPr lang="ja-JP" altLang="en-US" sz="2400" b="1" dirty="0"/>
              <a:t>」 </a:t>
            </a:r>
            <a:r>
              <a:rPr lang="ja-JP" altLang="en-US" sz="2400" b="1" dirty="0" smtClean="0"/>
              <a:t>　（</a:t>
            </a:r>
            <a:r>
              <a:rPr lang="ja-JP" altLang="en-US" sz="2400" b="1" dirty="0"/>
              <a:t>申請の留意事項：別紙９）のなお書きについて </a:t>
            </a:r>
            <a:endParaRPr lang="ja-JP" altLang="en-US" sz="2400" b="1" dirty="0">
              <a:solidFill>
                <a:schemeClr val="accent1">
                  <a:lumMod val="75000"/>
                </a:schemeClr>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143394" y="432679"/>
            <a:ext cx="8196122" cy="400110"/>
          </a:xfrm>
          <a:prstGeom prst="rect">
            <a:avLst/>
          </a:prstGeom>
        </p:spPr>
        <p:txBody>
          <a:bodyPr wrap="square">
            <a:spAutoFit/>
          </a:bodyPr>
          <a:lstStyle/>
          <a:p>
            <a:r>
              <a:rPr lang="ja-JP" altLang="en-US" sz="2000" dirty="0" smtClean="0"/>
              <a:t>１　令和</a:t>
            </a:r>
            <a:r>
              <a:rPr lang="ja-JP" altLang="en-US" sz="2000" dirty="0"/>
              <a:t>７年度第４四半期認定申請における講師要件に係る確認について</a:t>
            </a:r>
          </a:p>
        </p:txBody>
      </p:sp>
      <p:pic>
        <p:nvPicPr>
          <p:cNvPr id="6" name="図 5"/>
          <p:cNvPicPr>
            <a:picLocks noChangeAspect="1"/>
          </p:cNvPicPr>
          <p:nvPr/>
        </p:nvPicPr>
        <p:blipFill>
          <a:blip r:embed="rId2"/>
          <a:stretch>
            <a:fillRect/>
          </a:stretch>
        </p:blipFill>
        <p:spPr>
          <a:xfrm>
            <a:off x="79138" y="311330"/>
            <a:ext cx="8937511" cy="749873"/>
          </a:xfrm>
          <a:prstGeom prst="rect">
            <a:avLst/>
          </a:prstGeom>
        </p:spPr>
      </p:pic>
    </p:spTree>
    <p:extLst>
      <p:ext uri="{BB962C8B-B14F-4D97-AF65-F5344CB8AC3E}">
        <p14:creationId xmlns:p14="http://schemas.microsoft.com/office/powerpoint/2010/main" val="1131411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869" y="655606"/>
            <a:ext cx="8929302" cy="391434"/>
          </a:xfrm>
          <a:ln>
            <a:noFill/>
          </a:ln>
        </p:spPr>
        <p:style>
          <a:lnRef idx="2">
            <a:schemeClr val="accent1"/>
          </a:lnRef>
          <a:fillRef idx="1">
            <a:schemeClr val="lt1"/>
          </a:fillRef>
          <a:effectRef idx="0">
            <a:schemeClr val="accent1"/>
          </a:effectRef>
          <a:fontRef idx="minor">
            <a:schemeClr val="dk1"/>
          </a:fontRef>
        </p:style>
        <p:txBody>
          <a:bodyPr>
            <a:noAutofit/>
          </a:bodyPr>
          <a:lstStyle/>
          <a:p>
            <a:pPr>
              <a:lnSpc>
                <a:spcPct val="100000"/>
              </a:lnSpc>
            </a:pPr>
            <a:r>
              <a:rPr lang="ja-JP" altLang="en-US" sz="1800" b="1" dirty="0">
                <a:solidFill>
                  <a:schemeClr val="accent1">
                    <a:lumMod val="75000"/>
                  </a:schemeClr>
                </a:solidFill>
                <a:latin typeface="メイリオ" panose="020B0604030504040204" pitchFamily="50" charset="-128"/>
                <a:ea typeface="メイリオ" panose="020B0604030504040204" pitchFamily="50" charset="-128"/>
              </a:rPr>
              <a:t>実務経験・指導（等）業務経験等を証明する書類</a:t>
            </a:r>
          </a:p>
        </p:txBody>
      </p:sp>
      <p:sp>
        <p:nvSpPr>
          <p:cNvPr id="3" name="コンテンツ プレースホルダー 2"/>
          <p:cNvSpPr>
            <a:spLocks noGrp="1"/>
          </p:cNvSpPr>
          <p:nvPr>
            <p:ph idx="1"/>
          </p:nvPr>
        </p:nvSpPr>
        <p:spPr>
          <a:xfrm>
            <a:off x="14817" y="3944271"/>
            <a:ext cx="2067059" cy="1935487"/>
          </a:xfrm>
          <a:solidFill>
            <a:schemeClr val="accent1">
              <a:lumMod val="20000"/>
              <a:lumOff val="80000"/>
            </a:schemeClr>
          </a:solidFill>
          <a:ln w="12700">
            <a:noFill/>
          </a:ln>
        </p:spPr>
        <p:txBody>
          <a:bodyPr anchor="ctr">
            <a:normAutofit/>
          </a:bodyPr>
          <a:lstStyle/>
          <a:p>
            <a:pPr marL="0" indent="0">
              <a:buNone/>
            </a:pPr>
            <a:r>
              <a:rPr lang="ja-JP" altLang="en-US" sz="1200" dirty="0">
                <a:latin typeface="メイリオ" panose="020B0604030504040204" pitchFamily="50" charset="-128"/>
                <a:ea typeface="メイリオ" panose="020B0604030504040204" pitchFamily="50" charset="-128"/>
              </a:rPr>
              <a:t>原則、職務経歴書（写）や認定様式第７の３号に記載されている</a:t>
            </a:r>
            <a:r>
              <a:rPr lang="ja-JP" altLang="en-US" sz="1200" b="1" dirty="0">
                <a:latin typeface="メイリオ" panose="020B0604030504040204" pitchFamily="50" charset="-128"/>
                <a:ea typeface="メイリオ" panose="020B0604030504040204" pitchFamily="50" charset="-128"/>
              </a:rPr>
              <a:t>実務経験・指導（等）業務経験の</a:t>
            </a:r>
            <a:r>
              <a:rPr lang="ja-JP" altLang="en-US" sz="1200" b="1" u="sng" dirty="0">
                <a:solidFill>
                  <a:srgbClr val="FF0000"/>
                </a:solidFill>
                <a:latin typeface="メイリオ" panose="020B0604030504040204" pitchFamily="50" charset="-128"/>
                <a:ea typeface="メイリオ" panose="020B0604030504040204" pitchFamily="50" charset="-128"/>
              </a:rPr>
              <a:t>内容及び年数</a:t>
            </a:r>
            <a:r>
              <a:rPr lang="ja-JP" altLang="en-US" sz="1200" dirty="0">
                <a:latin typeface="メイリオ" panose="020B0604030504040204" pitchFamily="50" charset="-128"/>
                <a:ea typeface="メイリオ" panose="020B0604030504040204" pitchFamily="50" charset="-128"/>
              </a:rPr>
              <a:t>を証明する書類（写）が必要</a:t>
            </a:r>
            <a:endParaRPr lang="en-US" altLang="ja-JP" sz="1200" dirty="0">
              <a:latin typeface="メイリオ" panose="020B0604030504040204" pitchFamily="50" charset="-128"/>
              <a:ea typeface="メイリオ" panose="020B0604030504040204" pitchFamily="50" charset="-128"/>
            </a:endParaRPr>
          </a:p>
          <a:p>
            <a:pPr marL="0" indent="0">
              <a:buNone/>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職務証明書や在職証明書等（フリーランスの場合は請負契約書等）により</a:t>
            </a:r>
            <a:r>
              <a:rPr lang="ja-JP" altLang="en-US" sz="900" dirty="0">
                <a:solidFill>
                  <a:srgbClr val="FF0000"/>
                </a:solidFill>
                <a:latin typeface="メイリオ" panose="020B0604030504040204" pitchFamily="50" charset="-128"/>
                <a:ea typeface="メイリオ" panose="020B0604030504040204" pitchFamily="50" charset="-128"/>
              </a:rPr>
              <a:t>担当する科目を教えることができる実務経験・指導（等）業務経験を有しているか</a:t>
            </a:r>
            <a:r>
              <a:rPr lang="ja-JP" altLang="en-US" sz="900" dirty="0">
                <a:latin typeface="メイリオ" panose="020B0604030504040204" pitchFamily="50" charset="-128"/>
                <a:ea typeface="メイリオ" panose="020B0604030504040204" pitchFamily="50" charset="-128"/>
              </a:rPr>
              <a:t>確認します。</a:t>
            </a:r>
            <a:endParaRPr lang="en-US" altLang="ja-JP" sz="900"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67551" y="1618093"/>
            <a:ext cx="8898410" cy="1892826"/>
          </a:xfrm>
          <a:prstGeom prst="rect">
            <a:avLst/>
          </a:prstGeom>
          <a:solidFill>
            <a:schemeClr val="bg1"/>
          </a:solidFill>
          <a:ln w="19050">
            <a:solidFill>
              <a:schemeClr val="accent1"/>
            </a:solidFill>
            <a:prstDash val="sysDot"/>
          </a:ln>
        </p:spPr>
        <p:txBody>
          <a:bodyPr wrap="square" rtlCol="0">
            <a:spAutoFit/>
          </a:bodyPr>
          <a:lstStyle/>
          <a:p>
            <a:pPr>
              <a:spcBef>
                <a:spcPts val="600"/>
              </a:spcBef>
            </a:pPr>
            <a:r>
              <a:rPr lang="ja-JP" altLang="en-US" sz="900" dirty="0" smtClean="0">
                <a:latin typeface="メイリオ" panose="020B0604030504040204" pitchFamily="50" charset="-128"/>
                <a:ea typeface="メイリオ" panose="020B0604030504040204" pitchFamily="50" charset="-128"/>
              </a:rPr>
              <a:t>実務</a:t>
            </a:r>
            <a:r>
              <a:rPr lang="ja-JP" altLang="en-US" sz="900" dirty="0">
                <a:latin typeface="メイリオ" panose="020B0604030504040204" pitchFamily="50" charset="-128"/>
                <a:ea typeface="メイリオ" panose="020B0604030504040204" pitchFamily="50" charset="-128"/>
              </a:rPr>
              <a:t>経験・指導（等）業務経験を証明する書類</a:t>
            </a:r>
          </a:p>
          <a:p>
            <a:r>
              <a:rPr lang="ja-JP" altLang="en-US" sz="900" dirty="0" smtClean="0">
                <a:latin typeface="メイリオ" panose="020B0604030504040204" pitchFamily="50" charset="-128"/>
                <a:ea typeface="メイリオ" panose="020B0604030504040204" pitchFamily="50" charset="-128"/>
              </a:rPr>
              <a:t>　令和</a:t>
            </a:r>
            <a:r>
              <a:rPr lang="ja-JP" altLang="en-US" sz="900" dirty="0">
                <a:latin typeface="メイリオ" panose="020B0604030504040204" pitchFamily="50" charset="-128"/>
                <a:ea typeface="メイリオ" panose="020B0604030504040204" pitchFamily="50" charset="-128"/>
              </a:rPr>
              <a:t>７年７月１日以降に申請する訓練科については、職務経歴書の写しや認定様式第７の３号等に記載されている実務経験・指導（等）業務経験の内容及び年数を証明する書類（写）を、講師要件</a:t>
            </a:r>
            <a:r>
              <a:rPr lang="ja-JP" altLang="en-US" sz="900" dirty="0" smtClean="0">
                <a:latin typeface="メイリオ" panose="020B0604030504040204" pitchFamily="50" charset="-128"/>
                <a:ea typeface="メイリオ" panose="020B0604030504040204" pitchFamily="50" charset="-128"/>
              </a:rPr>
              <a:t>を満たす</a:t>
            </a:r>
            <a:r>
              <a:rPr lang="ja-JP" altLang="en-US" sz="900" dirty="0">
                <a:latin typeface="メイリオ" panose="020B0604030504040204" pitchFamily="50" charset="-128"/>
                <a:ea typeface="メイリオ" panose="020B0604030504040204" pitchFamily="50" charset="-128"/>
              </a:rPr>
              <a:t>ことが確認できる年数分（例えば、類型３の実務経験を証明する場合は、５年分）添付してください。</a:t>
            </a:r>
          </a:p>
          <a:p>
            <a:r>
              <a:rPr lang="ja-JP" altLang="en-US" sz="900" dirty="0">
                <a:latin typeface="メイリオ" panose="020B0604030504040204" pitchFamily="50" charset="-128"/>
                <a:ea typeface="メイリオ" panose="020B0604030504040204" pitchFamily="50" charset="-128"/>
              </a:rPr>
              <a:t> </a:t>
            </a:r>
            <a:endParaRPr lang="en-US" altLang="ja-JP" sz="900" dirty="0" smtClean="0">
              <a:latin typeface="メイリオ" panose="020B0604030504040204" pitchFamily="50" charset="-128"/>
              <a:ea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証明書類の例）</a:t>
            </a:r>
            <a:endParaRPr lang="ja-JP" altLang="en-US" sz="900" b="1" dirty="0">
              <a:latin typeface="メイリオ" panose="020B0604030504040204" pitchFamily="50" charset="-128"/>
              <a:ea typeface="メイリオ" panose="020B0604030504040204" pitchFamily="50" charset="-128"/>
            </a:endParaRPr>
          </a:p>
          <a:p>
            <a:r>
              <a:rPr lang="ja-JP" altLang="en-US" sz="900" b="1" dirty="0">
                <a:latin typeface="メイリオ" panose="020B0604030504040204" pitchFamily="50" charset="-128"/>
                <a:ea typeface="メイリオ" panose="020B0604030504040204" pitchFamily="50" charset="-128"/>
              </a:rPr>
              <a:t> 労働契約書、労働条件通知書、職務証明書、在職証明書等の勤務先からの証明書類、請負契約書 等</a:t>
            </a:r>
          </a:p>
          <a:p>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上記に例示した書類であっても、勤務先の名称や実務経験・指導（等）業務経験の内容及びその年数が確認できない場合は、証明書類として認められません</a:t>
            </a:r>
            <a:r>
              <a:rPr lang="ja-JP" altLang="en-US" sz="900" dirty="0" smtClean="0">
                <a:latin typeface="メイリオ" panose="020B0604030504040204" pitchFamily="50" charset="-128"/>
                <a:ea typeface="メイリオ" panose="020B0604030504040204" pitchFamily="50" charset="-128"/>
              </a:rPr>
              <a:t>。</a:t>
            </a:r>
            <a:endParaRPr lang="en-US" altLang="ja-JP" sz="900" dirty="0" smtClean="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ただし</a:t>
            </a:r>
            <a:r>
              <a:rPr lang="ja-JP" altLang="en-US" sz="900" dirty="0">
                <a:latin typeface="メイリオ" panose="020B0604030504040204" pitchFamily="50" charset="-128"/>
                <a:ea typeface="メイリオ" panose="020B0604030504040204" pitchFamily="50" charset="-128"/>
              </a:rPr>
              <a:t>、実務経験・指導（等）業務経験の内容及びその年数両方について証明する書類の提出が困難な場合は、実務経験・指導（等）業務経験の年数が確認できる書類として、企業に所属（又は業務</a:t>
            </a:r>
            <a:r>
              <a:rPr lang="ja-JP" altLang="en-US" sz="900" dirty="0" smtClean="0">
                <a:latin typeface="メイリオ" panose="020B0604030504040204" pitchFamily="50" charset="-128"/>
                <a:ea typeface="メイリオ" panose="020B0604030504040204" pitchFamily="50" charset="-128"/>
              </a:rPr>
              <a:t>を受託</a:t>
            </a:r>
            <a:r>
              <a:rPr lang="ja-JP" altLang="en-US" sz="900" dirty="0">
                <a:latin typeface="メイリオ" panose="020B0604030504040204" pitchFamily="50" charset="-128"/>
                <a:ea typeface="メイリオ" panose="020B0604030504040204" pitchFamily="50" charset="-128"/>
              </a:rPr>
              <a:t>）していたことが分かる書類でも差し支えありません</a:t>
            </a:r>
            <a:r>
              <a:rPr lang="ja-JP" altLang="en-US" sz="900" dirty="0" smtClean="0">
                <a:latin typeface="メイリオ" panose="020B0604030504040204" pitchFamily="50" charset="-128"/>
                <a:ea typeface="メイリオ" panose="020B0604030504040204" pitchFamily="50" charset="-128"/>
              </a:rPr>
              <a:t>。</a:t>
            </a:r>
            <a:endParaRPr lang="en-US" altLang="ja-JP" sz="900" dirty="0" smtClean="0">
              <a:latin typeface="メイリオ" panose="020B0604030504040204" pitchFamily="50" charset="-128"/>
              <a:ea typeface="メイリオ" panose="020B0604030504040204" pitchFamily="50" charset="-128"/>
            </a:endParaRPr>
          </a:p>
          <a:p>
            <a:endParaRPr lang="ja-JP" altLang="en-US" sz="900" dirty="0">
              <a:latin typeface="メイリオ" panose="020B0604030504040204" pitchFamily="50" charset="-128"/>
              <a:ea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実務経験・指導（等）業務経験の内容を証明する書類の提出が困難な場合の書類の例）</a:t>
            </a:r>
          </a:p>
          <a:p>
            <a:r>
              <a:rPr lang="ja-JP" altLang="en-US" sz="900" dirty="0" smtClean="0">
                <a:latin typeface="メイリオ" panose="020B0604030504040204" pitchFamily="50" charset="-128"/>
                <a:ea typeface="メイリオ" panose="020B0604030504040204" pitchFamily="50" charset="-128"/>
              </a:rPr>
              <a:t>　</a:t>
            </a:r>
            <a:r>
              <a:rPr lang="ja-JP" altLang="en-US" sz="900" b="1" dirty="0" smtClean="0">
                <a:latin typeface="メイリオ" panose="020B0604030504040204" pitchFamily="50" charset="-128"/>
                <a:ea typeface="メイリオ" panose="020B0604030504040204" pitchFamily="50" charset="-128"/>
              </a:rPr>
              <a:t>雇用</a:t>
            </a:r>
            <a:r>
              <a:rPr lang="ja-JP" altLang="en-US" sz="900" b="1" dirty="0">
                <a:latin typeface="メイリオ" panose="020B0604030504040204" pitchFamily="50" charset="-128"/>
                <a:ea typeface="メイリオ" panose="020B0604030504040204" pitchFamily="50" charset="-128"/>
              </a:rPr>
              <a:t>保険の加入</a:t>
            </a:r>
            <a:r>
              <a:rPr lang="ja-JP" altLang="en-US" sz="900" b="1" dirty="0" smtClean="0">
                <a:latin typeface="メイリオ" panose="020B0604030504040204" pitchFamily="50" charset="-128"/>
                <a:ea typeface="メイリオ" panose="020B0604030504040204" pitchFamily="50" charset="-128"/>
              </a:rPr>
              <a:t>記録、源泉</a:t>
            </a:r>
            <a:r>
              <a:rPr lang="ja-JP" altLang="en-US" sz="900" b="1" dirty="0">
                <a:latin typeface="メイリオ" panose="020B0604030504040204" pitchFamily="50" charset="-128"/>
                <a:ea typeface="メイリオ" panose="020B0604030504040204" pitchFamily="50" charset="-128"/>
              </a:rPr>
              <a:t>徴収票、給与明細、公的年金の加入記録</a:t>
            </a:r>
            <a:r>
              <a:rPr lang="ja-JP" altLang="en-US" sz="900" b="1" dirty="0" smtClean="0">
                <a:latin typeface="メイリオ" panose="020B0604030504040204" pitchFamily="50" charset="-128"/>
                <a:ea typeface="メイリオ" panose="020B0604030504040204" pitchFamily="50" charset="-128"/>
              </a:rPr>
              <a:t>、等</a:t>
            </a:r>
            <a:endParaRPr lang="ja-JP" altLang="en-US" sz="900" b="1" dirty="0">
              <a:latin typeface="メイリオ" panose="020B0604030504040204" pitchFamily="50" charset="-128"/>
              <a:ea typeface="メイリオ" panose="020B0604030504040204" pitchFamily="50" charset="-128"/>
            </a:endParaRPr>
          </a:p>
          <a:p>
            <a:r>
              <a:rPr lang="en-US" altLang="ja-JP" sz="900" dirty="0" smtClean="0">
                <a:latin typeface="メイリオ" panose="020B0604030504040204" pitchFamily="50" charset="-128"/>
                <a:ea typeface="メイリオ" panose="020B0604030504040204" pitchFamily="50" charset="-128"/>
              </a:rPr>
              <a:t>    ※ </a:t>
            </a:r>
            <a:r>
              <a:rPr lang="ja-JP" altLang="en-US" sz="900" dirty="0">
                <a:latin typeface="メイリオ" panose="020B0604030504040204" pitchFamily="50" charset="-128"/>
                <a:ea typeface="メイリオ" panose="020B0604030504040204" pitchFamily="50" charset="-128"/>
              </a:rPr>
              <a:t>実務経験・指導（等）業務経験の内容及び年数の確認において不要な個人情報については黒塗り等して提出してください。</a:t>
            </a:r>
          </a:p>
        </p:txBody>
      </p:sp>
      <p:sp>
        <p:nvSpPr>
          <p:cNvPr id="7" name="タイトル 1"/>
          <p:cNvSpPr txBox="1">
            <a:spLocks/>
          </p:cNvSpPr>
          <p:nvPr/>
        </p:nvSpPr>
        <p:spPr>
          <a:xfrm>
            <a:off x="251520" y="1074468"/>
            <a:ext cx="2043898" cy="432049"/>
          </a:xfrm>
          <a:prstGeom prst="rect">
            <a:avLst/>
          </a:prstGeom>
        </p:spPr>
        <p:style>
          <a:lnRef idx="3">
            <a:schemeClr val="lt1"/>
          </a:lnRef>
          <a:fillRef idx="1">
            <a:schemeClr val="accent1"/>
          </a:fillRef>
          <a:effectRef idx="1">
            <a:schemeClr val="accent1"/>
          </a:effectRef>
          <a:fontRef idx="minor">
            <a:schemeClr val="lt1"/>
          </a:fontRef>
        </p:style>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00000"/>
              </a:lnSpc>
            </a:pPr>
            <a:r>
              <a:rPr lang="ja-JP" altLang="en-US" sz="1350" dirty="0">
                <a:latin typeface="メイリオ" panose="020B0604030504040204" pitchFamily="50" charset="-128"/>
                <a:ea typeface="メイリオ" panose="020B0604030504040204" pitchFamily="50" charset="-128"/>
              </a:rPr>
              <a:t>申請の留意事項（抜粋）</a:t>
            </a:r>
          </a:p>
        </p:txBody>
      </p:sp>
      <p:sp>
        <p:nvSpPr>
          <p:cNvPr id="9" name="コンテンツ プレースホルダー 2"/>
          <p:cNvSpPr txBox="1">
            <a:spLocks/>
          </p:cNvSpPr>
          <p:nvPr/>
        </p:nvSpPr>
        <p:spPr>
          <a:xfrm>
            <a:off x="4733744" y="4054383"/>
            <a:ext cx="2197764" cy="946871"/>
          </a:xfrm>
          <a:prstGeom prst="rect">
            <a:avLst/>
          </a:prstGeom>
          <a:solidFill>
            <a:schemeClr val="accent1">
              <a:lumMod val="20000"/>
              <a:lumOff val="80000"/>
            </a:schemeClr>
          </a:solidFill>
          <a:ln w="12700">
            <a:noFill/>
          </a:ln>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050" dirty="0">
                <a:latin typeface="メイリオ" panose="020B0604030504040204" pitchFamily="50" charset="-128"/>
                <a:ea typeface="メイリオ" panose="020B0604030504040204" pitchFamily="50" charset="-128"/>
              </a:rPr>
              <a:t>実務経験・指導（等）業務経験の</a:t>
            </a:r>
            <a:r>
              <a:rPr lang="ja-JP" altLang="en-US" sz="1050" b="1" dirty="0">
                <a:solidFill>
                  <a:srgbClr val="FF0000"/>
                </a:solidFill>
                <a:latin typeface="メイリオ" panose="020B0604030504040204" pitchFamily="50" charset="-128"/>
                <a:ea typeface="メイリオ" panose="020B0604030504040204" pitchFamily="50" charset="-128"/>
              </a:rPr>
              <a:t>年数</a:t>
            </a:r>
            <a:r>
              <a:rPr lang="ja-JP" altLang="en-US" sz="1050" dirty="0">
                <a:latin typeface="メイリオ" panose="020B0604030504040204" pitchFamily="50" charset="-128"/>
                <a:ea typeface="メイリオ" panose="020B0604030504040204" pitchFamily="50" charset="-128"/>
              </a:rPr>
              <a:t>を証明する源泉徴収票等の書類（写）が</a:t>
            </a:r>
            <a:r>
              <a:rPr lang="ja-JP" altLang="en-US" sz="1050" b="1" dirty="0">
                <a:solidFill>
                  <a:srgbClr val="FF0000"/>
                </a:solidFill>
                <a:latin typeface="メイリオ" panose="020B0604030504040204" pitchFamily="50" charset="-128"/>
                <a:ea typeface="メイリオ" panose="020B0604030504040204" pitchFamily="50" charset="-128"/>
              </a:rPr>
              <a:t>年数分</a:t>
            </a:r>
            <a:r>
              <a:rPr lang="ja-JP" altLang="en-US" sz="1050" dirty="0">
                <a:latin typeface="メイリオ" panose="020B0604030504040204" pitchFamily="50" charset="-128"/>
                <a:ea typeface="メイリオ" panose="020B0604030504040204" pitchFamily="50" charset="-128"/>
              </a:rPr>
              <a:t>必要</a:t>
            </a:r>
          </a:p>
        </p:txBody>
      </p:sp>
      <p:sp>
        <p:nvSpPr>
          <p:cNvPr id="10" name="コンテンツ プレースホルダー 2"/>
          <p:cNvSpPr txBox="1">
            <a:spLocks/>
          </p:cNvSpPr>
          <p:nvPr/>
        </p:nvSpPr>
        <p:spPr>
          <a:xfrm>
            <a:off x="2055774" y="5459396"/>
            <a:ext cx="1530390" cy="1359657"/>
          </a:xfrm>
          <a:prstGeom prst="rect">
            <a:avLst/>
          </a:prstGeom>
          <a:solidFill>
            <a:schemeClr val="bg1"/>
          </a:solidFill>
          <a:ln>
            <a:solidFill>
              <a:schemeClr val="accent1">
                <a:shade val="50000"/>
              </a:schemeClr>
            </a:solidFill>
            <a:prstDash val="sysDot"/>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125"/>
              </a:lnSpc>
              <a:spcBef>
                <a:spcPts val="0"/>
              </a:spcBef>
              <a:buNone/>
            </a:pP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ポイント①</a:t>
            </a:r>
            <a:r>
              <a:rPr lang="en-US" altLang="ja-JP" sz="1050" dirty="0">
                <a:latin typeface="メイリオ" panose="020B0604030504040204" pitchFamily="50" charset="-128"/>
                <a:ea typeface="メイリオ" panose="020B0604030504040204" pitchFamily="50" charset="-128"/>
              </a:rPr>
              <a:t>】</a:t>
            </a:r>
          </a:p>
          <a:p>
            <a:pPr marL="0" indent="0">
              <a:lnSpc>
                <a:spcPts val="600"/>
              </a:lnSpc>
              <a:spcBef>
                <a:spcPts val="0"/>
              </a:spcBef>
              <a:buNone/>
            </a:pPr>
            <a:endParaRPr lang="en-US" altLang="ja-JP" sz="1050" dirty="0">
              <a:latin typeface="メイリオ" panose="020B0604030504040204" pitchFamily="50" charset="-128"/>
              <a:ea typeface="メイリオ" panose="020B0604030504040204" pitchFamily="50" charset="-128"/>
            </a:endParaRPr>
          </a:p>
          <a:p>
            <a:pPr marL="0" indent="0">
              <a:lnSpc>
                <a:spcPts val="1125"/>
              </a:lnSpc>
              <a:spcBef>
                <a:spcPts val="0"/>
              </a:spcBef>
              <a:buNone/>
            </a:pPr>
            <a:r>
              <a:rPr lang="ja-JP" altLang="en-US" sz="1050" dirty="0">
                <a:latin typeface="メイリオ" panose="020B0604030504040204" pitchFamily="50" charset="-128"/>
                <a:ea typeface="メイリオ" panose="020B0604030504040204" pitchFamily="50" charset="-128"/>
              </a:rPr>
              <a:t>証明書類は、</a:t>
            </a:r>
            <a:r>
              <a:rPr lang="ja-JP" altLang="en-US" sz="1050" b="1" dirty="0">
                <a:latin typeface="メイリオ" panose="020B0604030504040204" pitchFamily="50" charset="-128"/>
                <a:ea typeface="メイリオ" panose="020B0604030504040204" pitchFamily="50" charset="-128"/>
              </a:rPr>
              <a:t>講師要件を満たすことが</a:t>
            </a:r>
            <a:r>
              <a:rPr lang="ja-JP" altLang="en-US" sz="1050" b="1" dirty="0">
                <a:solidFill>
                  <a:srgbClr val="FF0000"/>
                </a:solidFill>
                <a:latin typeface="メイリオ" panose="020B0604030504040204" pitchFamily="50" charset="-128"/>
                <a:ea typeface="メイリオ" panose="020B0604030504040204" pitchFamily="50" charset="-128"/>
              </a:rPr>
              <a:t>確認できる年数分</a:t>
            </a:r>
            <a:r>
              <a:rPr lang="ja-JP" altLang="en-US" sz="1050" dirty="0">
                <a:latin typeface="メイリオ" panose="020B0604030504040204" pitchFamily="50" charset="-128"/>
                <a:ea typeface="メイリオ" panose="020B0604030504040204" pitchFamily="50" charset="-128"/>
              </a:rPr>
              <a:t>、必要</a:t>
            </a:r>
            <a:endParaRPr lang="en-US" altLang="ja-JP" sz="1050" dirty="0">
              <a:latin typeface="メイリオ" panose="020B0604030504040204" pitchFamily="50" charset="-128"/>
              <a:ea typeface="メイリオ" panose="020B0604030504040204" pitchFamily="50" charset="-128"/>
            </a:endParaRPr>
          </a:p>
          <a:p>
            <a:pPr marL="0" indent="0">
              <a:lnSpc>
                <a:spcPts val="1125"/>
              </a:lnSpc>
              <a:spcBef>
                <a:spcPts val="0"/>
              </a:spcBef>
              <a:buNone/>
            </a:pPr>
            <a:r>
              <a:rPr lang="ja-JP" altLang="en-US" sz="1050" dirty="0">
                <a:latin typeface="メイリオ" panose="020B0604030504040204" pitchFamily="50" charset="-128"/>
                <a:ea typeface="メイリオ" panose="020B0604030504040204" pitchFamily="50" charset="-128"/>
              </a:rPr>
              <a:t>（類型３の実務経験を証明する場合であれば、５年分必要）</a:t>
            </a:r>
          </a:p>
          <a:p>
            <a:pPr marL="0" indent="0">
              <a:lnSpc>
                <a:spcPts val="600"/>
              </a:lnSpc>
              <a:spcBef>
                <a:spcPts val="0"/>
              </a:spcBef>
              <a:buNone/>
            </a:pPr>
            <a:endParaRPr lang="ja-JP" altLang="en-US" sz="1050" dirty="0">
              <a:latin typeface="メイリオ" panose="020B0604030504040204" pitchFamily="50" charset="-128"/>
              <a:ea typeface="メイリオ" panose="020B0604030504040204" pitchFamily="50" charset="-128"/>
            </a:endParaRPr>
          </a:p>
        </p:txBody>
      </p:sp>
      <p:sp>
        <p:nvSpPr>
          <p:cNvPr id="11" name="コンテンツ プレースホルダー 2"/>
          <p:cNvSpPr txBox="1">
            <a:spLocks/>
          </p:cNvSpPr>
          <p:nvPr/>
        </p:nvSpPr>
        <p:spPr>
          <a:xfrm>
            <a:off x="3699909" y="5467231"/>
            <a:ext cx="1508959" cy="1358265"/>
          </a:xfrm>
          <a:prstGeom prst="rect">
            <a:avLst/>
          </a:prstGeom>
          <a:solidFill>
            <a:schemeClr val="bg1"/>
          </a:solidFill>
          <a:ln>
            <a:solidFill>
              <a:schemeClr val="accent1">
                <a:shade val="50000"/>
              </a:schemeClr>
            </a:solidFill>
            <a:prstDash val="sysDot"/>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125"/>
              </a:lnSpc>
              <a:spcBef>
                <a:spcPts val="0"/>
              </a:spcBef>
              <a:buNone/>
            </a:pP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ポイント②</a:t>
            </a:r>
            <a:r>
              <a:rPr lang="en-US" altLang="ja-JP" sz="1050" dirty="0">
                <a:latin typeface="メイリオ" panose="020B0604030504040204" pitchFamily="50" charset="-128"/>
                <a:ea typeface="メイリオ" panose="020B0604030504040204" pitchFamily="50" charset="-128"/>
              </a:rPr>
              <a:t>】</a:t>
            </a:r>
          </a:p>
          <a:p>
            <a:pPr marL="0" indent="0">
              <a:lnSpc>
                <a:spcPts val="600"/>
              </a:lnSpc>
              <a:spcBef>
                <a:spcPts val="0"/>
              </a:spcBef>
              <a:buNone/>
            </a:pPr>
            <a:endParaRPr lang="en-US" altLang="ja-JP" sz="1050" dirty="0">
              <a:latin typeface="メイリオ" panose="020B0604030504040204" pitchFamily="50" charset="-128"/>
              <a:ea typeface="メイリオ" panose="020B0604030504040204" pitchFamily="50" charset="-128"/>
            </a:endParaRPr>
          </a:p>
          <a:p>
            <a:pPr marL="0" indent="0">
              <a:lnSpc>
                <a:spcPts val="1125"/>
              </a:lnSpc>
              <a:spcBef>
                <a:spcPts val="0"/>
              </a:spcBef>
              <a:buNone/>
            </a:pPr>
            <a:r>
              <a:rPr lang="ja-JP" altLang="en-US" sz="1050" dirty="0">
                <a:latin typeface="メイリオ" panose="020B0604030504040204" pitchFamily="50" charset="-128"/>
                <a:ea typeface="メイリオ" panose="020B0604030504040204" pitchFamily="50" charset="-128"/>
              </a:rPr>
              <a:t>証明書類に記載されている</a:t>
            </a:r>
            <a:r>
              <a:rPr lang="ja-JP" altLang="en-US" sz="1050" b="1" dirty="0">
                <a:solidFill>
                  <a:srgbClr val="FF0000"/>
                </a:solidFill>
                <a:latin typeface="メイリオ" panose="020B0604030504040204" pitchFamily="50" charset="-128"/>
                <a:ea typeface="メイリオ" panose="020B0604030504040204" pitchFamily="50" charset="-128"/>
              </a:rPr>
              <a:t>企業名等が</a:t>
            </a:r>
            <a:r>
              <a:rPr lang="ja-JP" altLang="en-US" sz="1050" dirty="0">
                <a:latin typeface="メイリオ" panose="020B0604030504040204" pitchFamily="50" charset="-128"/>
                <a:ea typeface="メイリオ" panose="020B0604030504040204" pitchFamily="50" charset="-128"/>
              </a:rPr>
              <a:t>、職務経歴書や認定様式第７の３号と</a:t>
            </a:r>
            <a:r>
              <a:rPr lang="ja-JP" altLang="en-US" sz="1050" b="1" dirty="0">
                <a:solidFill>
                  <a:srgbClr val="FF0000"/>
                </a:solidFill>
                <a:latin typeface="メイリオ" panose="020B0604030504040204" pitchFamily="50" charset="-128"/>
                <a:ea typeface="メイリオ" panose="020B0604030504040204" pitchFamily="50" charset="-128"/>
              </a:rPr>
              <a:t>一致</a:t>
            </a:r>
            <a:r>
              <a:rPr lang="ja-JP" altLang="en-US" sz="1050" dirty="0">
                <a:latin typeface="メイリオ" panose="020B0604030504040204" pitchFamily="50" charset="-128"/>
                <a:ea typeface="メイリオ" panose="020B0604030504040204" pitchFamily="50" charset="-128"/>
              </a:rPr>
              <a:t>していることが必要</a:t>
            </a:r>
          </a:p>
        </p:txBody>
      </p:sp>
      <p:sp>
        <p:nvSpPr>
          <p:cNvPr id="13" name="コンテンツ プレースホルダー 2"/>
          <p:cNvSpPr txBox="1">
            <a:spLocks/>
          </p:cNvSpPr>
          <p:nvPr/>
        </p:nvSpPr>
        <p:spPr>
          <a:xfrm>
            <a:off x="5295239" y="5452953"/>
            <a:ext cx="3546240" cy="1366100"/>
          </a:xfrm>
          <a:prstGeom prst="rect">
            <a:avLst/>
          </a:prstGeom>
          <a:solidFill>
            <a:schemeClr val="bg1"/>
          </a:solidFill>
          <a:ln>
            <a:solidFill>
              <a:schemeClr val="accent1">
                <a:shade val="50000"/>
              </a:schemeClr>
            </a:solidFill>
            <a:prstDash val="sysDot"/>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125"/>
              </a:lnSpc>
              <a:spcBef>
                <a:spcPts val="0"/>
              </a:spcBef>
              <a:buNone/>
            </a:pP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ポイント③</a:t>
            </a:r>
            <a:r>
              <a:rPr lang="en-US" altLang="ja-JP" sz="1050" dirty="0">
                <a:latin typeface="メイリオ" panose="020B0604030504040204" pitchFamily="50" charset="-128"/>
                <a:ea typeface="メイリオ" panose="020B0604030504040204" pitchFamily="50" charset="-128"/>
              </a:rPr>
              <a:t>】</a:t>
            </a:r>
          </a:p>
          <a:p>
            <a:pPr marL="0" indent="0">
              <a:lnSpc>
                <a:spcPts val="600"/>
              </a:lnSpc>
              <a:spcBef>
                <a:spcPts val="0"/>
              </a:spcBef>
              <a:buNone/>
            </a:pPr>
            <a:endParaRPr lang="en-US" altLang="ja-JP" sz="1050" dirty="0">
              <a:latin typeface="メイリオ" panose="020B0604030504040204" pitchFamily="50" charset="-128"/>
              <a:ea typeface="メイリオ" panose="020B0604030504040204" pitchFamily="50" charset="-128"/>
            </a:endParaRPr>
          </a:p>
          <a:p>
            <a:pPr marL="0" indent="0">
              <a:lnSpc>
                <a:spcPts val="1125"/>
              </a:lnSpc>
              <a:spcBef>
                <a:spcPts val="0"/>
              </a:spcBef>
              <a:buNone/>
            </a:pPr>
            <a:r>
              <a:rPr lang="ja-JP" altLang="en-US" sz="1050" dirty="0">
                <a:latin typeface="メイリオ" panose="020B0604030504040204" pitchFamily="50" charset="-128"/>
                <a:ea typeface="メイリオ" panose="020B0604030504040204" pitchFamily="50" charset="-128"/>
              </a:rPr>
              <a:t>証明書類は、</a:t>
            </a:r>
            <a:r>
              <a:rPr lang="ja-JP" altLang="en-US" sz="1050" b="1" dirty="0">
                <a:solidFill>
                  <a:srgbClr val="FF0000"/>
                </a:solidFill>
                <a:latin typeface="メイリオ" panose="020B0604030504040204" pitchFamily="50" charset="-128"/>
                <a:ea typeface="メイリオ" panose="020B0604030504040204" pitchFamily="50" charset="-128"/>
              </a:rPr>
              <a:t>講師以外の者（勤務先等）が証明（発行）</a:t>
            </a:r>
            <a:r>
              <a:rPr lang="ja-JP" altLang="en-US" sz="1050" dirty="0">
                <a:latin typeface="メイリオ" panose="020B0604030504040204" pitchFamily="50" charset="-128"/>
                <a:ea typeface="メイリオ" panose="020B0604030504040204" pitchFamily="50" charset="-128"/>
              </a:rPr>
              <a:t>する書類であることが必要（講師の</a:t>
            </a:r>
            <a:r>
              <a:rPr lang="ja-JP" altLang="en-US" sz="1050" dirty="0">
                <a:solidFill>
                  <a:srgbClr val="FF0000"/>
                </a:solidFill>
                <a:latin typeface="メイリオ" panose="020B0604030504040204" pitchFamily="50" charset="-128"/>
                <a:ea typeface="メイリオ" panose="020B0604030504040204" pitchFamily="50" charset="-128"/>
              </a:rPr>
              <a:t>自己証明は不可</a:t>
            </a:r>
            <a:r>
              <a:rPr lang="ja-JP" altLang="en-US" sz="1050" dirty="0">
                <a:latin typeface="メイリオ" panose="020B0604030504040204" pitchFamily="50" charset="-128"/>
                <a:ea typeface="メイリオ" panose="020B0604030504040204" pitchFamily="50" charset="-128"/>
              </a:rPr>
              <a:t>）</a:t>
            </a:r>
          </a:p>
          <a:p>
            <a:pPr marL="0" indent="0">
              <a:lnSpc>
                <a:spcPts val="1125"/>
              </a:lnSpc>
              <a:spcBef>
                <a:spcPts val="0"/>
              </a:spcBef>
              <a:buNone/>
            </a:pPr>
            <a:r>
              <a:rPr lang="ja-JP" altLang="en-US" sz="825" dirty="0">
                <a:latin typeface="メイリオ" panose="020B0604030504040204" pitchFamily="50" charset="-128"/>
                <a:ea typeface="メイリオ" panose="020B0604030504040204" pitchFamily="50" charset="-128"/>
              </a:rPr>
              <a:t>（例）職務証明書、在職証明書等</a:t>
            </a:r>
            <a:r>
              <a:rPr lang="en-US" altLang="ja-JP" sz="825" dirty="0">
                <a:latin typeface="メイリオ" panose="020B0604030504040204" pitchFamily="50" charset="-128"/>
                <a:ea typeface="メイリオ" panose="020B0604030504040204" pitchFamily="50" charset="-128"/>
              </a:rPr>
              <a:t>…</a:t>
            </a:r>
            <a:r>
              <a:rPr lang="ja-JP" altLang="en-US" sz="825" dirty="0">
                <a:latin typeface="メイリオ" panose="020B0604030504040204" pitchFamily="50" charset="-128"/>
                <a:ea typeface="メイリオ" panose="020B0604030504040204" pitchFamily="50" charset="-128"/>
              </a:rPr>
              <a:t>勤務先が証明し、発行</a:t>
            </a:r>
          </a:p>
          <a:p>
            <a:pPr marL="0" indent="0">
              <a:lnSpc>
                <a:spcPts val="1125"/>
              </a:lnSpc>
              <a:spcBef>
                <a:spcPts val="0"/>
              </a:spcBef>
              <a:buNone/>
            </a:pPr>
            <a:r>
              <a:rPr lang="ja-JP" altLang="en-US" sz="825" dirty="0">
                <a:latin typeface="メイリオ" panose="020B0604030504040204" pitchFamily="50" charset="-128"/>
                <a:ea typeface="メイリオ" panose="020B0604030504040204" pitchFamily="50" charset="-128"/>
              </a:rPr>
              <a:t>　　　労働契約書、労働条件通知書</a:t>
            </a:r>
            <a:r>
              <a:rPr lang="en-US" altLang="ja-JP" sz="825" dirty="0">
                <a:latin typeface="メイリオ" panose="020B0604030504040204" pitchFamily="50" charset="-128"/>
                <a:ea typeface="メイリオ" panose="020B0604030504040204" pitchFamily="50" charset="-128"/>
              </a:rPr>
              <a:t>…</a:t>
            </a:r>
            <a:r>
              <a:rPr lang="ja-JP" altLang="en-US" sz="825" dirty="0">
                <a:latin typeface="メイリオ" panose="020B0604030504040204" pitchFamily="50" charset="-128"/>
                <a:ea typeface="メイリオ" panose="020B0604030504040204" pitchFamily="50" charset="-128"/>
              </a:rPr>
              <a:t>勤務先が発行</a:t>
            </a:r>
          </a:p>
          <a:p>
            <a:pPr marL="0" indent="0">
              <a:lnSpc>
                <a:spcPts val="1125"/>
              </a:lnSpc>
              <a:spcBef>
                <a:spcPts val="0"/>
              </a:spcBef>
              <a:buNone/>
            </a:pPr>
            <a:r>
              <a:rPr lang="ja-JP" altLang="en-US" sz="825" dirty="0">
                <a:latin typeface="メイリオ" panose="020B0604030504040204" pitchFamily="50" charset="-128"/>
                <a:ea typeface="メイリオ" panose="020B0604030504040204" pitchFamily="50" charset="-128"/>
              </a:rPr>
              <a:t>　　（フリーランスの場合）請負契約書</a:t>
            </a:r>
            <a:r>
              <a:rPr lang="en-US" altLang="ja-JP" sz="825" dirty="0">
                <a:latin typeface="メイリオ" panose="020B0604030504040204" pitchFamily="50" charset="-128"/>
                <a:ea typeface="メイリオ" panose="020B0604030504040204" pitchFamily="50" charset="-128"/>
              </a:rPr>
              <a:t>…</a:t>
            </a:r>
            <a:r>
              <a:rPr lang="ja-JP" altLang="en-US" sz="825" dirty="0">
                <a:latin typeface="メイリオ" panose="020B0604030504040204" pitchFamily="50" charset="-128"/>
                <a:ea typeface="メイリオ" panose="020B0604030504040204" pitchFamily="50" charset="-128"/>
              </a:rPr>
              <a:t>依頼（発注）元が作成</a:t>
            </a:r>
          </a:p>
          <a:p>
            <a:pPr marL="0" indent="0">
              <a:lnSpc>
                <a:spcPts val="1125"/>
              </a:lnSpc>
              <a:spcBef>
                <a:spcPts val="0"/>
              </a:spcBef>
              <a:buNone/>
            </a:pPr>
            <a:r>
              <a:rPr lang="ja-JP" altLang="en-US" sz="825" dirty="0">
                <a:latin typeface="メイリオ" panose="020B0604030504040204" pitchFamily="50" charset="-128"/>
                <a:ea typeface="メイリオ" panose="020B0604030504040204" pitchFamily="50" charset="-128"/>
              </a:rPr>
              <a:t>　　　源泉徴収票、給与明細</a:t>
            </a:r>
            <a:r>
              <a:rPr lang="en-US" altLang="ja-JP" sz="825" dirty="0">
                <a:latin typeface="メイリオ" panose="020B0604030504040204" pitchFamily="50" charset="-128"/>
                <a:ea typeface="メイリオ" panose="020B0604030504040204" pitchFamily="50" charset="-128"/>
              </a:rPr>
              <a:t>…</a:t>
            </a:r>
            <a:r>
              <a:rPr lang="ja-JP" altLang="en-US" sz="825" dirty="0">
                <a:latin typeface="メイリオ" panose="020B0604030504040204" pitchFamily="50" charset="-128"/>
                <a:ea typeface="メイリオ" panose="020B0604030504040204" pitchFamily="50" charset="-128"/>
              </a:rPr>
              <a:t>勤務先が発行</a:t>
            </a:r>
          </a:p>
          <a:p>
            <a:pPr marL="0" indent="0">
              <a:lnSpc>
                <a:spcPts val="1125"/>
              </a:lnSpc>
              <a:spcBef>
                <a:spcPts val="0"/>
              </a:spcBef>
              <a:buNone/>
            </a:pPr>
            <a:r>
              <a:rPr lang="ja-JP" altLang="en-US" sz="825" dirty="0">
                <a:latin typeface="メイリオ" panose="020B0604030504040204" pitchFamily="50" charset="-128"/>
                <a:ea typeface="メイリオ" panose="020B0604030504040204" pitchFamily="50" charset="-128"/>
              </a:rPr>
              <a:t>　　　公的年金の加入記録、雇用保険の加入記録</a:t>
            </a:r>
            <a:r>
              <a:rPr lang="en-US" altLang="ja-JP" sz="825" dirty="0">
                <a:latin typeface="メイリオ" panose="020B0604030504040204" pitchFamily="50" charset="-128"/>
                <a:ea typeface="メイリオ" panose="020B0604030504040204" pitchFamily="50" charset="-128"/>
              </a:rPr>
              <a:t>…</a:t>
            </a:r>
            <a:r>
              <a:rPr lang="ja-JP" altLang="en-US" sz="825" dirty="0">
                <a:latin typeface="メイリオ" panose="020B0604030504040204" pitchFamily="50" charset="-128"/>
                <a:ea typeface="メイリオ" panose="020B0604030504040204" pitchFamily="50" charset="-128"/>
              </a:rPr>
              <a:t>公的機関が発行</a:t>
            </a:r>
          </a:p>
        </p:txBody>
      </p:sp>
      <p:sp>
        <p:nvSpPr>
          <p:cNvPr id="14" name="タイトル 1"/>
          <p:cNvSpPr txBox="1">
            <a:spLocks/>
          </p:cNvSpPr>
          <p:nvPr/>
        </p:nvSpPr>
        <p:spPr>
          <a:xfrm>
            <a:off x="-28869" y="3523850"/>
            <a:ext cx="7000808" cy="379011"/>
          </a:xfrm>
          <a:prstGeom prst="rect">
            <a:avLst/>
          </a:prstGeom>
        </p:spPr>
        <p:style>
          <a:lnRef idx="3">
            <a:schemeClr val="lt1"/>
          </a:lnRef>
          <a:fillRef idx="1">
            <a:schemeClr val="accent1"/>
          </a:fillRef>
          <a:effectRef idx="1">
            <a:schemeClr val="accent1"/>
          </a:effectRef>
          <a:fontRef idx="minor">
            <a:schemeClr val="lt1"/>
          </a:fontRef>
        </p:style>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00000"/>
              </a:lnSpc>
            </a:pPr>
            <a:r>
              <a:rPr lang="ja-JP" altLang="en-US" sz="1350" dirty="0">
                <a:latin typeface="メイリオ" panose="020B0604030504040204" pitchFamily="50" charset="-128"/>
                <a:ea typeface="メイリオ" panose="020B0604030504040204" pitchFamily="50" charset="-128"/>
              </a:rPr>
              <a:t>講師要件（内容及び年数）確認について</a:t>
            </a:r>
          </a:p>
        </p:txBody>
      </p:sp>
      <p:sp>
        <p:nvSpPr>
          <p:cNvPr id="15" name="角丸四角形吹き出し 14"/>
          <p:cNvSpPr/>
          <p:nvPr/>
        </p:nvSpPr>
        <p:spPr>
          <a:xfrm>
            <a:off x="7038409" y="3803175"/>
            <a:ext cx="1836374" cy="1242724"/>
          </a:xfrm>
          <a:prstGeom prst="wedgeRoundRectCallout">
            <a:avLst>
              <a:gd name="adj1" fmla="val -58902"/>
              <a:gd name="adj2" fmla="val 30495"/>
              <a:gd name="adj3"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メイリオ" panose="020B0604030504040204" pitchFamily="50" charset="-128"/>
                <a:ea typeface="メイリオ" panose="020B0604030504040204" pitchFamily="50" charset="-128"/>
              </a:rPr>
              <a:t>内容を証明する書類がどうしても提出できない場合に準備いただく書類です。</a:t>
            </a:r>
            <a:endParaRPr lang="en-US" altLang="ja-JP" sz="9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（初めから年数が確認できる書類で良いということではありません。）</a:t>
            </a:r>
            <a:endParaRPr lang="ja-JP" altLang="en-US" sz="1350" dirty="0">
              <a:solidFill>
                <a:schemeClr val="tx1"/>
              </a:solidFill>
              <a:latin typeface="メイリオ" panose="020B0604030504040204" pitchFamily="50" charset="-128"/>
              <a:ea typeface="メイリオ" panose="020B0604030504040204" pitchFamily="50" charset="-128"/>
            </a:endParaRPr>
          </a:p>
        </p:txBody>
      </p:sp>
      <p:sp>
        <p:nvSpPr>
          <p:cNvPr id="17" name="タイトル 1"/>
          <p:cNvSpPr txBox="1">
            <a:spLocks/>
          </p:cNvSpPr>
          <p:nvPr/>
        </p:nvSpPr>
        <p:spPr>
          <a:xfrm>
            <a:off x="2101795" y="5039706"/>
            <a:ext cx="6730977" cy="298449"/>
          </a:xfrm>
          <a:prstGeom prst="rect">
            <a:avLst/>
          </a:prstGeom>
          <a:solidFill>
            <a:schemeClr val="accent3">
              <a:lumMod val="20000"/>
              <a:lumOff val="80000"/>
            </a:schemeClr>
          </a:solidFill>
        </p:spPr>
        <p:style>
          <a:lnRef idx="3">
            <a:schemeClr val="lt1"/>
          </a:lnRef>
          <a:fillRef idx="1">
            <a:schemeClr val="accent1"/>
          </a:fillRef>
          <a:effectRef idx="1">
            <a:schemeClr val="accent1"/>
          </a:effectRef>
          <a:fontRef idx="minor">
            <a:schemeClr val="lt1"/>
          </a:fontRef>
        </p:style>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00000"/>
              </a:lnSpc>
            </a:pPr>
            <a:r>
              <a:rPr lang="ja-JP" altLang="en-US" sz="1050" dirty="0">
                <a:solidFill>
                  <a:schemeClr val="tx1"/>
                </a:solidFill>
                <a:latin typeface="メイリオ" panose="020B0604030504040204" pitchFamily="50" charset="-128"/>
                <a:ea typeface="メイリオ" panose="020B0604030504040204" pitchFamily="50" charset="-128"/>
              </a:rPr>
              <a:t>証明書類準備にあたっての留意事項</a:t>
            </a:r>
          </a:p>
        </p:txBody>
      </p:sp>
      <p:sp>
        <p:nvSpPr>
          <p:cNvPr id="6" name="山形 5"/>
          <p:cNvSpPr/>
          <p:nvPr/>
        </p:nvSpPr>
        <p:spPr>
          <a:xfrm>
            <a:off x="2101795" y="4077637"/>
            <a:ext cx="2612030" cy="925942"/>
          </a:xfrm>
          <a:prstGeom prst="chevron">
            <a:avLst>
              <a:gd name="adj" fmla="val 23275"/>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メイリオ" panose="020B0604030504040204" pitchFamily="50" charset="-128"/>
                <a:ea typeface="メイリオ" panose="020B0604030504040204" pitchFamily="50" charset="-128"/>
              </a:rPr>
              <a:t>実務経験・指導（等）業務経験の</a:t>
            </a:r>
            <a:r>
              <a:rPr lang="ja-JP" altLang="en-US" sz="900" b="1" dirty="0">
                <a:solidFill>
                  <a:schemeClr val="tx1"/>
                </a:solidFill>
                <a:latin typeface="メイリオ" panose="020B0604030504040204" pitchFamily="50" charset="-128"/>
                <a:ea typeface="メイリオ" panose="020B0604030504040204" pitchFamily="50" charset="-128"/>
              </a:rPr>
              <a:t>内容</a:t>
            </a:r>
            <a:r>
              <a:rPr lang="ja-JP" altLang="en-US" sz="900" dirty="0">
                <a:solidFill>
                  <a:schemeClr val="tx1"/>
                </a:solidFill>
                <a:latin typeface="メイリオ" panose="020B0604030504040204" pitchFamily="50" charset="-128"/>
                <a:ea typeface="メイリオ" panose="020B0604030504040204" pitchFamily="50" charset="-128"/>
              </a:rPr>
              <a:t>を証明する書類が</a:t>
            </a:r>
            <a:r>
              <a:rPr lang="ja-JP" altLang="en-US" sz="1200" b="1" u="sng" dirty="0">
                <a:solidFill>
                  <a:srgbClr val="FF0000"/>
                </a:solidFill>
                <a:latin typeface="メイリオ" panose="020B0604030504040204" pitchFamily="50" charset="-128"/>
                <a:ea typeface="メイリオ" panose="020B0604030504040204" pitchFamily="50" charset="-128"/>
              </a:rPr>
              <a:t>どうしても</a:t>
            </a:r>
            <a:r>
              <a:rPr lang="ja-JP" altLang="en-US" sz="900" b="1" dirty="0">
                <a:solidFill>
                  <a:schemeClr val="tx1"/>
                </a:solidFill>
                <a:latin typeface="メイリオ" panose="020B0604030504040204" pitchFamily="50" charset="-128"/>
                <a:ea typeface="メイリオ" panose="020B0604030504040204" pitchFamily="50" charset="-128"/>
              </a:rPr>
              <a:t>準備できない</a:t>
            </a:r>
            <a:r>
              <a:rPr lang="ja-JP" altLang="en-US" sz="900" dirty="0">
                <a:solidFill>
                  <a:schemeClr val="tx1"/>
                </a:solidFill>
                <a:latin typeface="メイリオ" panose="020B0604030504040204" pitchFamily="50" charset="-128"/>
                <a:ea typeface="メイリオ" panose="020B0604030504040204" pitchFamily="50" charset="-128"/>
              </a:rPr>
              <a:t>場合</a:t>
            </a:r>
          </a:p>
        </p:txBody>
      </p:sp>
      <p:sp>
        <p:nvSpPr>
          <p:cNvPr id="18" name="コンテンツ プレースホルダー 2"/>
          <p:cNvSpPr txBox="1">
            <a:spLocks/>
          </p:cNvSpPr>
          <p:nvPr/>
        </p:nvSpPr>
        <p:spPr>
          <a:xfrm>
            <a:off x="4283968" y="1013992"/>
            <a:ext cx="4032448" cy="596337"/>
          </a:xfrm>
          <a:prstGeom prst="rect">
            <a:avLst/>
          </a:prstGeom>
          <a:solidFill>
            <a:srgbClr val="FFFFCC"/>
          </a:solidFill>
          <a:ln w="12700">
            <a:noFill/>
          </a:ln>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050" b="1" dirty="0" smtClean="0">
                <a:solidFill>
                  <a:srgbClr val="FF0000"/>
                </a:solidFill>
                <a:latin typeface="メイリオ" panose="020B0604030504040204" pitchFamily="50" charset="-128"/>
                <a:ea typeface="メイリオ" panose="020B0604030504040204" pitchFamily="50" charset="-128"/>
              </a:rPr>
              <a:t>求職者支援訓練の講師経験について、類型</a:t>
            </a:r>
            <a:r>
              <a:rPr lang="en-US" altLang="ja-JP" sz="1050" b="1" dirty="0" smtClean="0">
                <a:solidFill>
                  <a:srgbClr val="FF0000"/>
                </a:solidFill>
                <a:latin typeface="メイリオ" panose="020B0604030504040204" pitchFamily="50" charset="-128"/>
                <a:ea typeface="メイリオ" panose="020B0604030504040204" pitchFamily="50" charset="-128"/>
              </a:rPr>
              <a:t>3</a:t>
            </a:r>
            <a:r>
              <a:rPr lang="ja-JP" altLang="en-US" sz="1050" b="1" dirty="0" smtClean="0">
                <a:solidFill>
                  <a:srgbClr val="FF0000"/>
                </a:solidFill>
                <a:latin typeface="メイリオ" panose="020B0604030504040204" pitchFamily="50" charset="-128"/>
                <a:ea typeface="メイリオ" panose="020B0604030504040204" pitchFamily="50" charset="-128"/>
              </a:rPr>
              <a:t>の実務経験及び類型１から</a:t>
            </a:r>
            <a:r>
              <a:rPr lang="en-US" altLang="ja-JP" sz="1050" b="1" dirty="0" smtClean="0">
                <a:solidFill>
                  <a:srgbClr val="FF0000"/>
                </a:solidFill>
                <a:latin typeface="メイリオ" panose="020B0604030504040204" pitchFamily="50" charset="-128"/>
                <a:ea typeface="メイリオ" panose="020B0604030504040204" pitchFamily="50" charset="-128"/>
              </a:rPr>
              <a:t>3</a:t>
            </a:r>
            <a:r>
              <a:rPr lang="ja-JP" altLang="en-US" sz="1050" b="1" dirty="0" smtClean="0">
                <a:solidFill>
                  <a:srgbClr val="FF0000"/>
                </a:solidFill>
                <a:latin typeface="メイリオ" panose="020B0604030504040204" pitchFamily="50" charset="-128"/>
                <a:ea typeface="メイリオ" panose="020B0604030504040204" pitchFamily="50" charset="-128"/>
              </a:rPr>
              <a:t>の指導等業務経験に計上することはできません</a:t>
            </a:r>
            <a:r>
              <a:rPr lang="ja-JP" altLang="en-US" sz="1050" dirty="0" smtClean="0">
                <a:solidFill>
                  <a:srgbClr val="FF0000"/>
                </a:solidFill>
                <a:latin typeface="メイリオ" panose="020B0604030504040204" pitchFamily="50" charset="-128"/>
                <a:ea typeface="メイリオ" panose="020B0604030504040204" pitchFamily="50" charset="-128"/>
              </a:rPr>
              <a:t>。</a:t>
            </a:r>
            <a:r>
              <a:rPr lang="ja-JP" altLang="en-US" sz="1050" dirty="0">
                <a:solidFill>
                  <a:srgbClr val="FF0000"/>
                </a:solidFill>
                <a:latin typeface="メイリオ" panose="020B0604030504040204" pitchFamily="50" charset="-128"/>
                <a:ea typeface="メイリオ" panose="020B0604030504040204" pitchFamily="50" charset="-128"/>
              </a:rPr>
              <a:t>　</a:t>
            </a:r>
            <a:r>
              <a:rPr lang="ja-JP" altLang="en-US" sz="1050" dirty="0" smtClean="0">
                <a:solidFill>
                  <a:srgbClr val="FF0000"/>
                </a:solidFill>
                <a:latin typeface="メイリオ" panose="020B0604030504040204" pitchFamily="50" charset="-128"/>
                <a:ea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類型</a:t>
            </a:r>
            <a:r>
              <a:rPr lang="ja-JP" altLang="en-US" sz="1050" dirty="0">
                <a:latin typeface="メイリオ" panose="020B0604030504040204" pitchFamily="50" charset="-128"/>
                <a:ea typeface="メイリオ" panose="020B0604030504040204" pitchFamily="50" charset="-128"/>
              </a:rPr>
              <a:t>４</a:t>
            </a:r>
            <a:r>
              <a:rPr lang="ja-JP" altLang="en-US" sz="1050" dirty="0" smtClean="0">
                <a:latin typeface="メイリオ" panose="020B0604030504040204" pitchFamily="50" charset="-128"/>
                <a:ea typeface="メイリオ" panose="020B0604030504040204" pitchFamily="50" charset="-128"/>
              </a:rPr>
              <a:t>の指導経験に計上することはできます。）</a:t>
            </a:r>
            <a:endParaRPr lang="ja-JP" altLang="en-US" sz="1050"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fld id="{83EACDF1-60A0-45F6-A633-1A56BE53A76A}" type="slidenum">
              <a:rPr kumimoji="1" lang="ja-JP" altLang="en-US" smtClean="0"/>
              <a:pPr/>
              <a:t>3</a:t>
            </a:fld>
            <a:endParaRPr kumimoji="1" lang="ja-JP" altLang="en-US" dirty="0"/>
          </a:p>
        </p:txBody>
      </p:sp>
      <p:sp>
        <p:nvSpPr>
          <p:cNvPr id="8" name="正方形/長方形 7"/>
          <p:cNvSpPr/>
          <p:nvPr/>
        </p:nvSpPr>
        <p:spPr>
          <a:xfrm>
            <a:off x="185907" y="225352"/>
            <a:ext cx="8196122" cy="400110"/>
          </a:xfrm>
          <a:prstGeom prst="rect">
            <a:avLst/>
          </a:prstGeom>
        </p:spPr>
        <p:txBody>
          <a:bodyPr wrap="square">
            <a:spAutoFit/>
          </a:bodyPr>
          <a:lstStyle/>
          <a:p>
            <a:r>
              <a:rPr lang="ja-JP" altLang="en-US" sz="2000" dirty="0" smtClean="0"/>
              <a:t>１　令和</a:t>
            </a:r>
            <a:r>
              <a:rPr lang="ja-JP" altLang="en-US" sz="2000" dirty="0"/>
              <a:t>７年度第４四半期認定申請における講師要件に係る確認について</a:t>
            </a:r>
          </a:p>
        </p:txBody>
      </p:sp>
      <p:pic>
        <p:nvPicPr>
          <p:cNvPr id="12" name="図 11"/>
          <p:cNvPicPr>
            <a:picLocks noChangeAspect="1"/>
          </p:cNvPicPr>
          <p:nvPr/>
        </p:nvPicPr>
        <p:blipFill>
          <a:blip r:embed="rId2"/>
          <a:stretch>
            <a:fillRect/>
          </a:stretch>
        </p:blipFill>
        <p:spPr>
          <a:xfrm>
            <a:off x="67551" y="42976"/>
            <a:ext cx="8937511" cy="654208"/>
          </a:xfrm>
          <a:prstGeom prst="rect">
            <a:avLst/>
          </a:prstGeom>
        </p:spPr>
      </p:pic>
    </p:spTree>
    <p:extLst>
      <p:ext uri="{BB962C8B-B14F-4D97-AF65-F5344CB8AC3E}">
        <p14:creationId xmlns:p14="http://schemas.microsoft.com/office/powerpoint/2010/main" val="3704202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952" y="1177661"/>
            <a:ext cx="8929302" cy="298449"/>
          </a:xfrm>
          <a:ln>
            <a:noFill/>
          </a:ln>
        </p:spPr>
        <p:style>
          <a:lnRef idx="2">
            <a:schemeClr val="accent1"/>
          </a:lnRef>
          <a:fillRef idx="1">
            <a:schemeClr val="lt1"/>
          </a:fillRef>
          <a:effectRef idx="0">
            <a:schemeClr val="accent1"/>
          </a:effectRef>
          <a:fontRef idx="minor">
            <a:schemeClr val="dk1"/>
          </a:fontRef>
        </p:style>
        <p:txBody>
          <a:bodyPr>
            <a:noAutofit/>
          </a:bodyPr>
          <a:lstStyle/>
          <a:p>
            <a:pPr>
              <a:lnSpc>
                <a:spcPct val="100000"/>
              </a:lnSpc>
            </a:pPr>
            <a:r>
              <a:rPr lang="ja-JP" altLang="en-US" sz="1800" b="1" dirty="0">
                <a:solidFill>
                  <a:schemeClr val="accent1">
                    <a:lumMod val="75000"/>
                  </a:schemeClr>
                </a:solidFill>
                <a:latin typeface="メイリオ" panose="020B0604030504040204" pitchFamily="50" charset="-128"/>
                <a:ea typeface="メイリオ" panose="020B0604030504040204" pitchFamily="50" charset="-128"/>
              </a:rPr>
              <a:t>実務経験・指導（等）業務経験等を証明する書類</a:t>
            </a:r>
          </a:p>
        </p:txBody>
      </p:sp>
      <p:sp>
        <p:nvSpPr>
          <p:cNvPr id="3" name="コンテンツ プレースホルダー 2"/>
          <p:cNvSpPr>
            <a:spLocks noGrp="1"/>
          </p:cNvSpPr>
          <p:nvPr>
            <p:ph idx="1"/>
          </p:nvPr>
        </p:nvSpPr>
        <p:spPr>
          <a:xfrm>
            <a:off x="1258752" y="2354580"/>
            <a:ext cx="2333775" cy="622582"/>
          </a:xfrm>
          <a:ln w="38100">
            <a:solidFill>
              <a:srgbClr val="FF0000"/>
            </a:solidFill>
          </a:ln>
        </p:spPr>
        <p:txBody>
          <a:bodyPr anchor="ctr">
            <a:normAutofit/>
          </a:bodyPr>
          <a:lstStyle/>
          <a:p>
            <a:r>
              <a:rPr lang="ja-JP" altLang="en-US" sz="1800" dirty="0">
                <a:latin typeface="メイリオ" panose="020B0604030504040204" pitchFamily="50" charset="-128"/>
                <a:ea typeface="メイリオ" panose="020B0604030504040204" pitchFamily="50" charset="-128"/>
              </a:rPr>
              <a:t>職務証明書　等</a:t>
            </a:r>
            <a:endParaRPr lang="en-US" altLang="ja-JP" sz="1800" dirty="0">
              <a:latin typeface="メイリオ" panose="020B0604030504040204" pitchFamily="50" charset="-128"/>
              <a:ea typeface="メイリオ" panose="020B0604030504040204" pitchFamily="50" charset="-128"/>
            </a:endParaRPr>
          </a:p>
        </p:txBody>
      </p:sp>
      <p:sp>
        <p:nvSpPr>
          <p:cNvPr id="13" name="コンテンツ プレースホルダー 2"/>
          <p:cNvSpPr txBox="1">
            <a:spLocks/>
          </p:cNvSpPr>
          <p:nvPr/>
        </p:nvSpPr>
        <p:spPr>
          <a:xfrm>
            <a:off x="5316074" y="4260654"/>
            <a:ext cx="3396767" cy="388553"/>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latin typeface="メイリオ" panose="020B0604030504040204" pitchFamily="50" charset="-128"/>
                <a:ea typeface="メイリオ" panose="020B0604030504040204" pitchFamily="50" charset="-128"/>
              </a:rPr>
              <a:t>源泉徴収票、給与明細　等</a:t>
            </a:r>
            <a:endParaRPr lang="en-US" altLang="ja-JP" sz="1800" dirty="0">
              <a:latin typeface="メイリオ" panose="020B0604030504040204" pitchFamily="50" charset="-128"/>
              <a:ea typeface="メイリオ" panose="020B0604030504040204" pitchFamily="50" charset="-128"/>
            </a:endParaRPr>
          </a:p>
        </p:txBody>
      </p:sp>
      <p:cxnSp>
        <p:nvCxnSpPr>
          <p:cNvPr id="16" name="直線コネクタ 15"/>
          <p:cNvCxnSpPr/>
          <p:nvPr/>
        </p:nvCxnSpPr>
        <p:spPr>
          <a:xfrm>
            <a:off x="262668" y="4662111"/>
            <a:ext cx="8606310"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18" name="コンテンツ プレースホルダー 2"/>
          <p:cNvSpPr txBox="1">
            <a:spLocks/>
          </p:cNvSpPr>
          <p:nvPr/>
        </p:nvSpPr>
        <p:spPr>
          <a:xfrm>
            <a:off x="5643340" y="1650298"/>
            <a:ext cx="3037819" cy="332810"/>
          </a:xfrm>
          <a:prstGeom prst="rect">
            <a:avLst/>
          </a:prstGeom>
          <a:solidFill>
            <a:schemeClr val="accent1">
              <a:lumMod val="20000"/>
              <a:lumOff val="80000"/>
            </a:schemeClr>
          </a:solidFill>
          <a:ln>
            <a:noFill/>
          </a:ln>
        </p:spPr>
        <p:style>
          <a:lnRef idx="2">
            <a:schemeClr val="dk1"/>
          </a:lnRef>
          <a:fillRef idx="1">
            <a:schemeClr val="lt1"/>
          </a:fillRef>
          <a:effectRef idx="0">
            <a:schemeClr val="dk1"/>
          </a:effectRef>
          <a:fontRef idx="minor">
            <a:schemeClr val="dk1"/>
          </a:fontRef>
        </p:style>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800" dirty="0">
                <a:latin typeface="メイリオ" panose="020B0604030504040204" pitchFamily="50" charset="-128"/>
                <a:ea typeface="メイリオ" panose="020B0604030504040204" pitchFamily="50" charset="-128"/>
              </a:rPr>
              <a:t>年数が確認できる</a:t>
            </a:r>
            <a:endParaRPr lang="en-US" altLang="ja-JP" sz="1800" dirty="0">
              <a:solidFill>
                <a:srgbClr val="FF0000"/>
              </a:solidFill>
              <a:latin typeface="メイリオ" panose="020B0604030504040204" pitchFamily="50" charset="-128"/>
              <a:ea typeface="メイリオ" panose="020B0604030504040204" pitchFamily="50" charset="-128"/>
            </a:endParaRPr>
          </a:p>
        </p:txBody>
      </p:sp>
      <p:sp>
        <p:nvSpPr>
          <p:cNvPr id="19" name="コンテンツ プレースホルダー 2"/>
          <p:cNvSpPr txBox="1">
            <a:spLocks/>
          </p:cNvSpPr>
          <p:nvPr/>
        </p:nvSpPr>
        <p:spPr>
          <a:xfrm>
            <a:off x="465939" y="1662199"/>
            <a:ext cx="3775516" cy="289426"/>
          </a:xfrm>
          <a:prstGeom prst="rect">
            <a:avLst/>
          </a:prstGeom>
          <a:solidFill>
            <a:schemeClr val="accent1">
              <a:lumMod val="20000"/>
              <a:lumOff val="80000"/>
            </a:schemeClr>
          </a:solidFill>
          <a:ln>
            <a:noFill/>
          </a:ln>
        </p:spPr>
        <p:style>
          <a:lnRef idx="2">
            <a:schemeClr val="dk1"/>
          </a:lnRef>
          <a:fillRef idx="1">
            <a:schemeClr val="lt1"/>
          </a:fillRef>
          <a:effectRef idx="0">
            <a:schemeClr val="dk1"/>
          </a:effectRef>
          <a:fontRef idx="minor">
            <a:schemeClr val="dk1"/>
          </a:fontRef>
        </p:style>
        <p:txBody>
          <a:bodyPr vert="horz" lIns="68580" tIns="34290" rIns="68580" bIns="3429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800" dirty="0">
                <a:latin typeface="メイリオ" panose="020B0604030504040204" pitchFamily="50" charset="-128"/>
                <a:ea typeface="メイリオ" panose="020B0604030504040204" pitchFamily="50" charset="-128"/>
              </a:rPr>
              <a:t>内容と年数が確認できる</a:t>
            </a:r>
            <a:endParaRPr lang="en-US" altLang="ja-JP" sz="1800" dirty="0">
              <a:latin typeface="メイリオ" panose="020B0604030504040204" pitchFamily="50" charset="-128"/>
              <a:ea typeface="メイリオ" panose="020B0604030504040204" pitchFamily="50" charset="-128"/>
            </a:endParaRPr>
          </a:p>
        </p:txBody>
      </p:sp>
      <p:sp>
        <p:nvSpPr>
          <p:cNvPr id="20" name="コンテンツ プレースホルダー 2"/>
          <p:cNvSpPr txBox="1">
            <a:spLocks/>
          </p:cNvSpPr>
          <p:nvPr/>
        </p:nvSpPr>
        <p:spPr>
          <a:xfrm>
            <a:off x="410120" y="2708849"/>
            <a:ext cx="333814" cy="1499705"/>
          </a:xfrm>
          <a:prstGeom prst="rect">
            <a:avLst/>
          </a:prstGeom>
        </p:spPr>
        <p:txBody>
          <a:bodyPr vert="eaVert" lIns="68580" tIns="34290" rIns="68580" bIns="3429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800" dirty="0">
                <a:latin typeface="メイリオ" panose="020B0604030504040204" pitchFamily="50" charset="-128"/>
                <a:ea typeface="メイリオ" panose="020B0604030504040204" pitchFamily="50" charset="-128"/>
              </a:rPr>
              <a:t>勤務先等が発行</a:t>
            </a:r>
            <a:endParaRPr lang="en-US" altLang="ja-JP" sz="1800" dirty="0">
              <a:latin typeface="メイリオ" panose="020B0604030504040204" pitchFamily="50" charset="-128"/>
              <a:ea typeface="メイリオ" panose="020B0604030504040204" pitchFamily="50" charset="-128"/>
            </a:endParaRPr>
          </a:p>
        </p:txBody>
      </p:sp>
      <p:sp>
        <p:nvSpPr>
          <p:cNvPr id="21" name="コンテンツ プレースホルダー 2"/>
          <p:cNvSpPr txBox="1">
            <a:spLocks/>
          </p:cNvSpPr>
          <p:nvPr/>
        </p:nvSpPr>
        <p:spPr>
          <a:xfrm>
            <a:off x="273747" y="4848716"/>
            <a:ext cx="470312" cy="1440180"/>
          </a:xfrm>
          <a:prstGeom prst="rect">
            <a:avLst/>
          </a:prstGeom>
        </p:spPr>
        <p:txBody>
          <a:bodyPr vert="eaVert" lIns="68580" tIns="34290" rIns="68580" bIns="3429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800" dirty="0">
                <a:latin typeface="メイリオ" panose="020B0604030504040204" pitchFamily="50" charset="-128"/>
                <a:ea typeface="メイリオ" panose="020B0604030504040204" pitchFamily="50" charset="-128"/>
              </a:rPr>
              <a:t>公的機関が発行</a:t>
            </a:r>
            <a:endParaRPr lang="en-US" altLang="ja-JP" sz="1800" dirty="0">
              <a:latin typeface="メイリオ" panose="020B0604030504040204" pitchFamily="50" charset="-128"/>
              <a:ea typeface="メイリオ" panose="020B0604030504040204" pitchFamily="50" charset="-128"/>
            </a:endParaRPr>
          </a:p>
        </p:txBody>
      </p:sp>
      <p:sp>
        <p:nvSpPr>
          <p:cNvPr id="22" name="コンテンツ プレースホルダー 2"/>
          <p:cNvSpPr txBox="1">
            <a:spLocks/>
          </p:cNvSpPr>
          <p:nvPr/>
        </p:nvSpPr>
        <p:spPr>
          <a:xfrm>
            <a:off x="5316074" y="4761477"/>
            <a:ext cx="3692353" cy="672625"/>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latin typeface="メイリオ" panose="020B0604030504040204" pitchFamily="50" charset="-128"/>
                <a:ea typeface="メイリオ" panose="020B0604030504040204" pitchFamily="50" charset="-128"/>
              </a:rPr>
              <a:t>公的年金の加入記録、雇用保険の加入記録　等</a:t>
            </a:r>
          </a:p>
        </p:txBody>
      </p:sp>
      <p:cxnSp>
        <p:nvCxnSpPr>
          <p:cNvPr id="23" name="直線コネクタ 22"/>
          <p:cNvCxnSpPr/>
          <p:nvPr/>
        </p:nvCxnSpPr>
        <p:spPr>
          <a:xfrm>
            <a:off x="4716016" y="1650298"/>
            <a:ext cx="0" cy="4706052"/>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12" name="コンテンツ プレースホルダー 2"/>
          <p:cNvSpPr txBox="1">
            <a:spLocks/>
          </p:cNvSpPr>
          <p:nvPr/>
        </p:nvSpPr>
        <p:spPr>
          <a:xfrm>
            <a:off x="1997614" y="3178689"/>
            <a:ext cx="5016843" cy="728401"/>
          </a:xfrm>
          <a:prstGeom prst="rect">
            <a:avLst/>
          </a:prstGeom>
          <a:solidFill>
            <a:schemeClr val="bg1"/>
          </a:solidFill>
          <a:ln w="38100">
            <a:solidFill>
              <a:srgbClr val="FF0000"/>
            </a:solidFill>
          </a:ln>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dirty="0">
                <a:latin typeface="メイリオ" panose="020B0604030504040204" pitchFamily="50" charset="-128"/>
                <a:ea typeface="メイリオ" panose="020B0604030504040204" pitchFamily="50" charset="-128"/>
              </a:rPr>
              <a:t>労働契約書、労働条件通知書</a:t>
            </a:r>
            <a:r>
              <a:rPr lang="zh-TW" altLang="en-US" sz="1800" dirty="0">
                <a:latin typeface="メイリオ" panose="020B0604030504040204" pitchFamily="50" charset="-128"/>
                <a:ea typeface="メイリオ" panose="020B0604030504040204" pitchFamily="50" charset="-128"/>
              </a:rPr>
              <a:t>、在職証明書</a:t>
            </a:r>
            <a:r>
              <a:rPr lang="ja-JP" altLang="en-US" sz="1800" dirty="0">
                <a:latin typeface="メイリオ" panose="020B0604030504040204" pitchFamily="50" charset="-128"/>
                <a:ea typeface="メイリオ" panose="020B0604030504040204" pitchFamily="50" charset="-128"/>
              </a:rPr>
              <a:t>等</a:t>
            </a:r>
            <a:endParaRPr lang="en-US" altLang="ja-JP" sz="1800" dirty="0">
              <a:latin typeface="メイリオ" panose="020B0604030504040204" pitchFamily="50" charset="-128"/>
              <a:ea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rPr>
              <a:t>（フリーランスの場合）請負契約書</a:t>
            </a:r>
          </a:p>
        </p:txBody>
      </p:sp>
      <p:sp>
        <p:nvSpPr>
          <p:cNvPr id="24" name="角丸四角形吹き出し 23"/>
          <p:cNvSpPr/>
          <p:nvPr/>
        </p:nvSpPr>
        <p:spPr>
          <a:xfrm>
            <a:off x="1369063" y="4154565"/>
            <a:ext cx="2784616" cy="1015093"/>
          </a:xfrm>
          <a:prstGeom prst="wedgeRoundRectCallout">
            <a:avLst>
              <a:gd name="adj1" fmla="val 13572"/>
              <a:gd name="adj2" fmla="val -69823"/>
              <a:gd name="adj3" fmla="val 1666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メイリオ" panose="020B0604030504040204" pitchFamily="50" charset="-128"/>
                <a:ea typeface="メイリオ" panose="020B0604030504040204" pitchFamily="50" charset="-128"/>
              </a:rPr>
              <a:t>原則として、内容と年数が確認できる書類が必要です。</a:t>
            </a:r>
          </a:p>
        </p:txBody>
      </p:sp>
      <p:sp>
        <p:nvSpPr>
          <p:cNvPr id="4" name="正方形/長方形 3"/>
          <p:cNvSpPr/>
          <p:nvPr/>
        </p:nvSpPr>
        <p:spPr>
          <a:xfrm>
            <a:off x="5306197" y="4024073"/>
            <a:ext cx="3692353" cy="1325228"/>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15" name="角丸四角形吹き出し 14"/>
          <p:cNvSpPr/>
          <p:nvPr/>
        </p:nvSpPr>
        <p:spPr>
          <a:xfrm>
            <a:off x="5839505" y="5543877"/>
            <a:ext cx="2711580" cy="611541"/>
          </a:xfrm>
          <a:prstGeom prst="wedgeRoundRectCallout">
            <a:avLst>
              <a:gd name="adj1" fmla="val 13101"/>
              <a:gd name="adj2" fmla="val -73864"/>
              <a:gd name="adj3" fmla="val 1666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メイリオ" panose="020B0604030504040204" pitchFamily="50" charset="-128"/>
                <a:ea typeface="メイリオ" panose="020B0604030504040204" pitchFamily="50" charset="-128"/>
              </a:rPr>
              <a:t>講師要件を満たす年数分が必要です。</a:t>
            </a:r>
          </a:p>
        </p:txBody>
      </p:sp>
      <p:sp>
        <p:nvSpPr>
          <p:cNvPr id="5" name="右矢印 4"/>
          <p:cNvSpPr/>
          <p:nvPr/>
        </p:nvSpPr>
        <p:spPr>
          <a:xfrm>
            <a:off x="4436780" y="1650298"/>
            <a:ext cx="852615" cy="342514"/>
          </a:xfrm>
          <a:prstGeom prst="rightArrow">
            <a:avLst/>
          </a:prstGeom>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350" dirty="0"/>
          </a:p>
        </p:txBody>
      </p:sp>
      <p:sp>
        <p:nvSpPr>
          <p:cNvPr id="26" name="角丸四角形吹き出し 25"/>
          <p:cNvSpPr/>
          <p:nvPr/>
        </p:nvSpPr>
        <p:spPr>
          <a:xfrm>
            <a:off x="3905348" y="2115756"/>
            <a:ext cx="2322836" cy="757998"/>
          </a:xfrm>
          <a:prstGeom prst="wedgeRoundRectCallout">
            <a:avLst>
              <a:gd name="adj1" fmla="val -19405"/>
              <a:gd name="adj2" fmla="val -66469"/>
              <a:gd name="adj3" fmla="val 16667"/>
            </a:avLst>
          </a:prstGeom>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000" dirty="0">
                <a:solidFill>
                  <a:schemeClr val="tx1"/>
                </a:solidFill>
                <a:latin typeface="メイリオ" panose="020B0604030504040204" pitchFamily="50" charset="-128"/>
                <a:ea typeface="メイリオ" panose="020B0604030504040204" pitchFamily="50" charset="-128"/>
              </a:rPr>
              <a:t>実務経験・指導（等）業務経験の</a:t>
            </a:r>
            <a:r>
              <a:rPr lang="ja-JP" altLang="en-US" sz="1000" b="1" dirty="0">
                <a:solidFill>
                  <a:schemeClr val="tx1"/>
                </a:solidFill>
                <a:latin typeface="メイリオ" panose="020B0604030504040204" pitchFamily="50" charset="-128"/>
                <a:ea typeface="メイリオ" panose="020B0604030504040204" pitchFamily="50" charset="-128"/>
              </a:rPr>
              <a:t>内容</a:t>
            </a:r>
            <a:r>
              <a:rPr lang="ja-JP" altLang="en-US" sz="1000" dirty="0">
                <a:solidFill>
                  <a:schemeClr val="tx1"/>
                </a:solidFill>
                <a:latin typeface="メイリオ" panose="020B0604030504040204" pitchFamily="50" charset="-128"/>
                <a:ea typeface="メイリオ" panose="020B0604030504040204" pitchFamily="50" charset="-128"/>
              </a:rPr>
              <a:t>を証明する書類が</a:t>
            </a:r>
            <a:r>
              <a:rPr lang="ja-JP" altLang="en-US" sz="1200" b="1" u="sng" dirty="0">
                <a:solidFill>
                  <a:srgbClr val="FF0000"/>
                </a:solidFill>
                <a:latin typeface="メイリオ" panose="020B0604030504040204" pitchFamily="50" charset="-128"/>
                <a:ea typeface="メイリオ" panose="020B0604030504040204" pitchFamily="50" charset="-128"/>
              </a:rPr>
              <a:t>どう</a:t>
            </a:r>
            <a:r>
              <a:rPr lang="ja-JP" altLang="en-US" sz="1200" b="1" u="sng" dirty="0" smtClean="0">
                <a:solidFill>
                  <a:srgbClr val="FF0000"/>
                </a:solidFill>
                <a:latin typeface="メイリオ" panose="020B0604030504040204" pitchFamily="50" charset="-128"/>
                <a:ea typeface="メイリオ" panose="020B0604030504040204" pitchFamily="50" charset="-128"/>
              </a:rPr>
              <a:t>しても</a:t>
            </a:r>
            <a:endParaRPr lang="en-US" altLang="ja-JP" sz="1200" b="1" u="sng" dirty="0" smtClean="0">
              <a:solidFill>
                <a:srgbClr val="FF0000"/>
              </a:solidFill>
              <a:latin typeface="メイリオ" panose="020B0604030504040204" pitchFamily="50" charset="-128"/>
              <a:ea typeface="メイリオ" panose="020B0604030504040204" pitchFamily="50" charset="-128"/>
            </a:endParaRPr>
          </a:p>
          <a:p>
            <a:r>
              <a:rPr lang="ja-JP" altLang="en-US" sz="1000" b="1" dirty="0" smtClean="0">
                <a:solidFill>
                  <a:schemeClr val="tx1"/>
                </a:solidFill>
                <a:latin typeface="メイリオ" panose="020B0604030504040204" pitchFamily="50" charset="-128"/>
                <a:ea typeface="メイリオ" panose="020B0604030504040204" pitchFamily="50" charset="-128"/>
              </a:rPr>
              <a:t>準備</a:t>
            </a:r>
            <a:r>
              <a:rPr lang="ja-JP" altLang="en-US" sz="1000" b="1" dirty="0">
                <a:solidFill>
                  <a:schemeClr val="tx1"/>
                </a:solidFill>
                <a:latin typeface="メイリオ" panose="020B0604030504040204" pitchFamily="50" charset="-128"/>
                <a:ea typeface="メイリオ" panose="020B0604030504040204" pitchFamily="50" charset="-128"/>
              </a:rPr>
              <a:t>できない</a:t>
            </a:r>
            <a:r>
              <a:rPr lang="ja-JP" altLang="en-US" sz="1000" dirty="0">
                <a:solidFill>
                  <a:schemeClr val="tx1"/>
                </a:solidFill>
                <a:latin typeface="メイリオ" panose="020B0604030504040204" pitchFamily="50" charset="-128"/>
                <a:ea typeface="メイリオ" panose="020B0604030504040204" pitchFamily="50" charset="-128"/>
              </a:rPr>
              <a:t>場合</a:t>
            </a:r>
          </a:p>
        </p:txBody>
      </p:sp>
      <p:sp>
        <p:nvSpPr>
          <p:cNvPr id="6" name="スライド番号プレースホルダー 5"/>
          <p:cNvSpPr>
            <a:spLocks noGrp="1"/>
          </p:cNvSpPr>
          <p:nvPr>
            <p:ph type="sldNum" sz="quarter" idx="12"/>
          </p:nvPr>
        </p:nvSpPr>
        <p:spPr/>
        <p:txBody>
          <a:bodyPr/>
          <a:lstStyle/>
          <a:p>
            <a:fld id="{83EACDF1-60A0-45F6-A633-1A56BE53A76A}" type="slidenum">
              <a:rPr kumimoji="1" lang="ja-JP" altLang="en-US" smtClean="0"/>
              <a:pPr/>
              <a:t>4</a:t>
            </a:fld>
            <a:endParaRPr kumimoji="1" lang="ja-JP" altLang="en-US" dirty="0"/>
          </a:p>
        </p:txBody>
      </p:sp>
      <p:grpSp>
        <p:nvGrpSpPr>
          <p:cNvPr id="25" name="グループ化 24"/>
          <p:cNvGrpSpPr/>
          <p:nvPr/>
        </p:nvGrpSpPr>
        <p:grpSpPr>
          <a:xfrm>
            <a:off x="50719" y="261033"/>
            <a:ext cx="8892000" cy="749410"/>
            <a:chOff x="480" y="116632"/>
            <a:chExt cx="8892000" cy="749410"/>
          </a:xfrm>
        </p:grpSpPr>
        <p:cxnSp>
          <p:nvCxnSpPr>
            <p:cNvPr id="27" name="直線コネクタ 26"/>
            <p:cNvCxnSpPr/>
            <p:nvPr/>
          </p:nvCxnSpPr>
          <p:spPr>
            <a:xfrm>
              <a:off x="480" y="764704"/>
              <a:ext cx="8892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28" name="図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9338" y="116632"/>
              <a:ext cx="749410" cy="749410"/>
            </a:xfrm>
            <a:prstGeom prst="rect">
              <a:avLst/>
            </a:prstGeom>
          </p:spPr>
        </p:pic>
      </p:grpSp>
      <p:sp>
        <p:nvSpPr>
          <p:cNvPr id="29" name="正方形/長方形 28"/>
          <p:cNvSpPr/>
          <p:nvPr/>
        </p:nvSpPr>
        <p:spPr>
          <a:xfrm>
            <a:off x="143394" y="432679"/>
            <a:ext cx="8196122" cy="400110"/>
          </a:xfrm>
          <a:prstGeom prst="rect">
            <a:avLst/>
          </a:prstGeom>
        </p:spPr>
        <p:txBody>
          <a:bodyPr wrap="square">
            <a:spAutoFit/>
          </a:bodyPr>
          <a:lstStyle/>
          <a:p>
            <a:r>
              <a:rPr lang="ja-JP" altLang="en-US" sz="2000" dirty="0" smtClean="0"/>
              <a:t>１　令和</a:t>
            </a:r>
            <a:r>
              <a:rPr lang="ja-JP" altLang="en-US" sz="2000" dirty="0"/>
              <a:t>７年度第４四半期認定申請における講師要件に係る確認について</a:t>
            </a:r>
          </a:p>
        </p:txBody>
      </p:sp>
    </p:spTree>
    <p:extLst>
      <p:ext uri="{BB962C8B-B14F-4D97-AF65-F5344CB8AC3E}">
        <p14:creationId xmlns:p14="http://schemas.microsoft.com/office/powerpoint/2010/main" val="592657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コンテンツ プレースホルダー 17"/>
          <p:cNvGraphicFramePr>
            <a:graphicFrameLocks noGrp="1"/>
          </p:cNvGraphicFramePr>
          <p:nvPr>
            <p:ph idx="1"/>
            <p:extLst>
              <p:ext uri="{D42A27DB-BD31-4B8C-83A1-F6EECF244321}">
                <p14:modId xmlns:p14="http://schemas.microsoft.com/office/powerpoint/2010/main" val="2413320228"/>
              </p:ext>
            </p:extLst>
          </p:nvPr>
        </p:nvGraphicFramePr>
        <p:xfrm>
          <a:off x="228043" y="1384011"/>
          <a:ext cx="8568953" cy="5441941"/>
        </p:xfrm>
        <a:graphic>
          <a:graphicData uri="http://schemas.openxmlformats.org/drawingml/2006/table">
            <a:tbl>
              <a:tblPr/>
              <a:tblGrid>
                <a:gridCol w="220924">
                  <a:extLst>
                    <a:ext uri="{9D8B030D-6E8A-4147-A177-3AD203B41FA5}">
                      <a16:colId xmlns:a16="http://schemas.microsoft.com/office/drawing/2014/main" val="1538227905"/>
                    </a:ext>
                  </a:extLst>
                </a:gridCol>
                <a:gridCol w="1457129">
                  <a:extLst>
                    <a:ext uri="{9D8B030D-6E8A-4147-A177-3AD203B41FA5}">
                      <a16:colId xmlns:a16="http://schemas.microsoft.com/office/drawing/2014/main" val="223648931"/>
                    </a:ext>
                  </a:extLst>
                </a:gridCol>
                <a:gridCol w="6314835">
                  <a:extLst>
                    <a:ext uri="{9D8B030D-6E8A-4147-A177-3AD203B41FA5}">
                      <a16:colId xmlns:a16="http://schemas.microsoft.com/office/drawing/2014/main" val="2620052245"/>
                    </a:ext>
                  </a:extLst>
                </a:gridCol>
                <a:gridCol w="576065">
                  <a:extLst>
                    <a:ext uri="{9D8B030D-6E8A-4147-A177-3AD203B41FA5}">
                      <a16:colId xmlns:a16="http://schemas.microsoft.com/office/drawing/2014/main" val="2857124948"/>
                    </a:ext>
                  </a:extLst>
                </a:gridCol>
              </a:tblGrid>
              <a:tr h="176841">
                <a:tc>
                  <a:txBody>
                    <a:bodyPr/>
                    <a:lstStyle/>
                    <a:p>
                      <a:pPr algn="ctr" fontAlgn="ctr"/>
                      <a:r>
                        <a:rPr lang="en-US" sz="500" b="1" i="0" u="none" strike="noStrike" dirty="0">
                          <a:solidFill>
                            <a:srgbClr val="000000"/>
                          </a:solidFill>
                          <a:effectLst/>
                          <a:latin typeface="メイリオ" panose="020B0604030504040204" pitchFamily="50" charset="-128"/>
                          <a:ea typeface="メイリオ" panose="020B0604030504040204" pitchFamily="50" charset="-128"/>
                        </a:rPr>
                        <a:t>No.</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BDD7EE"/>
                    </a:solidFill>
                  </a:tcPr>
                </a:tc>
                <a:tc>
                  <a:txBody>
                    <a:bodyPr/>
                    <a:lstStyle/>
                    <a:p>
                      <a:pPr algn="ctr" fontAlgn="ctr"/>
                      <a:r>
                        <a:rPr lang="ja-JP" altLang="en-US" sz="500" b="1" i="0" u="none" strike="noStrike" dirty="0">
                          <a:solidFill>
                            <a:srgbClr val="000000"/>
                          </a:solidFill>
                          <a:effectLst/>
                          <a:latin typeface="メイリオ" panose="020B0604030504040204" pitchFamily="50" charset="-128"/>
                          <a:ea typeface="メイリオ" panose="020B0604030504040204" pitchFamily="50" charset="-128"/>
                        </a:rPr>
                        <a:t>証明する職務経歴</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BDD7EE"/>
                    </a:solidFill>
                  </a:tcPr>
                </a:tc>
                <a:tc>
                  <a:txBody>
                    <a:bodyPr/>
                    <a:lstStyle/>
                    <a:p>
                      <a:pPr algn="ctr" fontAlgn="ctr"/>
                      <a:r>
                        <a:rPr lang="ja-JP" altLang="en-US" sz="500" b="1" i="0" u="none" strike="noStrike" dirty="0">
                          <a:solidFill>
                            <a:srgbClr val="000000"/>
                          </a:solidFill>
                          <a:effectLst/>
                          <a:latin typeface="メイリオ" panose="020B0604030504040204" pitchFamily="50" charset="-128"/>
                          <a:ea typeface="メイリオ" panose="020B0604030504040204" pitchFamily="50" charset="-128"/>
                        </a:rPr>
                        <a:t>必要となる書類（すべて写しで可）</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BDD7EE"/>
                    </a:solidFill>
                  </a:tcPr>
                </a:tc>
                <a:tc>
                  <a:txBody>
                    <a:bodyPr/>
                    <a:lstStyle/>
                    <a:p>
                      <a:pPr algn="ctr" fontAlgn="ctr"/>
                      <a:r>
                        <a:rPr lang="ja-JP" altLang="en-US" sz="500" b="1" i="0" u="none" strike="noStrike" dirty="0">
                          <a:solidFill>
                            <a:srgbClr val="000000"/>
                          </a:solidFill>
                          <a:effectLst/>
                          <a:latin typeface="メイリオ" panose="020B0604030504040204" pitchFamily="50" charset="-128"/>
                          <a:ea typeface="メイリオ" panose="020B0604030504040204" pitchFamily="50" charset="-128"/>
                        </a:rPr>
                        <a:t>備考</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BDD7EE"/>
                    </a:solidFill>
                  </a:tcPr>
                </a:tc>
                <a:extLst>
                  <a:ext uri="{0D108BD9-81ED-4DB2-BD59-A6C34878D82A}">
                    <a16:rowId xmlns:a16="http://schemas.microsoft.com/office/drawing/2014/main" val="701583572"/>
                  </a:ext>
                </a:extLst>
              </a:tr>
              <a:tr h="1373912">
                <a:tc>
                  <a:txBody>
                    <a:bodyPr/>
                    <a:lstStyle/>
                    <a:p>
                      <a:pPr algn="ctr" fontAlgn="ctr"/>
                      <a:r>
                        <a:rPr lang="en-US" altLang="ja-JP" sz="500" b="1" i="0" u="none" strike="noStrike" dirty="0">
                          <a:solidFill>
                            <a:srgbClr val="000000"/>
                          </a:solidFill>
                          <a:effectLst/>
                          <a:latin typeface="メイリオ" panose="020B0604030504040204" pitchFamily="50" charset="-128"/>
                          <a:ea typeface="メイリオ" panose="020B0604030504040204" pitchFamily="50" charset="-128"/>
                        </a:rPr>
                        <a:t>1</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企業での職務経歴</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（雇用関係にある場合）</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a:r>
                      <a:b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雇用関係にない場合は</a:t>
                      </a:r>
                      <a:b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「個人事業主・フリーランス」の場合を参照</a:t>
                      </a:r>
                      <a:endParaRPr lang="ja-JP" altLang="en-US" sz="800" b="1" i="0" u="none" strike="noStrike" dirty="0">
                        <a:solidFill>
                          <a:srgbClr val="000000"/>
                        </a:solidFill>
                        <a:effectLst/>
                        <a:latin typeface="メイリオ" panose="020B0604030504040204" pitchFamily="50" charset="-128"/>
                        <a:ea typeface="メイリオ" panose="020B0604030504040204" pitchFamily="50" charset="-128"/>
                      </a:endParaRP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①　職務証明書や在職証明書等の勤務先からの証明書類</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押印（電子印不可）又は署名（自筆）が必要です。</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②　労働契約書、労働条件通知書　等</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無期雇用の場合等、雇用契約の終了日が確認できない場合は、以下の書類を追加でご提出ください。</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・認定様式第７の３号に記載した経歴の最後の月において、当該企業に所属していたことが確認できる書類（当該月の給与明細　等）</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上記①または②の実務経験・指導（等）業務経験の内容及び年数を証明する書類の提出が困難な場合</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実務経験・指導（等）業務経験の年数が確認できる書類をご提出ください。</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例：公的年金の加入記録、雇用保険の加入記録、源泉徴収票、給与明細　等</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源泉徴収票や給与明細等、年（月）単位で発行されるものは、実務経験・指導（等）業務経験の年数分ご提出が必要です。</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異なる種類の書類の</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組み合わせ</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源泉徴収票と給与明細等</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も可）</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①または②</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8815624"/>
                  </a:ext>
                </a:extLst>
              </a:tr>
              <a:tr h="1364843">
                <a:tc>
                  <a:txBody>
                    <a:bodyPr/>
                    <a:lstStyle/>
                    <a:p>
                      <a:pPr algn="ctr" fontAlgn="ctr"/>
                      <a:r>
                        <a:rPr lang="en-US" altLang="ja-JP" sz="500" b="1" i="0" u="none" strike="noStrike" dirty="0">
                          <a:solidFill>
                            <a:srgbClr val="000000"/>
                          </a:solidFill>
                          <a:effectLst/>
                          <a:latin typeface="メイリオ" panose="020B0604030504040204" pitchFamily="50" charset="-128"/>
                          <a:ea typeface="メイリオ" panose="020B0604030504040204" pitchFamily="50" charset="-128"/>
                        </a:rPr>
                        <a:t>2</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個人事業主・フリーランスとしての職務経歴</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①　請負契約書等の契約書</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（契約書がない場合は、業務の発注・依頼及び納品・完了・請求に係る書類（またはメール）でも可。</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また、業務の依頼元が、業務内容・期間について証明した書類（任意様式）でも可。）</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依頼者及び講師双方の名前が確認できること。</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契約と契約の間に業務を行っていない空白期間がある場合、当該期間は、実務経験・指導（等）業務経験の年数には含まれません。</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②　個人事業の開業・廃業等届出書及び必要年数分の確定申告書第一表（控え）</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該当経歴に係る収入欄は、</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8</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桁目（１千万以上）は黒塗りにしていただいて差し支えありません。</a:t>
                      </a:r>
                      <a:b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当該収入以外の金額が記載されている欄は、全桁を黒塗りにしていただいて差し支えありません。</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複数事業を行っている場合など、②のみでは担当科目に係る事業を行っているかの確認ができない場合は、収支内訳書等の</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追加書類の提出を求める場合がございます。</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①または②</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084319494"/>
                  </a:ext>
                </a:extLst>
              </a:tr>
              <a:tr h="335542">
                <a:tc>
                  <a:txBody>
                    <a:bodyPr/>
                    <a:lstStyle/>
                    <a:p>
                      <a:pPr algn="ctr" fontAlgn="ctr"/>
                      <a:r>
                        <a:rPr lang="en-US" altLang="ja-JP" sz="500" b="1" i="0" u="none" strike="noStrike" dirty="0">
                          <a:solidFill>
                            <a:srgbClr val="000000"/>
                          </a:solidFill>
                          <a:effectLst/>
                          <a:latin typeface="メイリオ" panose="020B0604030504040204" pitchFamily="50" charset="-128"/>
                          <a:ea typeface="メイリオ" panose="020B0604030504040204" pitchFamily="50" charset="-128"/>
                        </a:rPr>
                        <a:t>3</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代表者としての職務経歴</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当該期間の状況が分かる法人登記簿謄本（履歴事項証明書。履歴事項証明書で確認できない場合は、閉鎖事項証明書）</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講師の方ご自身で証明した職務証明書等は、証明書類として認められません。</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c>
                  <a:txBody>
                    <a:bodyPr/>
                    <a:lstStyle/>
                    <a:p>
                      <a:pPr algn="l" fontAlgn="ctr"/>
                      <a:r>
                        <a:rPr lang="en-US" altLang="ja-JP" sz="600" b="1" i="0" u="none" strike="noStrike" dirty="0">
                          <a:solidFill>
                            <a:srgbClr val="000000"/>
                          </a:solidFill>
                          <a:effectLst/>
                          <a:latin typeface="メイリオ" panose="020B0604030504040204" pitchFamily="50" charset="-128"/>
                          <a:ea typeface="メイリオ" panose="020B0604030504040204" pitchFamily="50" charset="-128"/>
                        </a:rPr>
                        <a:t>-</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323246009"/>
                  </a:ext>
                </a:extLst>
              </a:tr>
              <a:tr h="671085">
                <a:tc>
                  <a:txBody>
                    <a:bodyPr/>
                    <a:lstStyle/>
                    <a:p>
                      <a:pPr algn="ctr" fontAlgn="ctr"/>
                      <a:r>
                        <a:rPr lang="en-US" altLang="ja-JP" sz="500" b="1" i="0" u="none" strike="noStrike" dirty="0">
                          <a:solidFill>
                            <a:srgbClr val="000000"/>
                          </a:solidFill>
                          <a:effectLst/>
                          <a:latin typeface="メイリオ" panose="020B0604030504040204" pitchFamily="50" charset="-128"/>
                          <a:ea typeface="メイリオ" panose="020B0604030504040204" pitchFamily="50" charset="-128"/>
                        </a:rPr>
                        <a:t>4</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申請する実施機関における</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職務経歴（雇用）</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①　職務証明書（業務経験の内容及び年数について確認できるもの）</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業務経験の内容及び年数が分かれば、労働契約書等の契約書でも可。</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②　①の証明期間において、所属していたことが分かる書類（公的年金や雇用保険の加入記録等。ない場合は、源泉徴収票や給与明細等）</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原則として、源泉徴収票や給与明細等、年（月）単位で発行されるものは、</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実務経験・指導（等）業務経験の年数分必要</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です。</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①に加え②</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40544559"/>
                  </a:ext>
                </a:extLst>
              </a:tr>
              <a:tr h="671085">
                <a:tc>
                  <a:txBody>
                    <a:bodyPr/>
                    <a:lstStyle/>
                    <a:p>
                      <a:pPr algn="ctr" fontAlgn="ctr"/>
                      <a:r>
                        <a:rPr lang="en-US" altLang="ja-JP" sz="500" b="1" i="0" u="none" strike="noStrike" dirty="0">
                          <a:solidFill>
                            <a:srgbClr val="000000"/>
                          </a:solidFill>
                          <a:effectLst/>
                          <a:latin typeface="メイリオ" panose="020B0604030504040204" pitchFamily="50" charset="-128"/>
                          <a:ea typeface="メイリオ" panose="020B0604030504040204" pitchFamily="50" charset="-128"/>
                        </a:rPr>
                        <a:t>5</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申請する実施機関における</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職務経歴（外部委託）</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①　請負契約書等（業務経験の内容及び年数について確認できるもの）</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業務経験の内容及び年数が分かれば、</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2</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の①に例示する契約書がない場合の書類でも可。</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依頼者及び講師双方の名前が確認できること。</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②　当該業務が履行されたことが分かる書類（支払明細書、支払調書、請求書等）</a:t>
                      </a:r>
                      <a:b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8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　原則として、</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実務経験・指導（等）業務経験の年数分必要</a:t>
                      </a: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です。</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800" b="1" i="0" u="none" strike="noStrike" dirty="0">
                          <a:solidFill>
                            <a:srgbClr val="000000"/>
                          </a:solidFill>
                          <a:effectLst/>
                          <a:latin typeface="メイリオ" panose="020B0604030504040204" pitchFamily="50" charset="-128"/>
                          <a:ea typeface="メイリオ" panose="020B0604030504040204" pitchFamily="50" charset="-128"/>
                        </a:rPr>
                        <a:t>①に加え②</a:t>
                      </a:r>
                    </a:p>
                  </a:txBody>
                  <a:tcPr marL="3803" marR="3803" marT="3803" marB="0" anchor="ctr">
                    <a:lnL w="6350" cap="flat" cmpd="sng" algn="ctr">
                      <a:solidFill>
                        <a:srgbClr val="9BC2E6"/>
                      </a:solidFill>
                      <a:prstDash val="solid"/>
                      <a:round/>
                      <a:headEnd type="none" w="med" len="med"/>
                      <a:tailEnd type="none" w="med" len="med"/>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691284248"/>
                  </a:ext>
                </a:extLst>
              </a:tr>
              <a:tr h="95396">
                <a:tc>
                  <a:txBody>
                    <a:bodyPr/>
                    <a:lstStyle/>
                    <a:p>
                      <a:pPr algn="l" fontAlgn="ctr"/>
                      <a:endParaRPr lang="ja-JP" altLang="en-US" sz="5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803" marR="3803" marT="3803" marB="0" anchor="ctr">
                    <a:lnL>
                      <a:noFill/>
                    </a:lnL>
                    <a:lnR>
                      <a:noFill/>
                    </a:lnR>
                    <a:lnT w="6350" cap="flat" cmpd="sng" algn="ctr">
                      <a:solidFill>
                        <a:srgbClr val="9BC2E6"/>
                      </a:solidFill>
                      <a:prstDash val="solid"/>
                      <a:round/>
                      <a:headEnd type="none" w="med" len="med"/>
                      <a:tailEnd type="none" w="med" len="med"/>
                    </a:lnT>
                    <a:lnB>
                      <a:noFill/>
                    </a:lnB>
                  </a:tcPr>
                </a:tc>
                <a:tc gridSpan="3">
                  <a:txBody>
                    <a:bodyPr/>
                    <a:lstStyle/>
                    <a:p>
                      <a:pPr algn="l" fontAlgn="ctr"/>
                      <a:endParaRPr lang="ja-JP" altLang="en-US" sz="5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803" marR="3803" marT="3803" marB="0" anchor="ctr">
                    <a:lnL>
                      <a:noFill/>
                    </a:lnL>
                    <a:lnR>
                      <a:noFill/>
                    </a:lnR>
                    <a:lnT w="6350" cap="flat" cmpd="sng" algn="ctr">
                      <a:solidFill>
                        <a:srgbClr val="9BC2E6"/>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91390629"/>
                  </a:ext>
                </a:extLst>
              </a:tr>
              <a:tr h="117893">
                <a:tc>
                  <a:txBody>
                    <a:bodyPr/>
                    <a:lstStyle/>
                    <a:p>
                      <a:pPr algn="l" fontAlgn="ctr"/>
                      <a:endParaRPr lang="ja-JP" altLang="en-US" sz="5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803" marR="3803" marT="3803" marB="0" anchor="ctr">
                    <a:lnL>
                      <a:noFill/>
                    </a:lnL>
                    <a:lnR>
                      <a:noFill/>
                    </a:lnR>
                    <a:lnT>
                      <a:noFill/>
                    </a:lnT>
                    <a:lnB>
                      <a:noFill/>
                    </a:lnB>
                  </a:tcPr>
                </a:tc>
                <a:tc gridSpan="3">
                  <a:txBody>
                    <a:bodyPr/>
                    <a:lstStyle/>
                    <a:p>
                      <a:pPr algn="l"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親・兄弟が行っている事業の手伝いをしている方等、ご親族からの証明となる場合は、追加書類のご提出をお願いする場合がございますので、支部までご相談ください。</a:t>
                      </a:r>
                    </a:p>
                  </a:txBody>
                  <a:tcPr marL="3803" marR="3803" marT="3803"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02576339"/>
                  </a:ext>
                </a:extLst>
              </a:tr>
              <a:tr h="136031">
                <a:tc>
                  <a:txBody>
                    <a:bodyPr/>
                    <a:lstStyle/>
                    <a:p>
                      <a:pPr algn="l" fontAlgn="ctr"/>
                      <a:endParaRPr lang="ja-JP" altLang="en-US" sz="5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803" marR="3803" marT="3803" marB="0" anchor="ctr">
                    <a:lnL>
                      <a:noFill/>
                    </a:lnL>
                    <a:lnR>
                      <a:noFill/>
                    </a:lnR>
                    <a:lnT>
                      <a:noFill/>
                    </a:lnT>
                    <a:lnB>
                      <a:noFill/>
                    </a:lnB>
                  </a:tcPr>
                </a:tc>
                <a:tc gridSpan="3">
                  <a:txBody>
                    <a:bodyPr/>
                    <a:lstStyle/>
                    <a:p>
                      <a:pPr algn="l" fontAlgn="ctr"/>
                      <a:r>
                        <a:rPr lang="en-US" altLang="ja-JP" sz="800" b="0"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FF0000"/>
                          </a:solidFill>
                          <a:effectLst/>
                          <a:latin typeface="メイリオ" panose="020B0604030504040204" pitchFamily="50" charset="-128"/>
                          <a:ea typeface="メイリオ" panose="020B0604030504040204" pitchFamily="50" charset="-128"/>
                        </a:rPr>
                        <a:t>  </a:t>
                      </a: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求職者支援訓練の講師としての指導経験は、類型１～３の実務経験・指導等業務経験に含みません。（類型４の指導経験には含まれます。）</a:t>
                      </a:r>
                      <a:endParaRPr lang="ja-JP" altLang="en-US" sz="800" b="0" i="0" u="none" strike="noStrike" dirty="0">
                        <a:solidFill>
                          <a:srgbClr val="FF0000"/>
                        </a:solidFill>
                        <a:effectLst/>
                        <a:latin typeface="メイリオ" panose="020B0604030504040204" pitchFamily="50" charset="-128"/>
                        <a:ea typeface="メイリオ" panose="020B0604030504040204" pitchFamily="50" charset="-128"/>
                      </a:endParaRPr>
                    </a:p>
                  </a:txBody>
                  <a:tcPr marL="3803" marR="3803" marT="3803"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90515815"/>
                  </a:ext>
                </a:extLst>
              </a:tr>
              <a:tr h="457971">
                <a:tc>
                  <a:txBody>
                    <a:bodyPr/>
                    <a:lstStyle/>
                    <a:p>
                      <a:pPr algn="l" fontAlgn="ctr"/>
                      <a:endParaRPr lang="ja-JP" altLang="en-US" sz="5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803" marR="3803" marT="3803" marB="0" anchor="ctr">
                    <a:lnL>
                      <a:noFill/>
                    </a:lnL>
                    <a:lnR>
                      <a:noFill/>
                    </a:lnR>
                    <a:lnT>
                      <a:noFill/>
                    </a:lnT>
                    <a:lnB>
                      <a:noFill/>
                    </a:lnB>
                  </a:tcPr>
                </a:tc>
                <a:tc gridSpan="3">
                  <a:txBody>
                    <a:bodyPr/>
                    <a:lstStyle/>
                    <a:p>
                      <a:pPr algn="l" fontAlgn="ctr"/>
                      <a:r>
                        <a:rPr lang="en-US" altLang="ja-JP" sz="800" b="0" i="0" u="none" strike="noStrike" dirty="0">
                          <a:solidFill>
                            <a:srgbClr val="FF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FF0000"/>
                          </a:solidFill>
                          <a:effectLst/>
                          <a:latin typeface="メイリオ" panose="020B0604030504040204" pitchFamily="50" charset="-128"/>
                          <a:ea typeface="メイリオ" panose="020B0604030504040204" pitchFamily="50" charset="-128"/>
                        </a:rPr>
                        <a:t>　</a:t>
                      </a:r>
                      <a:r>
                        <a:rPr lang="ja-JP" altLang="en-US" sz="800" b="1" i="0" u="sng" strike="noStrike" dirty="0">
                          <a:solidFill>
                            <a:srgbClr val="FF0000"/>
                          </a:solidFill>
                          <a:effectLst/>
                          <a:latin typeface="メイリオ" panose="020B0604030504040204" pitchFamily="50" charset="-128"/>
                          <a:ea typeface="メイリオ" panose="020B0604030504040204" pitchFamily="50" charset="-128"/>
                        </a:rPr>
                        <a:t>解散・倒産等の理由で現時点で存在しない、数十年前の職務証明書は発行できない等の事情で証明書類を用意するのが困難な場合であっても、雇用保険の加入記録等、</a:t>
                      </a:r>
                      <a:br>
                        <a:rPr lang="ja-JP" altLang="en-US" sz="800" b="1" i="0" u="sng" strike="noStrike" dirty="0">
                          <a:solidFill>
                            <a:srgbClr val="FF0000"/>
                          </a:solidFill>
                          <a:effectLst/>
                          <a:latin typeface="メイリオ" panose="020B0604030504040204" pitchFamily="50" charset="-128"/>
                          <a:ea typeface="メイリオ" panose="020B0604030504040204" pitchFamily="50" charset="-128"/>
                        </a:rPr>
                      </a:br>
                      <a:r>
                        <a:rPr lang="ja-JP" altLang="en-US" sz="800" b="1" i="0" u="none" strike="noStrike" dirty="0">
                          <a:solidFill>
                            <a:srgbClr val="FF0000"/>
                          </a:solidFill>
                          <a:effectLst/>
                          <a:latin typeface="メイリオ" panose="020B0604030504040204" pitchFamily="50" charset="-128"/>
                          <a:ea typeface="メイリオ" panose="020B0604030504040204" pitchFamily="50" charset="-128"/>
                        </a:rPr>
                        <a:t>　</a:t>
                      </a:r>
                      <a:r>
                        <a:rPr lang="ja-JP" altLang="en-US" sz="800" b="1" i="0" u="sng" strike="noStrike" dirty="0">
                          <a:solidFill>
                            <a:srgbClr val="FF0000"/>
                          </a:solidFill>
                          <a:effectLst/>
                          <a:latin typeface="メイリオ" panose="020B0604030504040204" pitchFamily="50" charset="-128"/>
                          <a:ea typeface="メイリオ" panose="020B0604030504040204" pitchFamily="50" charset="-128"/>
                        </a:rPr>
                        <a:t>何等かの証明書類の提出が必要となります。</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a:r>
                      <a:b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講師の登録を予定される方にヒアリングしたうえで、具体的に提出できる書類が何であるかをお示しいただいた上で、支部に相談いただくようお願いいたします。</a:t>
                      </a:r>
                      <a:b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（確認に時間を要することもありますので、なるべく早めのご相談をお願いします。）</a:t>
                      </a:r>
                    </a:p>
                  </a:txBody>
                  <a:tcPr marL="3803" marR="3803" marT="3803"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22011905"/>
                  </a:ext>
                </a:extLst>
              </a:tr>
            </a:tbl>
          </a:graphicData>
        </a:graphic>
      </p:graphicFrame>
      <p:sp>
        <p:nvSpPr>
          <p:cNvPr id="2" name="タイトル 1"/>
          <p:cNvSpPr>
            <a:spLocks noGrp="1"/>
          </p:cNvSpPr>
          <p:nvPr>
            <p:ph type="title"/>
          </p:nvPr>
        </p:nvSpPr>
        <p:spPr>
          <a:xfrm>
            <a:off x="567396" y="466396"/>
            <a:ext cx="8229600" cy="969738"/>
          </a:xfrm>
        </p:spPr>
        <p:txBody>
          <a:bodyPr>
            <a:normAutofit fontScale="90000"/>
          </a:bodyPr>
          <a:lstStyle/>
          <a:p>
            <a:pPr algn="l">
              <a:spcBef>
                <a:spcPts val="600"/>
              </a:spcBef>
              <a:spcAft>
                <a:spcPts val="600"/>
              </a:spcAft>
            </a:pPr>
            <a:r>
              <a:rPr lang="ja-JP" altLang="en-US" sz="1500" b="1" dirty="0" smtClean="0"/>
              <a:t>＜実務</a:t>
            </a:r>
            <a:r>
              <a:rPr lang="ja-JP" altLang="en-US" sz="1500" b="1" dirty="0"/>
              <a:t>経験・指導等業務経験・指導経験の内容及び年数を証明する書類</a:t>
            </a:r>
            <a:r>
              <a:rPr lang="ja-JP" altLang="en-US" sz="1500" b="1" dirty="0" smtClean="0"/>
              <a:t>＞</a:t>
            </a:r>
            <a:r>
              <a:rPr lang="en-US" altLang="ja-JP" sz="1300" b="1" dirty="0"/>
              <a:t/>
            </a:r>
            <a:br>
              <a:rPr lang="en-US" altLang="ja-JP" sz="1300" b="1" dirty="0"/>
            </a:br>
            <a:r>
              <a:rPr lang="ja-JP" altLang="en-US" sz="1200" dirty="0"/>
              <a:t>　</a:t>
            </a:r>
            <a:r>
              <a:rPr lang="ja-JP" altLang="en-US" sz="1100" dirty="0"/>
              <a:t>担当する科目の訓練内容に関する業務を行っていたこと及びその期間が客観的にわかる書類として、以下の書類をご提出ください。</a:t>
            </a:r>
            <a:br>
              <a:rPr lang="ja-JP" altLang="en-US" sz="1100" dirty="0"/>
            </a:br>
            <a:r>
              <a:rPr lang="ja-JP" altLang="en-US" sz="1100" dirty="0"/>
              <a:t>　なお、実務経験・指導等業務経験・指導経験（以下「実務経験・指導（等）業務経験」という。）の内容及び年数の確認において不要な個人情報については黒塗り等して提出してください。</a:t>
            </a:r>
            <a:br>
              <a:rPr lang="ja-JP" altLang="en-US" sz="1100" dirty="0"/>
            </a:br>
            <a:r>
              <a:rPr lang="ja-JP" altLang="en-US" sz="1100" b="1" dirty="0"/>
              <a:t>　特にマイナンバーが含まれている場合は、確実な黒塗りをお願いします。</a:t>
            </a:r>
            <a:endParaRPr kumimoji="1" lang="ja-JP" altLang="en-US" sz="1100" b="1" dirty="0"/>
          </a:p>
        </p:txBody>
      </p:sp>
      <p:sp>
        <p:nvSpPr>
          <p:cNvPr id="4" name="スライド番号プレースホルダー 3"/>
          <p:cNvSpPr>
            <a:spLocks noGrp="1"/>
          </p:cNvSpPr>
          <p:nvPr>
            <p:ph type="sldNum" sz="quarter" idx="12"/>
          </p:nvPr>
        </p:nvSpPr>
        <p:spPr/>
        <p:txBody>
          <a:bodyPr/>
          <a:lstStyle/>
          <a:p>
            <a:fld id="{83EACDF1-60A0-45F6-A633-1A56BE53A76A}" type="slidenum">
              <a:rPr kumimoji="1" lang="ja-JP" altLang="en-US" smtClean="0"/>
              <a:pPr/>
              <a:t>5</a:t>
            </a:fld>
            <a:endParaRPr kumimoji="1" lang="ja-JP" altLang="en-US" dirty="0"/>
          </a:p>
        </p:txBody>
      </p:sp>
      <p:sp>
        <p:nvSpPr>
          <p:cNvPr id="6" name="正方形/長方形 5"/>
          <p:cNvSpPr/>
          <p:nvPr/>
        </p:nvSpPr>
        <p:spPr>
          <a:xfrm>
            <a:off x="228043" y="66286"/>
            <a:ext cx="8196122" cy="400110"/>
          </a:xfrm>
          <a:prstGeom prst="rect">
            <a:avLst/>
          </a:prstGeom>
        </p:spPr>
        <p:txBody>
          <a:bodyPr wrap="square">
            <a:spAutoFit/>
          </a:bodyPr>
          <a:lstStyle/>
          <a:p>
            <a:r>
              <a:rPr lang="ja-JP" altLang="en-US" sz="2000" dirty="0" smtClean="0"/>
              <a:t>１　令和</a:t>
            </a:r>
            <a:r>
              <a:rPr lang="ja-JP" altLang="en-US" sz="2000" dirty="0"/>
              <a:t>７年度第４四半期認定申請における講師要件に係る確認について</a:t>
            </a:r>
          </a:p>
        </p:txBody>
      </p:sp>
      <p:cxnSp>
        <p:nvCxnSpPr>
          <p:cNvPr id="8" name="直線コネクタ 7"/>
          <p:cNvCxnSpPr/>
          <p:nvPr/>
        </p:nvCxnSpPr>
        <p:spPr>
          <a:xfrm>
            <a:off x="228043" y="466396"/>
            <a:ext cx="8730476"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0" name="図 9"/>
          <p:cNvPicPr>
            <a:picLocks noChangeAspect="1"/>
          </p:cNvPicPr>
          <p:nvPr/>
        </p:nvPicPr>
        <p:blipFill>
          <a:blip r:embed="rId2"/>
          <a:stretch>
            <a:fillRect/>
          </a:stretch>
        </p:blipFill>
        <p:spPr>
          <a:xfrm>
            <a:off x="8280782" y="-46865"/>
            <a:ext cx="677737" cy="626411"/>
          </a:xfrm>
          <a:prstGeom prst="rect">
            <a:avLst/>
          </a:prstGeom>
        </p:spPr>
      </p:pic>
    </p:spTree>
    <p:extLst>
      <p:ext uri="{BB962C8B-B14F-4D97-AF65-F5344CB8AC3E}">
        <p14:creationId xmlns:p14="http://schemas.microsoft.com/office/powerpoint/2010/main" val="2071016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6</a:t>
            </a:fld>
            <a:endParaRPr kumimoji="1" lang="ja-JP" altLang="en-US" dirty="0"/>
          </a:p>
        </p:txBody>
      </p:sp>
      <p:grpSp>
        <p:nvGrpSpPr>
          <p:cNvPr id="8" name="グループ化 7"/>
          <p:cNvGrpSpPr/>
          <p:nvPr/>
        </p:nvGrpSpPr>
        <p:grpSpPr>
          <a:xfrm>
            <a:off x="480" y="116632"/>
            <a:ext cx="8892000" cy="749410"/>
            <a:chOff x="480" y="116632"/>
            <a:chExt cx="8892000" cy="749410"/>
          </a:xfrm>
        </p:grpSpPr>
        <p:cxnSp>
          <p:nvCxnSpPr>
            <p:cNvPr id="13" name="直線コネクタ 12"/>
            <p:cNvCxnSpPr/>
            <p:nvPr/>
          </p:nvCxnSpPr>
          <p:spPr>
            <a:xfrm>
              <a:off x="480" y="764704"/>
              <a:ext cx="8892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9338" y="116632"/>
              <a:ext cx="749410" cy="749410"/>
            </a:xfrm>
            <a:prstGeom prst="rect">
              <a:avLst/>
            </a:prstGeom>
          </p:spPr>
        </p:pic>
      </p:grpSp>
      <p:sp>
        <p:nvSpPr>
          <p:cNvPr id="2" name="テキスト ボックス 1"/>
          <p:cNvSpPr txBox="1"/>
          <p:nvPr/>
        </p:nvSpPr>
        <p:spPr>
          <a:xfrm>
            <a:off x="414032" y="1052736"/>
            <a:ext cx="8304716" cy="4878259"/>
          </a:xfrm>
          <a:prstGeom prst="rect">
            <a:avLst/>
          </a:prstGeom>
          <a:noFill/>
          <a:ln>
            <a:solidFill>
              <a:schemeClr val="tx1"/>
            </a:solidFill>
          </a:ln>
        </p:spPr>
        <p:txBody>
          <a:bodyPr wrap="square" rtlCol="0">
            <a:spAutoFit/>
          </a:bodyPr>
          <a:lstStyle/>
          <a:p>
            <a:pPr>
              <a:spcAft>
                <a:spcPts val="600"/>
              </a:spcAft>
            </a:pPr>
            <a:r>
              <a:rPr lang="ja-JP" altLang="en-US" sz="2000" dirty="0" smtClean="0">
                <a:solidFill>
                  <a:srgbClr val="FF0000"/>
                </a:solidFill>
              </a:rPr>
              <a:t>令和</a:t>
            </a:r>
            <a:r>
              <a:rPr lang="en-US" altLang="ja-JP" sz="2000" dirty="0" smtClean="0">
                <a:solidFill>
                  <a:srgbClr val="FF0000"/>
                </a:solidFill>
              </a:rPr>
              <a:t>7</a:t>
            </a:r>
            <a:r>
              <a:rPr lang="ja-JP" altLang="en-US" sz="2000" dirty="0" smtClean="0">
                <a:solidFill>
                  <a:srgbClr val="FF0000"/>
                </a:solidFill>
              </a:rPr>
              <a:t>年度第</a:t>
            </a:r>
            <a:r>
              <a:rPr lang="en-US" altLang="ja-JP" sz="2000" dirty="0" smtClean="0">
                <a:solidFill>
                  <a:srgbClr val="FF0000"/>
                </a:solidFill>
              </a:rPr>
              <a:t>4</a:t>
            </a:r>
            <a:r>
              <a:rPr lang="ja-JP" altLang="en-US" sz="2000" dirty="0" smtClean="0">
                <a:solidFill>
                  <a:srgbClr val="FF0000"/>
                </a:solidFill>
              </a:rPr>
              <a:t>四半期認定申請からの変更点①</a:t>
            </a:r>
            <a:r>
              <a:rPr lang="ja-JP" altLang="en-US" sz="2000" dirty="0">
                <a:solidFill>
                  <a:srgbClr val="FF0000"/>
                </a:solidFill>
              </a:rPr>
              <a:t>　</a:t>
            </a:r>
            <a:r>
              <a:rPr lang="ja-JP" altLang="en-US" sz="2000" dirty="0" smtClean="0">
                <a:solidFill>
                  <a:srgbClr val="FF0000"/>
                </a:solidFill>
              </a:rPr>
              <a:t>　　　　　　　　　　　</a:t>
            </a:r>
            <a:endParaRPr lang="en-US" altLang="ja-JP" sz="2000" dirty="0" smtClean="0"/>
          </a:p>
          <a:p>
            <a:pPr>
              <a:spcAft>
                <a:spcPts val="600"/>
              </a:spcAft>
            </a:pPr>
            <a:r>
              <a:rPr lang="ja-JP" altLang="en-US" dirty="0" smtClean="0"/>
              <a:t> </a:t>
            </a:r>
            <a:r>
              <a:rPr kumimoji="1" lang="ja-JP" altLang="en-US" sz="2400" dirty="0" smtClean="0"/>
              <a:t>就職支援責任者の勤務予定表の様式について</a:t>
            </a:r>
            <a:endParaRPr kumimoji="1" lang="en-US" altLang="ja-JP" sz="2400" dirty="0" smtClean="0"/>
          </a:p>
          <a:p>
            <a:pPr>
              <a:spcAft>
                <a:spcPts val="600"/>
              </a:spcAft>
            </a:pPr>
            <a:r>
              <a:rPr lang="ja-JP" altLang="en-US" dirty="0" smtClean="0"/>
              <a:t>　現在、</a:t>
            </a:r>
            <a:r>
              <a:rPr lang="ja-JP" altLang="ja-JP" dirty="0" smtClean="0"/>
              <a:t>就職</a:t>
            </a:r>
            <a:r>
              <a:rPr lang="ja-JP" altLang="ja-JP" dirty="0"/>
              <a:t>支援責任者の勤務予定表</a:t>
            </a:r>
            <a:r>
              <a:rPr lang="ja-JP" altLang="ja-JP" dirty="0" smtClean="0"/>
              <a:t>は任意</a:t>
            </a:r>
            <a:r>
              <a:rPr lang="ja-JP" altLang="ja-JP" dirty="0"/>
              <a:t>様式</a:t>
            </a:r>
            <a:r>
              <a:rPr lang="ja-JP" altLang="ja-JP" dirty="0" smtClean="0"/>
              <a:t>で</a:t>
            </a:r>
            <a:r>
              <a:rPr lang="ja-JP" altLang="en-US" dirty="0" smtClean="0"/>
              <a:t>すが</a:t>
            </a:r>
            <a:r>
              <a:rPr lang="ja-JP" altLang="ja-JP" dirty="0" smtClean="0"/>
              <a:t>、</a:t>
            </a:r>
            <a:r>
              <a:rPr lang="ja-JP" altLang="en-US" dirty="0" smtClean="0"/>
              <a:t>令和</a:t>
            </a:r>
            <a:r>
              <a:rPr lang="en-US" altLang="ja-JP" dirty="0" smtClean="0"/>
              <a:t>7</a:t>
            </a:r>
            <a:r>
              <a:rPr lang="ja-JP" altLang="en-US" dirty="0" smtClean="0"/>
              <a:t>年度第</a:t>
            </a:r>
            <a:r>
              <a:rPr lang="en-US" altLang="ja-JP" dirty="0" smtClean="0"/>
              <a:t>4</a:t>
            </a:r>
            <a:r>
              <a:rPr lang="ja-JP" altLang="en-US" dirty="0"/>
              <a:t>四</a:t>
            </a:r>
            <a:r>
              <a:rPr lang="ja-JP" altLang="en-US" dirty="0" smtClean="0"/>
              <a:t>半期以降については</a:t>
            </a:r>
            <a:r>
              <a:rPr lang="ja-JP" altLang="en-US" dirty="0"/>
              <a:t>、</a:t>
            </a:r>
            <a:r>
              <a:rPr lang="ja-JP" altLang="ja-JP" dirty="0" smtClean="0"/>
              <a:t>支部</a:t>
            </a:r>
            <a:r>
              <a:rPr lang="ja-JP" altLang="ja-JP" dirty="0"/>
              <a:t>から勤務予定表の</a:t>
            </a:r>
            <a:r>
              <a:rPr lang="ja-JP" altLang="ja-JP" dirty="0" smtClean="0"/>
              <a:t>ひな形</a:t>
            </a:r>
            <a:r>
              <a:rPr lang="ja-JP" altLang="en-US" dirty="0" smtClean="0"/>
              <a:t>（支部様式）</a:t>
            </a:r>
            <a:r>
              <a:rPr lang="ja-JP" altLang="ja-JP" dirty="0" smtClean="0"/>
              <a:t>を</a:t>
            </a:r>
            <a:r>
              <a:rPr lang="ja-JP" altLang="en-US" dirty="0" smtClean="0"/>
              <a:t>ホームページに掲載しますので、支部様式で作成した勤務予定表の提出にご協力をお願いします。</a:t>
            </a:r>
            <a:endParaRPr lang="en-US" altLang="ja-JP" dirty="0" smtClean="0"/>
          </a:p>
          <a:p>
            <a:endParaRPr lang="en-US" altLang="ja-JP" dirty="0" smtClean="0"/>
          </a:p>
          <a:p>
            <a:pPr lvl="0"/>
            <a:r>
              <a:rPr lang="ja-JP" altLang="en-US" dirty="0" smtClean="0"/>
              <a:t>　支部</a:t>
            </a:r>
            <a:r>
              <a:rPr lang="ja-JP" altLang="en-US" dirty="0"/>
              <a:t>様式</a:t>
            </a:r>
            <a:r>
              <a:rPr lang="ja-JP" altLang="en-US" dirty="0" smtClean="0"/>
              <a:t>の</a:t>
            </a:r>
            <a:r>
              <a:rPr lang="ja-JP" altLang="ja-JP" dirty="0" smtClean="0"/>
              <a:t>勤務</a:t>
            </a:r>
            <a:r>
              <a:rPr lang="ja-JP" altLang="ja-JP" dirty="0"/>
              <a:t>予定表に</a:t>
            </a:r>
            <a:r>
              <a:rPr lang="ja-JP" altLang="ja-JP" dirty="0" smtClean="0"/>
              <a:t>、</a:t>
            </a:r>
            <a:r>
              <a:rPr lang="ja-JP" altLang="en-US" dirty="0" smtClean="0"/>
              <a:t>様式第</a:t>
            </a:r>
            <a:r>
              <a:rPr lang="en-US" altLang="ja-JP" dirty="0" smtClean="0"/>
              <a:t>6</a:t>
            </a:r>
            <a:r>
              <a:rPr lang="ja-JP" altLang="ja-JP" dirty="0"/>
              <a:t>号からデータをコピー</a:t>
            </a:r>
            <a:r>
              <a:rPr lang="ja-JP" altLang="ja-JP" dirty="0" smtClean="0"/>
              <a:t>して貼り付け</a:t>
            </a:r>
            <a:r>
              <a:rPr lang="ja-JP" altLang="en-US" dirty="0" smtClean="0"/>
              <a:t>、</a:t>
            </a:r>
            <a:r>
              <a:rPr lang="ja-JP" altLang="ja-JP" dirty="0" smtClean="0"/>
              <a:t>就職</a:t>
            </a:r>
            <a:r>
              <a:rPr lang="ja-JP" altLang="ja-JP" dirty="0"/>
              <a:t>支援責任者</a:t>
            </a:r>
            <a:r>
              <a:rPr lang="ja-JP" altLang="ja-JP" dirty="0" smtClean="0"/>
              <a:t>の</a:t>
            </a:r>
            <a:r>
              <a:rPr lang="ja-JP" altLang="en-US" dirty="0" smtClean="0"/>
              <a:t>出勤予定（</a:t>
            </a:r>
            <a:r>
              <a:rPr lang="ja-JP" altLang="ja-JP" dirty="0" smtClean="0"/>
              <a:t>勤務</a:t>
            </a:r>
            <a:r>
              <a:rPr lang="ja-JP" altLang="ja-JP" dirty="0"/>
              <a:t>予定</a:t>
            </a:r>
            <a:r>
              <a:rPr lang="ja-JP" altLang="ja-JP" dirty="0" smtClean="0"/>
              <a:t>日</a:t>
            </a:r>
            <a:r>
              <a:rPr lang="ja-JP" altLang="en-US" dirty="0" smtClean="0"/>
              <a:t>）</a:t>
            </a:r>
            <a:r>
              <a:rPr lang="ja-JP" altLang="ja-JP" dirty="0" smtClean="0"/>
              <a:t>に</a:t>
            </a:r>
            <a:r>
              <a:rPr lang="ja-JP" altLang="ja-JP" dirty="0"/>
              <a:t>〇を</a:t>
            </a:r>
            <a:r>
              <a:rPr lang="ja-JP" altLang="ja-JP" dirty="0" smtClean="0"/>
              <a:t>つけ</a:t>
            </a:r>
            <a:r>
              <a:rPr lang="ja-JP" altLang="en-US" dirty="0" smtClean="0"/>
              <a:t>れば、</a:t>
            </a:r>
            <a:r>
              <a:rPr lang="ja-JP" altLang="en-US" dirty="0"/>
              <a:t>出勤</a:t>
            </a:r>
            <a:r>
              <a:rPr lang="ja-JP" altLang="en-US" dirty="0" smtClean="0"/>
              <a:t>率が</a:t>
            </a:r>
            <a:r>
              <a:rPr lang="ja-JP" altLang="en-US" dirty="0"/>
              <a:t>算出</a:t>
            </a:r>
            <a:r>
              <a:rPr lang="ja-JP" altLang="en-US" dirty="0" smtClean="0"/>
              <a:t>されます。</a:t>
            </a:r>
            <a:endParaRPr lang="en-US" altLang="ja-JP" dirty="0" smtClean="0"/>
          </a:p>
          <a:p>
            <a:r>
              <a:rPr lang="ja-JP" altLang="en-US" dirty="0"/>
              <a:t>　</a:t>
            </a:r>
            <a:r>
              <a:rPr lang="ja-JP" altLang="en-US" dirty="0" smtClean="0"/>
              <a:t>訓練休を除く訓練期間内において、</a:t>
            </a:r>
            <a:r>
              <a:rPr lang="ja-JP" altLang="ja-JP" dirty="0"/>
              <a:t>就職支援責任者</a:t>
            </a:r>
            <a:r>
              <a:rPr lang="ja-JP" altLang="ja-JP" dirty="0" smtClean="0"/>
              <a:t>が</a:t>
            </a:r>
            <a:r>
              <a:rPr lang="ja-JP" altLang="en-US" dirty="0" smtClean="0"/>
              <a:t>、</a:t>
            </a:r>
            <a:r>
              <a:rPr lang="ja-JP" altLang="ja-JP" dirty="0" smtClean="0">
                <a:solidFill>
                  <a:srgbClr val="FF0000"/>
                </a:solidFill>
              </a:rPr>
              <a:t>全日</a:t>
            </a:r>
            <a:r>
              <a:rPr lang="ja-JP" altLang="ja-JP" dirty="0">
                <a:solidFill>
                  <a:srgbClr val="FF0000"/>
                </a:solidFill>
              </a:rPr>
              <a:t>（</a:t>
            </a:r>
            <a:r>
              <a:rPr lang="en-US" altLang="ja-JP" dirty="0">
                <a:solidFill>
                  <a:srgbClr val="FF0000"/>
                </a:solidFill>
              </a:rPr>
              <a:t>1</a:t>
            </a:r>
            <a:r>
              <a:rPr lang="ja-JP" altLang="ja-JP" dirty="0">
                <a:solidFill>
                  <a:srgbClr val="FF0000"/>
                </a:solidFill>
              </a:rPr>
              <a:t>日の訓練時間中</a:t>
            </a:r>
            <a:r>
              <a:rPr lang="ja-JP" altLang="ja-JP" dirty="0" smtClean="0">
                <a:solidFill>
                  <a:srgbClr val="FF0000"/>
                </a:solidFill>
              </a:rPr>
              <a:t>）</a:t>
            </a:r>
            <a:r>
              <a:rPr lang="ja-JP" altLang="en-US" dirty="0" smtClean="0">
                <a:solidFill>
                  <a:srgbClr val="FF0000"/>
                </a:solidFill>
              </a:rPr>
              <a:t>、</a:t>
            </a:r>
            <a:r>
              <a:rPr lang="ja-JP" altLang="ja-JP" dirty="0" smtClean="0"/>
              <a:t>勤務</a:t>
            </a:r>
            <a:r>
              <a:rPr lang="ja-JP" altLang="ja-JP" dirty="0"/>
              <a:t>を予定している</a:t>
            </a:r>
            <a:r>
              <a:rPr lang="ja-JP" altLang="ja-JP" dirty="0" smtClean="0"/>
              <a:t>日</a:t>
            </a:r>
            <a:r>
              <a:rPr lang="ja-JP" altLang="en-US" dirty="0" smtClean="0"/>
              <a:t>に</a:t>
            </a:r>
            <a:r>
              <a:rPr lang="ja-JP" altLang="en-US" dirty="0"/>
              <a:t>〇をつけてください。</a:t>
            </a:r>
            <a:endParaRPr lang="en-US" altLang="ja-JP" dirty="0"/>
          </a:p>
          <a:p>
            <a:r>
              <a:rPr lang="ja-JP" altLang="en-US" dirty="0" smtClean="0"/>
              <a:t>　</a:t>
            </a:r>
            <a:r>
              <a:rPr lang="en-US" altLang="ja-JP" dirty="0" smtClean="0">
                <a:solidFill>
                  <a:srgbClr val="FF0000"/>
                </a:solidFill>
              </a:rPr>
              <a:t>※</a:t>
            </a:r>
            <a:r>
              <a:rPr lang="ja-JP" altLang="ja-JP" dirty="0" smtClean="0">
                <a:solidFill>
                  <a:srgbClr val="FF0000"/>
                </a:solidFill>
              </a:rPr>
              <a:t>訓練</a:t>
            </a:r>
            <a:r>
              <a:rPr lang="ja-JP" altLang="ja-JP" dirty="0">
                <a:solidFill>
                  <a:srgbClr val="FF0000"/>
                </a:solidFill>
              </a:rPr>
              <a:t>のない日には何も記載</a:t>
            </a:r>
            <a:r>
              <a:rPr lang="ja-JP" altLang="ja-JP" dirty="0" smtClean="0">
                <a:solidFill>
                  <a:srgbClr val="FF0000"/>
                </a:solidFill>
              </a:rPr>
              <a:t>しない</a:t>
            </a:r>
            <a:r>
              <a:rPr lang="ja-JP" altLang="en-US" dirty="0" smtClean="0">
                <a:solidFill>
                  <a:srgbClr val="FF0000"/>
                </a:solidFill>
              </a:rPr>
              <a:t>でください。</a:t>
            </a:r>
            <a:endParaRPr lang="en-US" altLang="ja-JP" dirty="0" smtClean="0">
              <a:solidFill>
                <a:srgbClr val="FF0000"/>
              </a:solidFill>
            </a:endParaRPr>
          </a:p>
          <a:p>
            <a:endParaRPr lang="en-US" altLang="ja-JP" dirty="0">
              <a:solidFill>
                <a:srgbClr val="FF0000"/>
              </a:solidFill>
            </a:endParaRPr>
          </a:p>
          <a:p>
            <a:r>
              <a:rPr lang="ja-JP" altLang="en-US" dirty="0" smtClean="0">
                <a:solidFill>
                  <a:srgbClr val="FF0000"/>
                </a:solidFill>
              </a:rPr>
              <a:t>　</a:t>
            </a:r>
            <a:r>
              <a:rPr lang="ja-JP" altLang="en-US" dirty="0"/>
              <a:t>　</a:t>
            </a:r>
            <a:r>
              <a:rPr lang="ja-JP" altLang="en-US" dirty="0" smtClean="0"/>
              <a:t>なお、就職</a:t>
            </a:r>
            <a:r>
              <a:rPr lang="ja-JP" altLang="en-US" dirty="0"/>
              <a:t>支援責任者は、訓練実施日数のうち５０％の日数は、</a:t>
            </a:r>
            <a:r>
              <a:rPr lang="ja-JP" altLang="en-US" dirty="0">
                <a:solidFill>
                  <a:srgbClr val="FF0000"/>
                </a:solidFill>
              </a:rPr>
              <a:t>全日</a:t>
            </a:r>
            <a:r>
              <a:rPr lang="ja-JP" altLang="en-US" dirty="0"/>
              <a:t>、就職支援責任者</a:t>
            </a:r>
            <a:r>
              <a:rPr lang="ja-JP" altLang="en-US" dirty="0" smtClean="0"/>
              <a:t>を務める</a:t>
            </a:r>
            <a:r>
              <a:rPr lang="ja-JP" altLang="en-US" dirty="0"/>
              <a:t>訓練実施施設で業務を遂行</a:t>
            </a:r>
            <a:r>
              <a:rPr lang="ja-JP" altLang="en-US" dirty="0" smtClean="0"/>
              <a:t>することが必須となります。（</a:t>
            </a:r>
            <a:r>
              <a:rPr lang="ja-JP" altLang="en-US" dirty="0"/>
              <a:t>通所の場合の「全日」とは、１日</a:t>
            </a:r>
            <a:r>
              <a:rPr lang="ja-JP" altLang="en-US" dirty="0" smtClean="0"/>
              <a:t>の </a:t>
            </a:r>
            <a:r>
              <a:rPr lang="ja-JP" altLang="en-US" dirty="0"/>
              <a:t>訓練時間の開始から終了まで。</a:t>
            </a:r>
            <a:r>
              <a:rPr lang="ja-JP" altLang="en-US" dirty="0" smtClean="0"/>
              <a:t>）</a:t>
            </a:r>
            <a:endParaRPr lang="en-US" altLang="ja-JP" dirty="0" smtClean="0"/>
          </a:p>
          <a:p>
            <a:endParaRPr lang="en-US" altLang="ja-JP" dirty="0"/>
          </a:p>
        </p:txBody>
      </p:sp>
      <p:sp>
        <p:nvSpPr>
          <p:cNvPr id="10" name="タイトル 1"/>
          <p:cNvSpPr txBox="1">
            <a:spLocks/>
          </p:cNvSpPr>
          <p:nvPr/>
        </p:nvSpPr>
        <p:spPr>
          <a:xfrm>
            <a:off x="107504" y="260648"/>
            <a:ext cx="9144000" cy="580998"/>
          </a:xfrm>
          <a:prstGeom prst="rect">
            <a:avLst/>
          </a:prstGeom>
        </p:spPr>
        <p:txBody>
          <a:bodyPr vert="horz" lIns="91440" tIns="45720" rIns="91440" bIns="45720" rtlCol="0" anchor="b">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Aft>
                <a:spcPts val="600"/>
              </a:spcAft>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２</a:t>
            </a:r>
            <a:r>
              <a:rPr lang="ja-JP" altLang="en-US" sz="2400" dirty="0" smtClean="0">
                <a:latin typeface="+mj-ea"/>
                <a:cs typeface="メイリオ" panose="020B0604030504040204" pitchFamily="50" charset="-128"/>
              </a:rPr>
              <a:t>　</a:t>
            </a:r>
            <a:r>
              <a:rPr lang="ja-JP" altLang="en-US" sz="2400" dirty="0">
                <a:uFill>
                  <a:solidFill>
                    <a:srgbClr val="FF6600"/>
                  </a:solidFill>
                </a:uFill>
              </a:rPr>
              <a:t>令和７年度第４四半期認定申請からの変更点に</a:t>
            </a:r>
            <a:r>
              <a:rPr lang="ja-JP" altLang="en-US" sz="2400" dirty="0" smtClean="0">
                <a:uFill>
                  <a:solidFill>
                    <a:srgbClr val="FF6600"/>
                  </a:solidFill>
                </a:uFill>
              </a:rPr>
              <a:t>ついて</a:t>
            </a:r>
            <a:endParaRPr lang="ja-JP" altLang="en-US" sz="2400" dirty="0">
              <a:latin typeface="+mj-ea"/>
              <a:cs typeface="メイリオ" panose="020B0604030504040204" pitchFamily="50" charset="-128"/>
            </a:endParaRPr>
          </a:p>
        </p:txBody>
      </p:sp>
    </p:spTree>
    <p:extLst>
      <p:ext uri="{BB962C8B-B14F-4D97-AF65-F5344CB8AC3E}">
        <p14:creationId xmlns:p14="http://schemas.microsoft.com/office/powerpoint/2010/main" val="2497743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7</a:t>
            </a:fld>
            <a:endParaRPr kumimoji="1" lang="ja-JP" altLang="en-US" dirty="0"/>
          </a:p>
        </p:txBody>
      </p:sp>
      <p:grpSp>
        <p:nvGrpSpPr>
          <p:cNvPr id="8" name="グループ化 7"/>
          <p:cNvGrpSpPr/>
          <p:nvPr/>
        </p:nvGrpSpPr>
        <p:grpSpPr>
          <a:xfrm>
            <a:off x="480" y="116632"/>
            <a:ext cx="8892000" cy="749410"/>
            <a:chOff x="480" y="116632"/>
            <a:chExt cx="8892000" cy="749410"/>
          </a:xfrm>
        </p:grpSpPr>
        <p:cxnSp>
          <p:nvCxnSpPr>
            <p:cNvPr id="13" name="直線コネクタ 12"/>
            <p:cNvCxnSpPr/>
            <p:nvPr/>
          </p:nvCxnSpPr>
          <p:spPr>
            <a:xfrm>
              <a:off x="480" y="764704"/>
              <a:ext cx="8892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9338" y="116632"/>
              <a:ext cx="749410" cy="749410"/>
            </a:xfrm>
            <a:prstGeom prst="rect">
              <a:avLst/>
            </a:prstGeom>
          </p:spPr>
        </p:pic>
      </p:grpSp>
      <p:sp>
        <p:nvSpPr>
          <p:cNvPr id="2" name="テキスト ボックス 1"/>
          <p:cNvSpPr txBox="1"/>
          <p:nvPr/>
        </p:nvSpPr>
        <p:spPr>
          <a:xfrm>
            <a:off x="414032" y="1052736"/>
            <a:ext cx="8304716" cy="5524589"/>
          </a:xfrm>
          <a:prstGeom prst="rect">
            <a:avLst/>
          </a:prstGeom>
          <a:noFill/>
          <a:ln>
            <a:solidFill>
              <a:schemeClr val="tx1"/>
            </a:solidFill>
          </a:ln>
        </p:spPr>
        <p:txBody>
          <a:bodyPr wrap="square" rtlCol="0">
            <a:spAutoFit/>
          </a:bodyPr>
          <a:lstStyle/>
          <a:p>
            <a:pPr>
              <a:spcAft>
                <a:spcPts val="600"/>
              </a:spcAft>
            </a:pPr>
            <a:r>
              <a:rPr lang="ja-JP" altLang="en-US" sz="2000" dirty="0" smtClean="0">
                <a:solidFill>
                  <a:srgbClr val="FF0000"/>
                </a:solidFill>
              </a:rPr>
              <a:t>令和</a:t>
            </a:r>
            <a:r>
              <a:rPr lang="en-US" altLang="ja-JP" sz="2000" dirty="0" smtClean="0">
                <a:solidFill>
                  <a:srgbClr val="FF0000"/>
                </a:solidFill>
              </a:rPr>
              <a:t>7</a:t>
            </a:r>
            <a:r>
              <a:rPr lang="ja-JP" altLang="en-US" sz="2000" dirty="0" smtClean="0">
                <a:solidFill>
                  <a:srgbClr val="FF0000"/>
                </a:solidFill>
              </a:rPr>
              <a:t>年度第</a:t>
            </a:r>
            <a:r>
              <a:rPr lang="en-US" altLang="ja-JP" sz="2000" dirty="0" smtClean="0">
                <a:solidFill>
                  <a:srgbClr val="FF0000"/>
                </a:solidFill>
              </a:rPr>
              <a:t>4</a:t>
            </a:r>
            <a:r>
              <a:rPr lang="ja-JP" altLang="en-US" sz="2000" dirty="0" smtClean="0">
                <a:solidFill>
                  <a:srgbClr val="FF0000"/>
                </a:solidFill>
              </a:rPr>
              <a:t>四半期認定申請からの変更点②</a:t>
            </a:r>
            <a:r>
              <a:rPr lang="ja-JP" altLang="en-US" sz="2000" dirty="0">
                <a:solidFill>
                  <a:srgbClr val="FF0000"/>
                </a:solidFill>
              </a:rPr>
              <a:t>　</a:t>
            </a:r>
            <a:r>
              <a:rPr lang="ja-JP" altLang="en-US" sz="2000" dirty="0" smtClean="0">
                <a:solidFill>
                  <a:srgbClr val="FF0000"/>
                </a:solidFill>
              </a:rPr>
              <a:t>　　　　　　　　　　　</a:t>
            </a:r>
            <a:endParaRPr lang="en-US" altLang="ja-JP" sz="2000" dirty="0" smtClean="0"/>
          </a:p>
          <a:p>
            <a:pPr>
              <a:spcAft>
                <a:spcPts val="600"/>
              </a:spcAft>
            </a:pPr>
            <a:r>
              <a:rPr lang="ja-JP" altLang="en-US" sz="2400" dirty="0" smtClean="0"/>
              <a:t> 講師名や就職支援責任者等の資格・免許等が旧姓で登録されている場合の記載方法について　　</a:t>
            </a:r>
            <a:r>
              <a:rPr lang="ja-JP" altLang="en-US" sz="2000" dirty="0" smtClean="0"/>
              <a:t>（様式第７の１、７の３、９号）</a:t>
            </a:r>
            <a:endParaRPr lang="en-US" altLang="ja-JP" sz="2000" dirty="0"/>
          </a:p>
          <a:p>
            <a:r>
              <a:rPr lang="ja-JP" altLang="en-US" sz="2400" dirty="0" smtClean="0"/>
              <a:t>　</a:t>
            </a:r>
            <a:r>
              <a:rPr lang="ja-JP" altLang="en-US" dirty="0" smtClean="0"/>
              <a:t>申請書類に添付した資格免許等が旧姓で登録されている際には、該当申請書の氏名欄に旧姓がわかるように記載して</a:t>
            </a:r>
            <a:r>
              <a:rPr lang="ja-JP" altLang="en-US" dirty="0"/>
              <a:t>ください</a:t>
            </a:r>
            <a:r>
              <a:rPr lang="ja-JP" altLang="en-US" dirty="0" smtClean="0"/>
              <a:t>。</a:t>
            </a:r>
            <a:endParaRPr lang="en-US" altLang="ja-JP" dirty="0" smtClean="0"/>
          </a:p>
          <a:p>
            <a:pPr>
              <a:spcAft>
                <a:spcPts val="600"/>
              </a:spcAft>
            </a:pPr>
            <a:r>
              <a:rPr lang="ja-JP" altLang="en-US" dirty="0"/>
              <a:t>　</a:t>
            </a:r>
            <a:r>
              <a:rPr lang="ja-JP" altLang="en-US" dirty="0" smtClean="0"/>
              <a:t>例えば、講師の方の氏名が「求職　花子」で、申請書添付の資格・免許等に記載された氏名が「雇用　花子」（旧姓が「雇用」）の場合は下記のとおりご記載ください。</a:t>
            </a:r>
            <a:endParaRPr lang="en-US" altLang="ja-JP" dirty="0" smtClean="0"/>
          </a:p>
          <a:p>
            <a:pPr>
              <a:spcAft>
                <a:spcPts val="600"/>
              </a:spcAft>
            </a:pPr>
            <a:r>
              <a:rPr lang="ja-JP" altLang="en-US" dirty="0"/>
              <a:t>　</a:t>
            </a:r>
            <a:r>
              <a:rPr lang="ja-JP" altLang="en-US" dirty="0" smtClean="0"/>
              <a:t>　</a:t>
            </a:r>
            <a:endParaRPr lang="en-US" altLang="ja-JP" dirty="0"/>
          </a:p>
          <a:p>
            <a:pPr>
              <a:spcAft>
                <a:spcPts val="600"/>
              </a:spcAft>
            </a:pPr>
            <a:endParaRPr lang="en-US" altLang="ja-JP" dirty="0" smtClean="0"/>
          </a:p>
          <a:p>
            <a:pPr>
              <a:spcAft>
                <a:spcPts val="600"/>
              </a:spcAft>
            </a:pPr>
            <a:endParaRPr lang="en-US" altLang="ja-JP" dirty="0"/>
          </a:p>
          <a:p>
            <a:pPr>
              <a:spcAft>
                <a:spcPts val="600"/>
              </a:spcAft>
            </a:pPr>
            <a:endParaRPr lang="en-US" altLang="ja-JP" dirty="0" smtClean="0"/>
          </a:p>
          <a:p>
            <a:pPr>
              <a:spcAft>
                <a:spcPts val="600"/>
              </a:spcAft>
            </a:pPr>
            <a:endParaRPr lang="en-US" altLang="ja-JP" dirty="0"/>
          </a:p>
          <a:p>
            <a:pPr>
              <a:spcAft>
                <a:spcPts val="600"/>
              </a:spcAft>
            </a:pPr>
            <a:r>
              <a:rPr lang="ja-JP" altLang="en-US" dirty="0" smtClean="0"/>
              <a:t>　</a:t>
            </a:r>
            <a:endParaRPr lang="en-US" altLang="ja-JP" dirty="0" smtClean="0"/>
          </a:p>
          <a:p>
            <a:pPr>
              <a:spcAft>
                <a:spcPts val="600"/>
              </a:spcAft>
            </a:pPr>
            <a:r>
              <a:rPr lang="ja-JP" altLang="en-US" dirty="0"/>
              <a:t>　</a:t>
            </a:r>
            <a:r>
              <a:rPr lang="ja-JP" altLang="en-US" dirty="0" smtClean="0"/>
              <a:t>提出していただいた資格・免許等と申請書類（</a:t>
            </a:r>
            <a:r>
              <a:rPr lang="ja-JP" altLang="en-US" dirty="0" smtClean="0">
                <a:solidFill>
                  <a:srgbClr val="FF0000"/>
                </a:solidFill>
              </a:rPr>
              <a:t>様式７の１、７の３、９号</a:t>
            </a:r>
            <a:r>
              <a:rPr lang="ja-JP" altLang="en-US" dirty="0" smtClean="0"/>
              <a:t>等）に記載された氏名と生年月日に齟齬がないことを支部で確認させていただくため、よろしくお願いいたします。</a:t>
            </a:r>
            <a:endParaRPr lang="en-US" altLang="ja-JP" dirty="0" smtClean="0"/>
          </a:p>
        </p:txBody>
      </p:sp>
      <p:sp>
        <p:nvSpPr>
          <p:cNvPr id="10" name="タイトル 1"/>
          <p:cNvSpPr txBox="1">
            <a:spLocks/>
          </p:cNvSpPr>
          <p:nvPr/>
        </p:nvSpPr>
        <p:spPr>
          <a:xfrm>
            <a:off x="107504" y="260648"/>
            <a:ext cx="9144000" cy="580998"/>
          </a:xfrm>
          <a:prstGeom prst="rect">
            <a:avLst/>
          </a:prstGeom>
        </p:spPr>
        <p:txBody>
          <a:bodyPr vert="horz" lIns="91440" tIns="45720" rIns="91440" bIns="45720" rtlCol="0" anchor="b">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Aft>
                <a:spcPts val="600"/>
              </a:spcAft>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２</a:t>
            </a:r>
            <a:r>
              <a:rPr lang="ja-JP" altLang="en-US" sz="2400" dirty="0" smtClean="0">
                <a:latin typeface="+mj-ea"/>
                <a:cs typeface="メイリオ" panose="020B0604030504040204" pitchFamily="50" charset="-128"/>
              </a:rPr>
              <a:t>　</a:t>
            </a:r>
            <a:r>
              <a:rPr lang="ja-JP" altLang="en-US" sz="2400" dirty="0">
                <a:uFill>
                  <a:solidFill>
                    <a:srgbClr val="FF6600"/>
                  </a:solidFill>
                </a:uFill>
              </a:rPr>
              <a:t>令和７年度第４四半期認定申請からの変更点に</a:t>
            </a:r>
            <a:r>
              <a:rPr lang="ja-JP" altLang="en-US" sz="2400" dirty="0" smtClean="0">
                <a:uFill>
                  <a:solidFill>
                    <a:srgbClr val="FF6600"/>
                  </a:solidFill>
                </a:uFill>
              </a:rPr>
              <a:t>ついて</a:t>
            </a:r>
            <a:endParaRPr lang="ja-JP" altLang="en-US" sz="2400" dirty="0">
              <a:latin typeface="+mj-ea"/>
              <a:cs typeface="メイリオ" panose="020B0604030504040204" pitchFamily="50" charset="-128"/>
            </a:endParaRPr>
          </a:p>
        </p:txBody>
      </p:sp>
      <p:pic>
        <p:nvPicPr>
          <p:cNvPr id="5" name="図 4"/>
          <p:cNvPicPr>
            <a:picLocks noChangeAspect="1"/>
          </p:cNvPicPr>
          <p:nvPr/>
        </p:nvPicPr>
        <p:blipFill>
          <a:blip r:embed="rId4"/>
          <a:stretch>
            <a:fillRect/>
          </a:stretch>
        </p:blipFill>
        <p:spPr>
          <a:xfrm>
            <a:off x="536584" y="3501008"/>
            <a:ext cx="8059611" cy="2016224"/>
          </a:xfrm>
          <a:prstGeom prst="rect">
            <a:avLst/>
          </a:prstGeom>
        </p:spPr>
      </p:pic>
    </p:spTree>
    <p:extLst>
      <p:ext uri="{BB962C8B-B14F-4D97-AF65-F5344CB8AC3E}">
        <p14:creationId xmlns:p14="http://schemas.microsoft.com/office/powerpoint/2010/main" val="2070212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pPr/>
              <a:t>8</a:t>
            </a:fld>
            <a:endParaRPr kumimoji="1" lang="ja-JP" altLang="en-US" dirty="0"/>
          </a:p>
        </p:txBody>
      </p:sp>
      <p:grpSp>
        <p:nvGrpSpPr>
          <p:cNvPr id="8" name="グループ化 7"/>
          <p:cNvGrpSpPr/>
          <p:nvPr/>
        </p:nvGrpSpPr>
        <p:grpSpPr>
          <a:xfrm>
            <a:off x="480" y="116632"/>
            <a:ext cx="8892000" cy="749410"/>
            <a:chOff x="480" y="116632"/>
            <a:chExt cx="8892000" cy="749410"/>
          </a:xfrm>
        </p:grpSpPr>
        <p:cxnSp>
          <p:nvCxnSpPr>
            <p:cNvPr id="13" name="直線コネクタ 12"/>
            <p:cNvCxnSpPr/>
            <p:nvPr/>
          </p:nvCxnSpPr>
          <p:spPr>
            <a:xfrm>
              <a:off x="480" y="764704"/>
              <a:ext cx="8892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9338" y="116632"/>
              <a:ext cx="749410" cy="749410"/>
            </a:xfrm>
            <a:prstGeom prst="rect">
              <a:avLst/>
            </a:prstGeom>
          </p:spPr>
        </p:pic>
      </p:grpSp>
      <p:sp>
        <p:nvSpPr>
          <p:cNvPr id="2" name="テキスト ボックス 1"/>
          <p:cNvSpPr txBox="1"/>
          <p:nvPr/>
        </p:nvSpPr>
        <p:spPr>
          <a:xfrm>
            <a:off x="383138" y="919104"/>
            <a:ext cx="8304716" cy="2200602"/>
          </a:xfrm>
          <a:prstGeom prst="rect">
            <a:avLst/>
          </a:prstGeom>
          <a:noFill/>
        </p:spPr>
        <p:txBody>
          <a:bodyPr wrap="square" rtlCol="0">
            <a:spAutoFit/>
          </a:bodyPr>
          <a:lstStyle/>
          <a:p>
            <a:pPr>
              <a:spcAft>
                <a:spcPts val="600"/>
              </a:spcAft>
            </a:pPr>
            <a:r>
              <a:rPr lang="ja-JP" altLang="en-US" sz="2400" dirty="0"/>
              <a:t>①</a:t>
            </a:r>
            <a:r>
              <a:rPr kumimoji="1" lang="ja-JP" altLang="en-US" sz="2400" dirty="0" smtClean="0"/>
              <a:t>　運営体制について（認定様式第４号）</a:t>
            </a:r>
            <a:endParaRPr kumimoji="1" lang="en-US" altLang="ja-JP" sz="2400" dirty="0" smtClean="0"/>
          </a:p>
          <a:p>
            <a:r>
              <a:rPr kumimoji="1" lang="ja-JP" altLang="en-US" dirty="0" smtClean="0"/>
              <a:t>　運営体制について、認定様式第４号に記載されている</a:t>
            </a:r>
            <a:r>
              <a:rPr kumimoji="1" lang="ja-JP" altLang="en-US" dirty="0" smtClean="0">
                <a:solidFill>
                  <a:srgbClr val="FF0000"/>
                </a:solidFill>
              </a:rPr>
              <a:t>「事務担当者」については、必ず１名以上は常駐できる</a:t>
            </a:r>
            <a:r>
              <a:rPr kumimoji="1" lang="ja-JP" altLang="en-US" dirty="0" smtClean="0"/>
              <a:t>体制を整えてください。</a:t>
            </a:r>
            <a:endParaRPr kumimoji="1" lang="en-US" altLang="ja-JP" dirty="0" smtClean="0"/>
          </a:p>
          <a:p>
            <a:r>
              <a:rPr lang="ja-JP" altLang="en-US" dirty="0" smtClean="0"/>
              <a:t>　また、事務</a:t>
            </a:r>
            <a:r>
              <a:rPr lang="ja-JP" altLang="en-US" dirty="0"/>
              <a:t>担当者</a:t>
            </a:r>
            <a:r>
              <a:rPr lang="ja-JP" altLang="en-US" dirty="0" smtClean="0"/>
              <a:t>については、講師と兼務することが可能ですが、該当者が授業等で事務所にいない場合も別の事務担当者がいるようにしてください。事務担当者が常駐することができないと判明した時点で、常駐できる者の追加について変更届の提出が必要となります。</a:t>
            </a:r>
            <a:endParaRPr kumimoji="1" lang="en-US" altLang="ja-JP" dirty="0" smtClean="0"/>
          </a:p>
        </p:txBody>
      </p:sp>
      <p:sp>
        <p:nvSpPr>
          <p:cNvPr id="6" name="テキスト ボックス 5"/>
          <p:cNvSpPr txBox="1"/>
          <p:nvPr/>
        </p:nvSpPr>
        <p:spPr>
          <a:xfrm>
            <a:off x="35496" y="3140968"/>
            <a:ext cx="9000000" cy="3139321"/>
          </a:xfrm>
          <a:prstGeom prst="rect">
            <a:avLst/>
          </a:prstGeom>
          <a:noFill/>
          <a:ln w="28575">
            <a:solidFill>
              <a:srgbClr val="FF0000"/>
            </a:solidFill>
          </a:ln>
        </p:spPr>
        <p:txBody>
          <a:bodyPr wrap="square" rtlCol="0">
            <a:spAutoFit/>
          </a:bodyPr>
          <a:lstStyle/>
          <a:p>
            <a:r>
              <a:rPr lang="ja-JP" altLang="en-US" dirty="0"/>
              <a:t>☆</a:t>
            </a:r>
            <a:r>
              <a:rPr lang="ja-JP" altLang="en-US" dirty="0" smtClean="0"/>
              <a:t>運営体制の常駐・兼務可否について</a:t>
            </a:r>
            <a:endParaRPr lang="en-US" altLang="ja-JP" dirty="0" smtClean="0"/>
          </a:p>
          <a:p>
            <a:r>
              <a:rPr lang="ja-JP" altLang="en-US" dirty="0" smtClean="0"/>
              <a:t>●責任者・・・・・・・・・</a:t>
            </a:r>
            <a:r>
              <a:rPr lang="ja-JP" altLang="en-US" dirty="0"/>
              <a:t>・</a:t>
            </a:r>
            <a:r>
              <a:rPr lang="ja-JP" altLang="en-US" dirty="0" smtClean="0"/>
              <a:t>・他の訓練実施施設の責任者の兼務不可。</a:t>
            </a:r>
            <a:endParaRPr lang="en-US" altLang="ja-JP" dirty="0" smtClean="0"/>
          </a:p>
          <a:p>
            <a:r>
              <a:rPr lang="ja-JP" altLang="en-US" dirty="0"/>
              <a:t>　</a:t>
            </a:r>
            <a:r>
              <a:rPr lang="ja-JP" altLang="en-US" dirty="0" smtClean="0"/>
              <a:t>　　　　　　　　　　　　　１つの科に複数名の配置不可。　　　　　　　　　　　　　</a:t>
            </a:r>
            <a:endParaRPr lang="en-US" altLang="ja-JP" dirty="0" smtClean="0"/>
          </a:p>
          <a:p>
            <a:r>
              <a:rPr lang="ja-JP" altLang="en-US" dirty="0" smtClean="0"/>
              <a:t>●</a:t>
            </a:r>
            <a:r>
              <a:rPr kumimoji="1" lang="ja-JP" altLang="en-US" dirty="0" smtClean="0"/>
              <a:t>事務担当者・・・・・・・常駐必要。</a:t>
            </a:r>
            <a:endParaRPr kumimoji="1" lang="en-US" altLang="ja-JP" dirty="0" smtClean="0"/>
          </a:p>
          <a:p>
            <a:r>
              <a:rPr lang="ja-JP" altLang="en-US" dirty="0" smtClean="0"/>
              <a:t>●</a:t>
            </a:r>
            <a:r>
              <a:rPr lang="ja-JP" altLang="en-US" dirty="0"/>
              <a:t>苦情</a:t>
            </a:r>
            <a:r>
              <a:rPr lang="ja-JP" altLang="en-US" dirty="0" smtClean="0"/>
              <a:t>を処理する者・・１つ</a:t>
            </a:r>
            <a:r>
              <a:rPr lang="ja-JP" altLang="en-US" dirty="0"/>
              <a:t>の科に複数名の配置不可。</a:t>
            </a:r>
            <a:endParaRPr lang="en-US" altLang="ja-JP" dirty="0"/>
          </a:p>
          <a:p>
            <a:r>
              <a:rPr lang="ja-JP" altLang="en-US" dirty="0" smtClean="0"/>
              <a:t>　　　　　　　　　　　　　　　算定対象訓練の講師又は助手の兼務不可。</a:t>
            </a:r>
            <a:endParaRPr lang="en-US" altLang="ja-JP" dirty="0" smtClean="0"/>
          </a:p>
          <a:p>
            <a:r>
              <a:rPr lang="ja-JP" altLang="en-US" dirty="0"/>
              <a:t>　</a:t>
            </a:r>
            <a:r>
              <a:rPr lang="ja-JP" altLang="en-US" dirty="0" smtClean="0"/>
              <a:t>　　　　　　　　　　　　　　申請者との</a:t>
            </a:r>
            <a:r>
              <a:rPr lang="ja-JP" altLang="en-US" dirty="0"/>
              <a:t>直接</a:t>
            </a:r>
            <a:r>
              <a:rPr lang="ja-JP" altLang="en-US" dirty="0" smtClean="0"/>
              <a:t>の雇用関係（代表者及び役員も可）が必要。</a:t>
            </a:r>
            <a:endParaRPr lang="en-US" altLang="ja-JP" dirty="0" smtClean="0"/>
          </a:p>
          <a:p>
            <a:r>
              <a:rPr lang="ja-JP" altLang="en-US" dirty="0" smtClean="0"/>
              <a:t>●就職支援責任者・・</a:t>
            </a:r>
            <a:r>
              <a:rPr lang="ja-JP" altLang="en-US" dirty="0"/>
              <a:t>・１つの科に複数名の配置不可</a:t>
            </a:r>
            <a:r>
              <a:rPr lang="ja-JP" altLang="en-US" dirty="0" smtClean="0"/>
              <a:t>。</a:t>
            </a:r>
            <a:endParaRPr lang="en-US" altLang="ja-JP" dirty="0" smtClean="0"/>
          </a:p>
          <a:p>
            <a:r>
              <a:rPr lang="ja-JP" altLang="en-US" dirty="0" smtClean="0"/>
              <a:t>　　　</a:t>
            </a:r>
            <a:r>
              <a:rPr lang="en-US" altLang="ja-JP" dirty="0" smtClean="0"/>
              <a:t>※</a:t>
            </a:r>
            <a:r>
              <a:rPr lang="ja-JP" altLang="en-US" dirty="0" smtClean="0"/>
              <a:t>就職支援責任者は、訓練実施日数のうち５０％の日数は、</a:t>
            </a:r>
            <a:r>
              <a:rPr lang="ja-JP" altLang="en-US" dirty="0" smtClean="0">
                <a:solidFill>
                  <a:srgbClr val="FF0000"/>
                </a:solidFill>
              </a:rPr>
              <a:t>全日</a:t>
            </a:r>
            <a:r>
              <a:rPr lang="ja-JP" altLang="en-US" dirty="0" smtClean="0"/>
              <a:t>、就職支援責任者を　　　</a:t>
            </a:r>
            <a:endParaRPr lang="en-US" altLang="ja-JP" dirty="0" smtClean="0"/>
          </a:p>
          <a:p>
            <a:r>
              <a:rPr lang="ja-JP" altLang="en-US" dirty="0"/>
              <a:t>　</a:t>
            </a:r>
            <a:r>
              <a:rPr lang="ja-JP" altLang="en-US" dirty="0" smtClean="0"/>
              <a:t>　　　 務める訓練実施施設で業務を遂行することが必須。（通所の場合の「全日」とは、１日</a:t>
            </a:r>
            <a:endParaRPr lang="en-US" altLang="ja-JP" dirty="0" smtClean="0"/>
          </a:p>
          <a:p>
            <a:r>
              <a:rPr lang="ja-JP" altLang="en-US" dirty="0"/>
              <a:t>　</a:t>
            </a:r>
            <a:r>
              <a:rPr lang="ja-JP" altLang="en-US" dirty="0" smtClean="0"/>
              <a:t>　　　の訓練時間の開始から終了まで。）</a:t>
            </a:r>
            <a:endParaRPr lang="en-US" altLang="ja-JP" dirty="0" smtClean="0"/>
          </a:p>
        </p:txBody>
      </p:sp>
      <p:sp>
        <p:nvSpPr>
          <p:cNvPr id="9" name="テキスト ボックス 8"/>
          <p:cNvSpPr txBox="1"/>
          <p:nvPr/>
        </p:nvSpPr>
        <p:spPr>
          <a:xfrm>
            <a:off x="6577176" y="836712"/>
            <a:ext cx="2160240" cy="307777"/>
          </a:xfrm>
          <a:prstGeom prst="rect">
            <a:avLst/>
          </a:prstGeom>
          <a:noFill/>
          <a:ln w="38100">
            <a:solidFill>
              <a:srgbClr val="FF0000"/>
            </a:solidFill>
          </a:ln>
        </p:spPr>
        <p:txBody>
          <a:bodyPr wrap="square" rtlCol="0">
            <a:spAutoFit/>
          </a:bodyPr>
          <a:lstStyle/>
          <a:p>
            <a:r>
              <a:rPr kumimoji="1" lang="ja-JP" altLang="en-US" sz="1400" dirty="0" smtClean="0"/>
              <a:t>申請の留意事項　</a:t>
            </a:r>
            <a:r>
              <a:rPr lang="ja-JP" altLang="en-US" sz="1400" dirty="0" smtClean="0"/>
              <a:t>別紙</a:t>
            </a:r>
            <a:r>
              <a:rPr lang="en-US" altLang="ja-JP" sz="1400" dirty="0" smtClean="0"/>
              <a:t>8</a:t>
            </a:r>
            <a:endParaRPr kumimoji="1" lang="en-US" altLang="ja-JP" sz="1400" dirty="0" smtClean="0"/>
          </a:p>
        </p:txBody>
      </p:sp>
      <p:sp>
        <p:nvSpPr>
          <p:cNvPr id="10" name="タイトル 1"/>
          <p:cNvSpPr txBox="1">
            <a:spLocks/>
          </p:cNvSpPr>
          <p:nvPr/>
        </p:nvSpPr>
        <p:spPr>
          <a:xfrm>
            <a:off x="107504" y="255714"/>
            <a:ext cx="9144000" cy="580998"/>
          </a:xfrm>
          <a:prstGeom prst="rect">
            <a:avLst/>
          </a:prstGeom>
        </p:spPr>
        <p:txBody>
          <a:bodyPr vert="horz" lIns="91440" tIns="45720" rIns="91440" bIns="45720" rtlCol="0" anchor="b">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Aft>
                <a:spcPts val="600"/>
              </a:spcAft>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smtClean="0">
                <a:latin typeface="+mj-ea"/>
                <a:cs typeface="メイリオ" panose="020B0604030504040204" pitchFamily="50" charset="-128"/>
              </a:rPr>
              <a:t>　</a:t>
            </a:r>
            <a:r>
              <a:rPr lang="ja-JP" altLang="en-US" sz="2400" dirty="0" smtClean="0">
                <a:uFill>
                  <a:solidFill>
                    <a:srgbClr val="FF6600"/>
                  </a:solidFill>
                </a:uFill>
              </a:rPr>
              <a:t>申請に当たっての諸注意について</a:t>
            </a:r>
            <a:endParaRPr lang="ja-JP" altLang="en-US" sz="2400" dirty="0">
              <a:latin typeface="+mj-ea"/>
              <a:cs typeface="メイリオ" panose="020B0604030504040204" pitchFamily="50" charset="-128"/>
            </a:endParaRPr>
          </a:p>
        </p:txBody>
      </p:sp>
    </p:spTree>
    <p:extLst>
      <p:ext uri="{BB962C8B-B14F-4D97-AF65-F5344CB8AC3E}">
        <p14:creationId xmlns:p14="http://schemas.microsoft.com/office/powerpoint/2010/main" val="1833505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21800</TotalTime>
  <Words>6013</Words>
  <Application>Microsoft Office PowerPoint</Application>
  <PresentationFormat>画面に合わせる (4:3)</PresentationFormat>
  <Paragraphs>330</Paragraphs>
  <Slides>19</Slides>
  <Notes>12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19</vt:i4>
      </vt:variant>
    </vt:vector>
  </HeadingPairs>
  <TitlesOfParts>
    <vt:vector size="29" baseType="lpstr">
      <vt:lpstr>BIZ UDPゴシック</vt:lpstr>
      <vt:lpstr>ＭＳ Ｐゴシック</vt:lpstr>
      <vt:lpstr>新細明體</vt:lpstr>
      <vt:lpstr>メイリオ</vt:lpstr>
      <vt:lpstr>游ゴシック</vt:lpstr>
      <vt:lpstr>游明朝</vt:lpstr>
      <vt:lpstr>Arial</vt:lpstr>
      <vt:lpstr>Calibri</vt:lpstr>
      <vt:lpstr>Times New Roman</vt:lpstr>
      <vt:lpstr>Office テーマ</vt:lpstr>
      <vt:lpstr>PowerPoint プレゼンテーション</vt:lpstr>
      <vt:lpstr>＜ 次 第 ＞</vt:lpstr>
      <vt:lpstr>PowerPoint プレゼンテーション</vt:lpstr>
      <vt:lpstr>実務経験・指導（等）業務経験等を証明する書類</vt:lpstr>
      <vt:lpstr>実務経験・指導（等）業務経験等を証明する書類</vt:lpstr>
      <vt:lpstr>＜実務経験・指導等業務経験・指導経験の内容及び年数を証明する書類＞ 　担当する科目の訓練内容に関する業務を行っていたこと及びその期間が客観的にわかる書類として、以下の書類をご提出ください。 　なお、実務経験・指導等業務経験・指導経験（以下「実務経験・指導（等）業務経験」という。）の内容及び年数の確認において不要な個人情報については黒塗り等して提出してください。 　特にマイナンバーが含まれている場合は、確実な黒塗りをお願いします。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宮崎職業訓練支援センター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平成25年度第３四半期 求職者支援訓練認定申請説明会</dc:title>
  <dc:creator>user</dc:creator>
  <cp:lastModifiedBy>高齢・障害・求職者雇用支援機構</cp:lastModifiedBy>
  <cp:revision>1404</cp:revision>
  <cp:lastPrinted>2025-09-05T01:56:57Z</cp:lastPrinted>
  <dcterms:created xsi:type="dcterms:W3CDTF">2013-05-20T07:21:48Z</dcterms:created>
  <dcterms:modified xsi:type="dcterms:W3CDTF">2025-09-05T08:53:48Z</dcterms:modified>
</cp:coreProperties>
</file>