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4"/>
  </p:notesMasterIdLst>
  <p:sldIdLst>
    <p:sldId id="288" r:id="rId2"/>
    <p:sldId id="258"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66C04D22-4570-49B6-8789-7022AC2772C4}">
          <p14:sldIdLst/>
        </p14:section>
        <p14:section name="タイトルなしのセクション" id="{42056A4F-18E8-4E19-B178-732403237092}">
          <p14:sldIdLst>
            <p14:sldId id="288"/>
            <p14:sldId id="258"/>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0F0F0"/>
    <a:srgbClr val="004EA2"/>
    <a:srgbClr val="C1D9EF"/>
    <a:srgbClr val="6A8ED0"/>
    <a:srgbClr val="FFFFFF"/>
    <a:srgbClr val="FFF6DD"/>
    <a:srgbClr val="F4B183"/>
    <a:srgbClr val="BFEBF9"/>
    <a:srgbClr val="FFE8A3"/>
    <a:srgbClr val="D5F2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472" autoAdjust="0"/>
    <p:restoredTop sz="96747" autoAdjust="0"/>
  </p:normalViewPr>
  <p:slideViewPr>
    <p:cSldViewPr snapToGrid="0">
      <p:cViewPr varScale="1">
        <p:scale>
          <a:sx n="82" d="100"/>
          <a:sy n="82" d="100"/>
        </p:scale>
        <p:origin x="316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33BDA221-DF80-4012-8859-8DDD2FB19CDF}" type="datetimeFigureOut">
              <a:rPr kumimoji="1" lang="ja-JP" altLang="en-US" smtClean="0"/>
              <a:t>2026/1/19</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4356291A-5208-46AF-9902-82DDD027839A}" type="slidenum">
              <a:rPr kumimoji="1" lang="ja-JP" altLang="en-US" smtClean="0"/>
              <a:t>‹#›</a:t>
            </a:fld>
            <a:endParaRPr kumimoji="1" lang="ja-JP" altLang="en-US"/>
          </a:p>
        </p:txBody>
      </p:sp>
    </p:spTree>
    <p:extLst>
      <p:ext uri="{BB962C8B-B14F-4D97-AF65-F5344CB8AC3E}">
        <p14:creationId xmlns:p14="http://schemas.microsoft.com/office/powerpoint/2010/main" val="412010579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356291A-5208-46AF-9902-82DDD027839A}" type="slidenum">
              <a:rPr kumimoji="1" lang="ja-JP" altLang="en-US" smtClean="0"/>
              <a:t>1</a:t>
            </a:fld>
            <a:endParaRPr kumimoji="1" lang="ja-JP" altLang="en-US"/>
          </a:p>
        </p:txBody>
      </p:sp>
    </p:spTree>
    <p:extLst>
      <p:ext uri="{BB962C8B-B14F-4D97-AF65-F5344CB8AC3E}">
        <p14:creationId xmlns:p14="http://schemas.microsoft.com/office/powerpoint/2010/main" val="41943507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23067677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1316078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1308073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3443781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9EE1A00-C224-4546-BE78-87046134D9C4}" type="datetimeFigureOut">
              <a:rPr kumimoji="1" lang="ja-JP" altLang="en-US" smtClean="0"/>
              <a:t>2026/1/19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26770224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EE1A00-C224-4546-BE78-87046134D9C4}" type="datetimeFigureOut">
              <a:rPr kumimoji="1" lang="ja-JP" altLang="en-US" smtClean="0"/>
              <a:t>2026/1/19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675972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EE1A00-C224-4546-BE78-87046134D9C4}" type="datetimeFigureOut">
              <a:rPr kumimoji="1" lang="ja-JP" altLang="en-US" smtClean="0"/>
              <a:t>2026/1/19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892439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EE1A00-C224-4546-BE78-87046134D9C4}" type="datetimeFigureOut">
              <a:rPr kumimoji="1" lang="ja-JP" altLang="en-US" smtClean="0"/>
              <a:t>2026/1/19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551220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EE1A00-C224-4546-BE78-87046134D9C4}" type="datetimeFigureOut">
              <a:rPr kumimoji="1" lang="ja-JP" altLang="en-US" smtClean="0"/>
              <a:t>2026/1/19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35885469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EE1A00-C224-4546-BE78-87046134D9C4}" type="datetimeFigureOut">
              <a:rPr kumimoji="1" lang="ja-JP" altLang="en-US" smtClean="0"/>
              <a:t>2026/1/19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1966582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EE1A00-C224-4546-BE78-87046134D9C4}" type="datetimeFigureOut">
              <a:rPr kumimoji="1" lang="ja-JP" altLang="en-US" smtClean="0"/>
              <a:t>2026/1/19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21144899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99EE1A00-C224-4546-BE78-87046134D9C4}" type="datetimeFigureOut">
              <a:rPr kumimoji="1" lang="ja-JP" altLang="en-US" smtClean="0"/>
              <a:t>2026/1/19</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A6EA9C25-8FBF-4DA1-BD26-7015053262E7}" type="slidenum">
              <a:rPr kumimoji="1" lang="ja-JP" altLang="en-US" smtClean="0"/>
              <a:t>‹#›</a:t>
            </a:fld>
            <a:endParaRPr kumimoji="1" lang="ja-JP" altLang="en-US"/>
          </a:p>
        </p:txBody>
      </p:sp>
    </p:spTree>
    <p:extLst>
      <p:ext uri="{BB962C8B-B14F-4D97-AF65-F5344CB8AC3E}">
        <p14:creationId xmlns:p14="http://schemas.microsoft.com/office/powerpoint/2010/main" val="3920516695"/>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png"/><Relationship Id="rId7" Type="http://schemas.microsoft.com/office/2007/relationships/hdphoto" Target="../media/hdphoto1.wdp"/><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図 26">
            <a:extLst>
              <a:ext uri="{FF2B5EF4-FFF2-40B4-BE49-F238E27FC236}">
                <a16:creationId xmlns:a16="http://schemas.microsoft.com/office/drawing/2014/main" id="{0A95224D-8912-DB82-B50F-C5E36BF35F72}"/>
              </a:ext>
            </a:extLst>
          </p:cNvPr>
          <p:cNvPicPr>
            <a:picLocks noChangeAspect="1"/>
          </p:cNvPicPr>
          <p:nvPr/>
        </p:nvPicPr>
        <p:blipFill>
          <a:blip r:embed="rId3">
            <a:alphaModFix amt="24000"/>
          </a:blip>
          <a:srcRect l="14948" t="10423" r="8631" b="23181"/>
          <a:stretch/>
        </p:blipFill>
        <p:spPr>
          <a:xfrm>
            <a:off x="-26862" y="0"/>
            <a:ext cx="6890647" cy="4489971"/>
          </a:xfrm>
          <a:prstGeom prst="rect">
            <a:avLst/>
          </a:prstGeom>
        </p:spPr>
      </p:pic>
      <p:sp>
        <p:nvSpPr>
          <p:cNvPr id="24" name="Rectangle 120"/>
          <p:cNvSpPr>
            <a:spLocks noChangeArrowheads="1"/>
          </p:cNvSpPr>
          <p:nvPr/>
        </p:nvSpPr>
        <p:spPr bwMode="auto">
          <a:xfrm>
            <a:off x="1207415" y="9197649"/>
            <a:ext cx="5623384" cy="676156"/>
          </a:xfrm>
          <a:prstGeom prst="rect">
            <a:avLst/>
          </a:prstGeom>
          <a:solidFill>
            <a:srgbClr val="004EA2"/>
          </a:solidFill>
          <a:ln w="38100">
            <a:solidFill>
              <a:srgbClr val="004EA2"/>
            </a:solidFill>
            <a:miter lim="800000"/>
            <a:headEnd/>
            <a:tailEnd/>
          </a:ln>
        </p:spPr>
        <p:txBody>
          <a:bodyPr rot="0" vert="horz" wrap="square" lIns="74295" tIns="8890" rIns="74295" bIns="8890" anchor="ctr" anchorCtr="0" upright="1">
            <a:noAutofit/>
          </a:bodyPr>
          <a:lstStyle/>
          <a:p>
            <a:pPr marL="61595" indent="177800" algn="just">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独立行政法人 高齢・障害・求職者雇用支援機構</a:t>
            </a:r>
            <a:r>
              <a:rPr lang="ja-JP" altLang="en-US" sz="10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和歌山</a:t>
            </a:r>
            <a:r>
              <a:rPr lang="ja-JP" sz="10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支部</a:t>
            </a:r>
            <a:endParaRPr lang="en-US" altLang="ja-JP" sz="10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endParaRPr>
          </a:p>
          <a:p>
            <a:pPr marL="61595" indent="177800" algn="just">
              <a:spcAft>
                <a:spcPts val="0"/>
              </a:spcAft>
            </a:pPr>
            <a:r>
              <a:rPr lang="ja-JP" sz="10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求職者支援課 　</a:t>
            </a:r>
            <a:r>
              <a:rPr lang="ja-JP" altLang="en-US" sz="10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大橋</a:t>
            </a:r>
            <a:r>
              <a:rPr lang="ja-JP" sz="10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ja-JP" altLang="en-US" sz="1000"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米澤　</a:t>
            </a:r>
            <a:r>
              <a:rPr lang="ja-JP" altLang="en-US" sz="1000" b="1" kern="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000" b="1"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TEL</a:t>
            </a:r>
            <a:r>
              <a:rPr lang="ja-JP" altLang="ja-JP" sz="1000" b="1"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000" b="1"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073</a:t>
            </a:r>
            <a:r>
              <a:rPr lang="ja-JP" altLang="ja-JP" sz="1000" b="1"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b="1"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461</a:t>
            </a:r>
            <a:r>
              <a:rPr lang="ja-JP" altLang="ja-JP" sz="1000" b="1"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b="1" kern="100" dirty="0">
                <a:solidFill>
                  <a:schemeClr val="bg1"/>
                </a:solidFill>
                <a:latin typeface="メイリオ" panose="020B0604030504040204" pitchFamily="50" charset="-128"/>
                <a:ea typeface="メイリオ" panose="020B0604030504040204" pitchFamily="50" charset="-128"/>
                <a:cs typeface="Times New Roman" panose="02020603050405020304" pitchFamily="18" charset="0"/>
              </a:rPr>
              <a:t>1548</a:t>
            </a:r>
          </a:p>
          <a:p>
            <a:pPr indent="152400" algn="just">
              <a:lnSpc>
                <a:spcPts val="1200"/>
              </a:lnSpc>
              <a:spcBef>
                <a:spcPts val="500"/>
              </a:spcBef>
              <a:spcAft>
                <a:spcPts val="0"/>
              </a:spcAft>
            </a:pPr>
            <a:r>
              <a:rPr lang="ja-JP" altLang="en-US" sz="10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　</a:t>
            </a:r>
            <a:r>
              <a:rPr lang="en-US" altLang="ja-JP" sz="10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U</a:t>
            </a:r>
            <a:r>
              <a:rPr lang="en-US" sz="1000" b="1" kern="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RL</a:t>
            </a:r>
            <a:r>
              <a:rPr lang="ja-JP" sz="10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a:t>
            </a:r>
            <a:r>
              <a:rPr lang="en-US" altLang="ja-JP" sz="1000" b="1" kern="100" dirty="0">
                <a:solidFill>
                  <a:schemeClr val="bg1"/>
                </a:solidFill>
                <a:effectLst/>
                <a:latin typeface="メイリオ" panose="020B0604030504040204" pitchFamily="50" charset="-128"/>
                <a:ea typeface="メイリオ" panose="020B0604030504040204" pitchFamily="50" charset="-128"/>
                <a:cs typeface="Times New Roman" panose="02020603050405020304" pitchFamily="18" charset="0"/>
              </a:rPr>
              <a:t>https://www.jeed.go.jp/location/shibu/wakayama/index.html</a:t>
            </a:r>
            <a:endParaRPr lang="ja-JP" sz="1000" b="1" kern="100" dirty="0">
              <a:solidFill>
                <a:schemeClr val="bg1"/>
              </a:solidFill>
              <a:effectLst/>
              <a:latin typeface="Century" panose="02040604050505020304" pitchFamily="18" charset="0"/>
              <a:ea typeface="ＭＳ 明朝" panose="02020609040205080304" pitchFamily="17" charset="-128"/>
              <a:cs typeface="Times New Roman" panose="02020603050405020304" pitchFamily="18" charset="0"/>
            </a:endParaRPr>
          </a:p>
        </p:txBody>
      </p:sp>
      <p:grpSp>
        <p:nvGrpSpPr>
          <p:cNvPr id="33" name="グループ化 32"/>
          <p:cNvGrpSpPr/>
          <p:nvPr/>
        </p:nvGrpSpPr>
        <p:grpSpPr>
          <a:xfrm>
            <a:off x="-1" y="9157700"/>
            <a:ext cx="1342966" cy="736324"/>
            <a:chOff x="1268389" y="7591335"/>
            <a:chExt cx="1243380" cy="710542"/>
          </a:xfrm>
        </p:grpSpPr>
        <p:sp>
          <p:nvSpPr>
            <p:cNvPr id="29" name="正方形/長方形 28"/>
            <p:cNvSpPr/>
            <p:nvPr/>
          </p:nvSpPr>
          <p:spPr>
            <a:xfrm>
              <a:off x="1268389" y="7612773"/>
              <a:ext cx="1243380" cy="689104"/>
            </a:xfrm>
            <a:prstGeom prst="rect">
              <a:avLst/>
            </a:prstGeom>
            <a:solidFill>
              <a:srgbClr val="004EA2"/>
            </a:solidFill>
            <a:ln w="25400" cap="flat" cmpd="sng" algn="ctr">
              <a:noFill/>
              <a:prstDash val="solid"/>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ja-JP" altLang="en-US"/>
            </a:p>
          </p:txBody>
        </p:sp>
        <p:pic>
          <p:nvPicPr>
            <p:cNvPr id="30" name="図 29"/>
            <p:cNvPicPr>
              <a:picLocks noChangeAspect="1"/>
            </p:cNvPicPr>
            <p:nvPr/>
          </p:nvPicPr>
          <p:blipFill>
            <a:blip r:embed="rId4" cstate="print">
              <a:clrChange>
                <a:clrFrom>
                  <a:srgbClr val="ED1C24"/>
                </a:clrFrom>
                <a:clrTo>
                  <a:srgbClr val="ED1C24">
                    <a:alpha val="0"/>
                  </a:srgbClr>
                </a:clrTo>
              </a:clrChange>
              <a:extLst>
                <a:ext uri="{28A0092B-C50C-407E-A947-70E740481C1C}">
                  <a14:useLocalDpi xmlns:a14="http://schemas.microsoft.com/office/drawing/2010/main" val="0"/>
                </a:ext>
              </a:extLst>
            </a:blip>
            <a:srcRect/>
            <a:stretch>
              <a:fillRect/>
            </a:stretch>
          </p:blipFill>
          <p:spPr bwMode="auto">
            <a:xfrm>
              <a:off x="1546437" y="7778111"/>
              <a:ext cx="666025" cy="471921"/>
            </a:xfrm>
            <a:prstGeom prst="rect">
              <a:avLst/>
            </a:prstGeom>
            <a:noFill/>
            <a:ln>
              <a:noFill/>
            </a:ln>
          </p:spPr>
        </p:pic>
        <p:pic>
          <p:nvPicPr>
            <p:cNvPr id="28" name="図 27"/>
            <p:cNvPicPr/>
            <p:nvPr/>
          </p:nvPicPr>
          <p:blipFill>
            <a:blip r:embed="rId5" cstate="print">
              <a:clrChange>
                <a:clrFrom>
                  <a:srgbClr val="FFFFFF"/>
                </a:clrFrom>
                <a:clrTo>
                  <a:srgbClr val="FFFFFF">
                    <a:alpha val="0"/>
                  </a:srgbClr>
                </a:clrTo>
              </a:clrChange>
              <a:biLevel thresh="25000"/>
              <a:extLst>
                <a:ext uri="{28A0092B-C50C-407E-A947-70E740481C1C}">
                  <a14:useLocalDpi xmlns:a14="http://schemas.microsoft.com/office/drawing/2010/main" val="0"/>
                </a:ext>
              </a:extLst>
            </a:blip>
            <a:stretch>
              <a:fillRect/>
            </a:stretch>
          </p:blipFill>
          <p:spPr>
            <a:xfrm>
              <a:off x="1543345" y="7591335"/>
              <a:ext cx="717550" cy="206375"/>
            </a:xfrm>
            <a:prstGeom prst="rect">
              <a:avLst/>
            </a:prstGeom>
          </p:spPr>
        </p:pic>
      </p:grpSp>
      <p:sp>
        <p:nvSpPr>
          <p:cNvPr id="38" name="AutoShape 129">
            <a:extLst>
              <a:ext uri="{FF2B5EF4-FFF2-40B4-BE49-F238E27FC236}">
                <a16:creationId xmlns:a16="http://schemas.microsoft.com/office/drawing/2014/main" id="{18E85F9E-9A74-F56F-A1CC-08A9F3CB398F}"/>
              </a:ext>
            </a:extLst>
          </p:cNvPr>
          <p:cNvSpPr>
            <a:spLocks noChangeArrowheads="1"/>
          </p:cNvSpPr>
          <p:nvPr/>
        </p:nvSpPr>
        <p:spPr bwMode="auto">
          <a:xfrm>
            <a:off x="57575" y="4678953"/>
            <a:ext cx="3279128" cy="731314"/>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200" b="1" dirty="0">
                <a:latin typeface="BIZ UDゴシック" panose="020B0400000000000000" pitchFamily="49" charset="-128"/>
                <a:ea typeface="BIZ UDゴシック" panose="020B0400000000000000" pitchFamily="49" charset="-128"/>
                <a:cs typeface="ＭＳ Ｐゴシック" panose="020B0600070205080204" pitchFamily="50" charset="-128"/>
              </a:rPr>
              <a:t>自律性を促す就職支援と</a:t>
            </a:r>
            <a:endParaRPr lang="en-US" altLang="ja-JP" sz="1200" b="1"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r>
              <a:rPr lang="ja-JP" altLang="en-US" sz="1200" b="1" dirty="0">
                <a:latin typeface="BIZ UDゴシック" panose="020B0400000000000000" pitchFamily="49" charset="-128"/>
                <a:ea typeface="BIZ UDゴシック" panose="020B0400000000000000" pitchFamily="49" charset="-128"/>
                <a:cs typeface="ＭＳ Ｐゴシック" panose="020B0600070205080204" pitchFamily="50" charset="-128"/>
              </a:rPr>
              <a:t>                   プロセスマネジメント　 </a:t>
            </a:r>
            <a:endParaRPr lang="en-US" altLang="ja-JP" sz="1200" b="1" dirty="0">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9" name="AutoShape 129">
            <a:extLst>
              <a:ext uri="{FF2B5EF4-FFF2-40B4-BE49-F238E27FC236}">
                <a16:creationId xmlns:a16="http://schemas.microsoft.com/office/drawing/2014/main" id="{E2BAE994-13D4-8AFC-32A3-F6D9428C8F33}"/>
              </a:ext>
            </a:extLst>
          </p:cNvPr>
          <p:cNvSpPr>
            <a:spLocks noChangeArrowheads="1"/>
          </p:cNvSpPr>
          <p:nvPr/>
        </p:nvSpPr>
        <p:spPr bwMode="auto">
          <a:xfrm>
            <a:off x="-872317" y="5120274"/>
            <a:ext cx="4921488" cy="737026"/>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－ミドル・シニア世代の受講増加に対応した</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lgn="ct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就職支援のポイント－</a:t>
            </a:r>
            <a:endParaRPr lang="ja-JP" altLang="ja-JP" sz="900" dirty="0">
              <a:latin typeface="BIZ UDゴシック" panose="020B0400000000000000" pitchFamily="49" charset="-128"/>
              <a:ea typeface="BIZ UDゴシック" panose="020B0400000000000000" pitchFamily="49" charset="-128"/>
            </a:endParaRPr>
          </a:p>
        </p:txBody>
      </p:sp>
      <p:sp>
        <p:nvSpPr>
          <p:cNvPr id="42" name="AutoShape 129">
            <a:extLst>
              <a:ext uri="{FF2B5EF4-FFF2-40B4-BE49-F238E27FC236}">
                <a16:creationId xmlns:a16="http://schemas.microsoft.com/office/drawing/2014/main" id="{272AF45D-FDC8-6F3C-70DB-0B88EC94788C}"/>
              </a:ext>
            </a:extLst>
          </p:cNvPr>
          <p:cNvSpPr>
            <a:spLocks noChangeArrowheads="1"/>
          </p:cNvSpPr>
          <p:nvPr/>
        </p:nvSpPr>
        <p:spPr bwMode="auto">
          <a:xfrm>
            <a:off x="729598" y="5977478"/>
            <a:ext cx="2905366" cy="98695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000" b="1" dirty="0">
                <a:solidFill>
                  <a:srgbClr val="FF0000"/>
                </a:solidFill>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受講者の多様化とモチベーション</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r>
              <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低下の要因</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400"/>
              </a:spcBef>
            </a:pPr>
            <a:r>
              <a:rPr lang="ja-JP" altLang="en-US" sz="1000" b="1" dirty="0">
                <a:solidFill>
                  <a:srgbClr val="FF0000"/>
                </a:solidFill>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10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自律的な就職活動を促す支援方法</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400"/>
              </a:spcBef>
            </a:pPr>
            <a:r>
              <a:rPr lang="ja-JP" altLang="en-US" sz="1000" b="1" dirty="0">
                <a:solidFill>
                  <a:srgbClr val="FF0000"/>
                </a:solidFill>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10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自律的な就職活動を支える就職活動支援</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400"/>
              </a:spcBef>
            </a:pPr>
            <a:r>
              <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プロセスの見直し</a:t>
            </a:r>
            <a:endParaRPr lang="en-US" altLang="ja-JP" sz="7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63" name="AutoShape 129">
            <a:extLst>
              <a:ext uri="{FF2B5EF4-FFF2-40B4-BE49-F238E27FC236}">
                <a16:creationId xmlns:a16="http://schemas.microsoft.com/office/drawing/2014/main" id="{686761AA-C93A-73B7-BE9D-8E014B6F0985}"/>
              </a:ext>
            </a:extLst>
          </p:cNvPr>
          <p:cNvSpPr>
            <a:spLocks noChangeArrowheads="1"/>
          </p:cNvSpPr>
          <p:nvPr/>
        </p:nvSpPr>
        <p:spPr bwMode="auto">
          <a:xfrm>
            <a:off x="96678" y="5475692"/>
            <a:ext cx="3169698" cy="190754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受講者のモチベーション低下の要因を理解し、自律的な　就職活動を支える支援方法や、就職支援プロセスの見直しポイントについて解説します。</a:t>
            </a:r>
            <a:r>
              <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約１時間</a:t>
            </a:r>
            <a:endParaRPr lang="ja-JP" altLang="ja-JP" sz="900" dirty="0">
              <a:latin typeface="BIZ UDゴシック" panose="020B0400000000000000" pitchFamily="49" charset="-128"/>
              <a:ea typeface="BIZ UDゴシック" panose="020B0400000000000000" pitchFamily="49" charset="-128"/>
            </a:endParaRPr>
          </a:p>
        </p:txBody>
      </p:sp>
      <p:grpSp>
        <p:nvGrpSpPr>
          <p:cNvPr id="4" name="グループ化 3">
            <a:extLst>
              <a:ext uri="{FF2B5EF4-FFF2-40B4-BE49-F238E27FC236}">
                <a16:creationId xmlns:a16="http://schemas.microsoft.com/office/drawing/2014/main" id="{E8B26859-9288-B85A-58F5-55C9F58B5B21}"/>
              </a:ext>
            </a:extLst>
          </p:cNvPr>
          <p:cNvGrpSpPr/>
          <p:nvPr/>
        </p:nvGrpSpPr>
        <p:grpSpPr>
          <a:xfrm>
            <a:off x="343000" y="7193445"/>
            <a:ext cx="999965" cy="471249"/>
            <a:chOff x="-1942011" y="7090055"/>
            <a:chExt cx="1086415" cy="446326"/>
          </a:xfrm>
        </p:grpSpPr>
        <p:pic>
          <p:nvPicPr>
            <p:cNvPr id="61" name="図 60">
              <a:extLst>
                <a:ext uri="{FF2B5EF4-FFF2-40B4-BE49-F238E27FC236}">
                  <a16:creationId xmlns:a16="http://schemas.microsoft.com/office/drawing/2014/main" id="{6685A1A9-0280-76C6-5C69-2FEC54E370B6}"/>
                </a:ext>
              </a:extLst>
            </p:cNvPr>
            <p:cNvPicPr>
              <a:picLocks noChangeAspect="1"/>
            </p:cNvPicPr>
            <p:nvPr/>
          </p:nvPicPr>
          <p:blipFill>
            <a:blip r:embed="rId6">
              <a:clrChange>
                <a:clrFrom>
                  <a:srgbClr val="FFFFFF"/>
                </a:clrFrom>
                <a:clrTo>
                  <a:srgbClr val="FFFFFF">
                    <a:alpha val="0"/>
                  </a:srgbClr>
                </a:clrTo>
              </a:clrChange>
              <a:duotone>
                <a:prstClr val="black"/>
                <a:schemeClr val="bg1">
                  <a:tint val="45000"/>
                  <a:satMod val="400000"/>
                </a:schemeClr>
              </a:duotone>
              <a:extLst>
                <a:ext uri="{BEBA8EAE-BF5A-486C-A8C5-ECC9F3942E4B}">
                  <a14:imgProps xmlns:a14="http://schemas.microsoft.com/office/drawing/2010/main">
                    <a14:imgLayer r:embed="rId7">
                      <a14:imgEffect>
                        <a14:saturation sat="33000"/>
                      </a14:imgEffect>
                      <a14:imgEffect>
                        <a14:brightnessContrast contrast="20000"/>
                      </a14:imgEffect>
                    </a14:imgLayer>
                  </a14:imgProps>
                </a:ext>
              </a:extLst>
            </a:blip>
            <a:stretch>
              <a:fillRect/>
            </a:stretch>
          </p:blipFill>
          <p:spPr>
            <a:xfrm>
              <a:off x="-1942011" y="7090055"/>
              <a:ext cx="1086415" cy="446326"/>
            </a:xfrm>
            <a:prstGeom prst="rect">
              <a:avLst/>
            </a:prstGeom>
          </p:spPr>
        </p:pic>
        <p:sp>
          <p:nvSpPr>
            <p:cNvPr id="71" name="テキスト ボックス 70">
              <a:extLst>
                <a:ext uri="{FF2B5EF4-FFF2-40B4-BE49-F238E27FC236}">
                  <a16:creationId xmlns:a16="http://schemas.microsoft.com/office/drawing/2014/main" id="{2FBC8C5F-2A4F-C05D-297B-1EDEDAF07D27}"/>
                </a:ext>
              </a:extLst>
            </p:cNvPr>
            <p:cNvSpPr txBox="1"/>
            <p:nvPr/>
          </p:nvSpPr>
          <p:spPr>
            <a:xfrm>
              <a:off x="-1793946" y="7191581"/>
              <a:ext cx="748008" cy="230832"/>
            </a:xfrm>
            <a:prstGeom prst="rect">
              <a:avLst/>
            </a:prstGeom>
            <a:noFill/>
          </p:spPr>
          <p:txBody>
            <a:bodyPr wrap="square" rtlCol="0">
              <a:spAutoFit/>
            </a:bodyPr>
            <a:lstStyle/>
            <a:p>
              <a:pPr algn="ctr"/>
              <a:r>
                <a:rPr kumimoji="1" lang="ja-JP" altLang="en-US" sz="900" dirty="0">
                  <a:latin typeface="BIZ UDPゴシック" panose="020B0400000000000000" pitchFamily="50" charset="-128"/>
                  <a:ea typeface="BIZ UDPゴシック" panose="020B0400000000000000" pitchFamily="50" charset="-128"/>
                </a:rPr>
                <a:t>受講形式</a:t>
              </a:r>
            </a:p>
          </p:txBody>
        </p:sp>
      </p:grpSp>
      <p:sp>
        <p:nvSpPr>
          <p:cNvPr id="6" name="AutoShape 129">
            <a:extLst>
              <a:ext uri="{FF2B5EF4-FFF2-40B4-BE49-F238E27FC236}">
                <a16:creationId xmlns:a16="http://schemas.microsoft.com/office/drawing/2014/main" id="{03387856-37E6-F835-1848-E7C3767B76BD}"/>
              </a:ext>
            </a:extLst>
          </p:cNvPr>
          <p:cNvSpPr>
            <a:spLocks noChangeArrowheads="1"/>
          </p:cNvSpPr>
          <p:nvPr/>
        </p:nvSpPr>
        <p:spPr bwMode="auto">
          <a:xfrm>
            <a:off x="1226745" y="7238538"/>
            <a:ext cx="5279767" cy="521609"/>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オンデマンド配信</a:t>
            </a:r>
            <a:endParaRPr lang="en-US" altLang="ja-JP" sz="1100" b="1"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endParaRPr lang="ja-JP" altLang="en-US" sz="12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nvGrpSpPr>
          <p:cNvPr id="94" name="グループ化 93">
            <a:extLst>
              <a:ext uri="{FF2B5EF4-FFF2-40B4-BE49-F238E27FC236}">
                <a16:creationId xmlns:a16="http://schemas.microsoft.com/office/drawing/2014/main" id="{8FEAA7CE-A8CF-EE3C-BDB2-C8B0E1DA5489}"/>
              </a:ext>
            </a:extLst>
          </p:cNvPr>
          <p:cNvGrpSpPr/>
          <p:nvPr/>
        </p:nvGrpSpPr>
        <p:grpSpPr>
          <a:xfrm>
            <a:off x="-6341" y="4411391"/>
            <a:ext cx="6568614" cy="1907540"/>
            <a:chOff x="23745" y="4834714"/>
            <a:chExt cx="6568614" cy="1907540"/>
          </a:xfrm>
        </p:grpSpPr>
        <p:sp>
          <p:nvSpPr>
            <p:cNvPr id="2" name="正方形/長方形 1">
              <a:extLst>
                <a:ext uri="{FF2B5EF4-FFF2-40B4-BE49-F238E27FC236}">
                  <a16:creationId xmlns:a16="http://schemas.microsoft.com/office/drawing/2014/main" id="{72F69670-CFE6-789E-ECA4-97407D401195}"/>
                </a:ext>
              </a:extLst>
            </p:cNvPr>
            <p:cNvSpPr/>
            <p:nvPr/>
          </p:nvSpPr>
          <p:spPr>
            <a:xfrm>
              <a:off x="102981" y="4951498"/>
              <a:ext cx="3215952" cy="108000"/>
            </a:xfrm>
            <a:prstGeom prst="rect">
              <a:avLst/>
            </a:prstGeom>
            <a:solidFill>
              <a:srgbClr val="004E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 name="AutoShape 129">
              <a:extLst>
                <a:ext uri="{FF2B5EF4-FFF2-40B4-BE49-F238E27FC236}">
                  <a16:creationId xmlns:a16="http://schemas.microsoft.com/office/drawing/2014/main" id="{67E97D89-6D18-9AF1-5E37-E03CDCE244EE}"/>
                </a:ext>
              </a:extLst>
            </p:cNvPr>
            <p:cNvSpPr>
              <a:spLocks noChangeArrowheads="1"/>
            </p:cNvSpPr>
            <p:nvPr/>
          </p:nvSpPr>
          <p:spPr bwMode="auto">
            <a:xfrm>
              <a:off x="23745" y="4834714"/>
              <a:ext cx="6568614" cy="190754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700" b="1" dirty="0">
                  <a:solidFill>
                    <a:schemeClr val="bg1"/>
                  </a:solidFill>
                  <a:latin typeface="BIZ UDゴシック" panose="020B0400000000000000" pitchFamily="49" charset="-128"/>
                  <a:ea typeface="BIZ UDゴシック" panose="020B0400000000000000" pitchFamily="49" charset="-128"/>
                </a:rPr>
                <a:t>テーマ ①</a:t>
              </a:r>
              <a:endParaRPr lang="ja-JP" altLang="ja-JP" sz="700" b="1" dirty="0">
                <a:solidFill>
                  <a:schemeClr val="bg1"/>
                </a:solidFill>
                <a:latin typeface="BIZ UDゴシック" panose="020B0400000000000000" pitchFamily="49" charset="-128"/>
                <a:ea typeface="BIZ UDゴシック" panose="020B0400000000000000" pitchFamily="49" charset="-128"/>
              </a:endParaRPr>
            </a:p>
          </p:txBody>
        </p:sp>
      </p:grpSp>
      <p:grpSp>
        <p:nvGrpSpPr>
          <p:cNvPr id="97" name="グループ化 96">
            <a:extLst>
              <a:ext uri="{FF2B5EF4-FFF2-40B4-BE49-F238E27FC236}">
                <a16:creationId xmlns:a16="http://schemas.microsoft.com/office/drawing/2014/main" id="{E06D7397-1B71-54AC-E762-38F985A29A8A}"/>
              </a:ext>
            </a:extLst>
          </p:cNvPr>
          <p:cNvGrpSpPr/>
          <p:nvPr/>
        </p:nvGrpSpPr>
        <p:grpSpPr>
          <a:xfrm>
            <a:off x="3416239" y="4423507"/>
            <a:ext cx="6568614" cy="1907540"/>
            <a:chOff x="23745" y="4836620"/>
            <a:chExt cx="6568614" cy="1907540"/>
          </a:xfrm>
        </p:grpSpPr>
        <p:sp>
          <p:nvSpPr>
            <p:cNvPr id="98" name="正方形/長方形 97">
              <a:extLst>
                <a:ext uri="{FF2B5EF4-FFF2-40B4-BE49-F238E27FC236}">
                  <a16:creationId xmlns:a16="http://schemas.microsoft.com/office/drawing/2014/main" id="{F8EE6AA7-3F0C-7A28-952E-72D75F4238FF}"/>
                </a:ext>
              </a:extLst>
            </p:cNvPr>
            <p:cNvSpPr/>
            <p:nvPr/>
          </p:nvSpPr>
          <p:spPr>
            <a:xfrm>
              <a:off x="102981" y="4951498"/>
              <a:ext cx="3215952" cy="108000"/>
            </a:xfrm>
            <a:prstGeom prst="rect">
              <a:avLst/>
            </a:prstGeom>
            <a:solidFill>
              <a:srgbClr val="004E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9" name="AutoShape 129">
              <a:extLst>
                <a:ext uri="{FF2B5EF4-FFF2-40B4-BE49-F238E27FC236}">
                  <a16:creationId xmlns:a16="http://schemas.microsoft.com/office/drawing/2014/main" id="{97A4CA95-040C-BDC0-565E-67EADD0F795A}"/>
                </a:ext>
              </a:extLst>
            </p:cNvPr>
            <p:cNvSpPr>
              <a:spLocks noChangeArrowheads="1"/>
            </p:cNvSpPr>
            <p:nvPr/>
          </p:nvSpPr>
          <p:spPr bwMode="auto">
            <a:xfrm>
              <a:off x="23745" y="4836620"/>
              <a:ext cx="6568614" cy="190754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700" b="1" dirty="0">
                  <a:solidFill>
                    <a:schemeClr val="bg1"/>
                  </a:solidFill>
                  <a:latin typeface="BIZ UDゴシック" panose="020B0400000000000000" pitchFamily="49" charset="-128"/>
                  <a:ea typeface="BIZ UDゴシック" panose="020B0400000000000000" pitchFamily="49" charset="-128"/>
                </a:rPr>
                <a:t>テーマ ②</a:t>
              </a:r>
              <a:endParaRPr lang="ja-JP" altLang="ja-JP" sz="700" b="1" dirty="0">
                <a:solidFill>
                  <a:schemeClr val="bg1"/>
                </a:solidFill>
                <a:latin typeface="BIZ UDゴシック" panose="020B0400000000000000" pitchFamily="49" charset="-128"/>
                <a:ea typeface="BIZ UDゴシック" panose="020B0400000000000000" pitchFamily="49" charset="-128"/>
              </a:endParaRPr>
            </a:p>
          </p:txBody>
        </p:sp>
      </p:grpSp>
      <p:grpSp>
        <p:nvGrpSpPr>
          <p:cNvPr id="100" name="グループ化 99">
            <a:extLst>
              <a:ext uri="{FF2B5EF4-FFF2-40B4-BE49-F238E27FC236}">
                <a16:creationId xmlns:a16="http://schemas.microsoft.com/office/drawing/2014/main" id="{90A7016C-2267-C60B-4B2B-88CAE4E2016D}"/>
              </a:ext>
            </a:extLst>
          </p:cNvPr>
          <p:cNvGrpSpPr/>
          <p:nvPr/>
        </p:nvGrpSpPr>
        <p:grpSpPr>
          <a:xfrm>
            <a:off x="7244" y="6923891"/>
            <a:ext cx="6754831" cy="1907540"/>
            <a:chOff x="23745" y="4844240"/>
            <a:chExt cx="6718416" cy="1907540"/>
          </a:xfrm>
        </p:grpSpPr>
        <p:sp>
          <p:nvSpPr>
            <p:cNvPr id="101" name="正方形/長方形 100">
              <a:extLst>
                <a:ext uri="{FF2B5EF4-FFF2-40B4-BE49-F238E27FC236}">
                  <a16:creationId xmlns:a16="http://schemas.microsoft.com/office/drawing/2014/main" id="{7D71983A-6055-1201-9C5D-09C23BC1ECA4}"/>
                </a:ext>
              </a:extLst>
            </p:cNvPr>
            <p:cNvSpPr/>
            <p:nvPr/>
          </p:nvSpPr>
          <p:spPr>
            <a:xfrm>
              <a:off x="118065" y="5011521"/>
              <a:ext cx="6624096" cy="108000"/>
            </a:xfrm>
            <a:prstGeom prst="rect">
              <a:avLst/>
            </a:prstGeom>
            <a:solidFill>
              <a:srgbClr val="004E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2" name="AutoShape 129">
              <a:extLst>
                <a:ext uri="{FF2B5EF4-FFF2-40B4-BE49-F238E27FC236}">
                  <a16:creationId xmlns:a16="http://schemas.microsoft.com/office/drawing/2014/main" id="{5CBC0677-3F0F-DDBB-F23D-7E0646D2FB80}"/>
                </a:ext>
              </a:extLst>
            </p:cNvPr>
            <p:cNvSpPr>
              <a:spLocks noChangeArrowheads="1"/>
            </p:cNvSpPr>
            <p:nvPr/>
          </p:nvSpPr>
          <p:spPr bwMode="auto">
            <a:xfrm>
              <a:off x="23745" y="4844240"/>
              <a:ext cx="6568614" cy="190754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endParaRPr lang="ja-JP" altLang="ja-JP" sz="800" b="1" dirty="0">
                <a:solidFill>
                  <a:schemeClr val="bg1"/>
                </a:solidFill>
                <a:latin typeface="BIZ UDゴシック" panose="020B0400000000000000" pitchFamily="49" charset="-128"/>
                <a:ea typeface="BIZ UDゴシック" panose="020B0400000000000000" pitchFamily="49" charset="-128"/>
              </a:endParaRPr>
            </a:p>
          </p:txBody>
        </p:sp>
      </p:grpSp>
      <p:pic>
        <p:nvPicPr>
          <p:cNvPr id="50" name="図 49">
            <a:extLst>
              <a:ext uri="{FF2B5EF4-FFF2-40B4-BE49-F238E27FC236}">
                <a16:creationId xmlns:a16="http://schemas.microsoft.com/office/drawing/2014/main" id="{E2F4B28B-B1D1-106F-2F96-7597F4449B6B}"/>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446414" y="2791191"/>
            <a:ext cx="2574929" cy="1654392"/>
          </a:xfrm>
          <a:prstGeom prst="rect">
            <a:avLst/>
          </a:prstGeom>
        </p:spPr>
      </p:pic>
      <p:sp>
        <p:nvSpPr>
          <p:cNvPr id="10" name="楕円 9">
            <a:extLst>
              <a:ext uri="{FF2B5EF4-FFF2-40B4-BE49-F238E27FC236}">
                <a16:creationId xmlns:a16="http://schemas.microsoft.com/office/drawing/2014/main" id="{C36E2014-9C5E-C42B-6AC6-9D50C60E4A96}"/>
              </a:ext>
            </a:extLst>
          </p:cNvPr>
          <p:cNvSpPr/>
          <p:nvPr/>
        </p:nvSpPr>
        <p:spPr>
          <a:xfrm>
            <a:off x="1520222" y="2670152"/>
            <a:ext cx="1532388" cy="1396559"/>
          </a:xfrm>
          <a:prstGeom prst="ellipse">
            <a:avLst/>
          </a:prstGeom>
          <a:solidFill>
            <a:schemeClr val="bg1"/>
          </a:solidFill>
          <a:ln>
            <a:solidFill>
              <a:schemeClr val="tx1"/>
            </a:solidFill>
          </a:ln>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6" name="楕円 75">
            <a:extLst>
              <a:ext uri="{FF2B5EF4-FFF2-40B4-BE49-F238E27FC236}">
                <a16:creationId xmlns:a16="http://schemas.microsoft.com/office/drawing/2014/main" id="{27DEACEF-6909-CA71-5868-A04C3E8F2026}"/>
              </a:ext>
            </a:extLst>
          </p:cNvPr>
          <p:cNvSpPr/>
          <p:nvPr/>
        </p:nvSpPr>
        <p:spPr>
          <a:xfrm>
            <a:off x="2989634" y="2657820"/>
            <a:ext cx="1575953" cy="1421222"/>
          </a:xfrm>
          <a:prstGeom prst="ellipse">
            <a:avLst/>
          </a:prstGeom>
          <a:solidFill>
            <a:schemeClr val="bg1"/>
          </a:solidFill>
          <a:ln>
            <a:solidFill>
              <a:schemeClr val="tx1"/>
            </a:solidFill>
          </a:ln>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正方形/長方形 84">
            <a:extLst>
              <a:ext uri="{FF2B5EF4-FFF2-40B4-BE49-F238E27FC236}">
                <a16:creationId xmlns:a16="http://schemas.microsoft.com/office/drawing/2014/main" id="{0485CB50-980D-156D-23EE-BA6C29131F0F}"/>
              </a:ext>
            </a:extLst>
          </p:cNvPr>
          <p:cNvSpPr/>
          <p:nvPr/>
        </p:nvSpPr>
        <p:spPr>
          <a:xfrm>
            <a:off x="0" y="8749097"/>
            <a:ext cx="6865722" cy="434811"/>
          </a:xfrm>
          <a:prstGeom prst="rect">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7" name="AutoShape 129">
            <a:extLst>
              <a:ext uri="{FF2B5EF4-FFF2-40B4-BE49-F238E27FC236}">
                <a16:creationId xmlns:a16="http://schemas.microsoft.com/office/drawing/2014/main" id="{8B69D1DD-FA75-A64F-F300-D2A401793A00}"/>
              </a:ext>
            </a:extLst>
          </p:cNvPr>
          <p:cNvSpPr>
            <a:spLocks noChangeArrowheads="1"/>
          </p:cNvSpPr>
          <p:nvPr/>
        </p:nvSpPr>
        <p:spPr bwMode="auto">
          <a:xfrm>
            <a:off x="27201" y="8719868"/>
            <a:ext cx="6845766" cy="726495"/>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1" lang="ja-JP" altLang="en-US" sz="1000" dirty="0">
                <a:latin typeface="BIZ UDPゴシック" panose="020B0400000000000000" pitchFamily="50" charset="-128"/>
                <a:ea typeface="BIZ UDPゴシック" panose="020B0400000000000000" pitchFamily="50" charset="-128"/>
              </a:rPr>
              <a:t>サポート講習プラスワンとは</a:t>
            </a:r>
            <a:r>
              <a:rPr kumimoji="1" lang="en-US" altLang="ja-JP" sz="1000" dirty="0">
                <a:latin typeface="BIZ UDPゴシック" panose="020B0400000000000000" pitchFamily="50" charset="-128"/>
                <a:ea typeface="BIZ UDPゴシック" panose="020B0400000000000000" pitchFamily="50" charset="-128"/>
              </a:rPr>
              <a:t>…</a:t>
            </a:r>
            <a:endParaRPr lang="en-US" altLang="ja-JP" sz="1000" dirty="0">
              <a:latin typeface="BIZ UDPゴシック" panose="020B0400000000000000" pitchFamily="50" charset="-128"/>
              <a:ea typeface="BIZ UDPゴシック" panose="020B0400000000000000" pitchFamily="50" charset="-128"/>
              <a:cs typeface="ＭＳ Ｐゴシック" panose="020B0600070205080204" pitchFamily="50" charset="-128"/>
            </a:endParaRPr>
          </a:p>
          <a:p>
            <a:pPr>
              <a:spcBef>
                <a:spcPts val="200"/>
              </a:spcBef>
            </a:pP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　訓練実施機関が抱える課題に対応し、訓練の質向上を図ることを目的として、既存のサポート講習に加えた新たな講習です。</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nvGrpSpPr>
          <p:cNvPr id="90" name="グループ化 89">
            <a:extLst>
              <a:ext uri="{FF2B5EF4-FFF2-40B4-BE49-F238E27FC236}">
                <a16:creationId xmlns:a16="http://schemas.microsoft.com/office/drawing/2014/main" id="{1F2516D6-17E3-DEF0-1E71-908E80672A83}"/>
              </a:ext>
            </a:extLst>
          </p:cNvPr>
          <p:cNvGrpSpPr/>
          <p:nvPr/>
        </p:nvGrpSpPr>
        <p:grpSpPr>
          <a:xfrm>
            <a:off x="343000" y="7535319"/>
            <a:ext cx="999965" cy="471249"/>
            <a:chOff x="-1942011" y="7090055"/>
            <a:chExt cx="1086415" cy="446326"/>
          </a:xfrm>
        </p:grpSpPr>
        <p:pic>
          <p:nvPicPr>
            <p:cNvPr id="95" name="図 94">
              <a:extLst>
                <a:ext uri="{FF2B5EF4-FFF2-40B4-BE49-F238E27FC236}">
                  <a16:creationId xmlns:a16="http://schemas.microsoft.com/office/drawing/2014/main" id="{BCAD0D96-01F1-932C-3334-46063CD58CB8}"/>
                </a:ext>
              </a:extLst>
            </p:cNvPr>
            <p:cNvPicPr>
              <a:picLocks noChangeAspect="1"/>
            </p:cNvPicPr>
            <p:nvPr/>
          </p:nvPicPr>
          <p:blipFill>
            <a:blip r:embed="rId6">
              <a:clrChange>
                <a:clrFrom>
                  <a:srgbClr val="FFFFFF"/>
                </a:clrFrom>
                <a:clrTo>
                  <a:srgbClr val="FFFFFF">
                    <a:alpha val="0"/>
                  </a:srgbClr>
                </a:clrTo>
              </a:clrChange>
              <a:duotone>
                <a:prstClr val="black"/>
                <a:schemeClr val="bg1">
                  <a:tint val="45000"/>
                  <a:satMod val="400000"/>
                </a:schemeClr>
              </a:duotone>
              <a:extLst>
                <a:ext uri="{BEBA8EAE-BF5A-486C-A8C5-ECC9F3942E4B}">
                  <a14:imgProps xmlns:a14="http://schemas.microsoft.com/office/drawing/2010/main">
                    <a14:imgLayer r:embed="rId7">
                      <a14:imgEffect>
                        <a14:saturation sat="33000"/>
                      </a14:imgEffect>
                      <a14:imgEffect>
                        <a14:brightnessContrast contrast="20000"/>
                      </a14:imgEffect>
                    </a14:imgLayer>
                  </a14:imgProps>
                </a:ext>
              </a:extLst>
            </a:blip>
            <a:stretch>
              <a:fillRect/>
            </a:stretch>
          </p:blipFill>
          <p:spPr>
            <a:xfrm>
              <a:off x="-1942011" y="7090055"/>
              <a:ext cx="1086415" cy="446326"/>
            </a:xfrm>
            <a:prstGeom prst="rect">
              <a:avLst/>
            </a:prstGeom>
          </p:spPr>
        </p:pic>
        <p:sp>
          <p:nvSpPr>
            <p:cNvPr id="96" name="テキスト ボックス 95">
              <a:extLst>
                <a:ext uri="{FF2B5EF4-FFF2-40B4-BE49-F238E27FC236}">
                  <a16:creationId xmlns:a16="http://schemas.microsoft.com/office/drawing/2014/main" id="{0780B696-A3D4-D623-333E-5CADF781566D}"/>
                </a:ext>
              </a:extLst>
            </p:cNvPr>
            <p:cNvSpPr txBox="1"/>
            <p:nvPr/>
          </p:nvSpPr>
          <p:spPr>
            <a:xfrm>
              <a:off x="-1793946" y="7191581"/>
              <a:ext cx="748008" cy="218624"/>
            </a:xfrm>
            <a:prstGeom prst="rect">
              <a:avLst/>
            </a:prstGeom>
            <a:noFill/>
          </p:spPr>
          <p:txBody>
            <a:bodyPr wrap="square" rtlCol="0">
              <a:spAutoFit/>
            </a:bodyPr>
            <a:lstStyle/>
            <a:p>
              <a:pPr algn="ctr"/>
              <a:r>
                <a:rPr kumimoji="1" lang="ja-JP" altLang="en-US" sz="900" dirty="0">
                  <a:latin typeface="BIZ UDPゴシック" panose="020B0400000000000000" pitchFamily="50" charset="-128"/>
                  <a:ea typeface="BIZ UDPゴシック" panose="020B0400000000000000" pitchFamily="50" charset="-128"/>
                </a:rPr>
                <a:t>公開期間</a:t>
              </a:r>
            </a:p>
          </p:txBody>
        </p:sp>
      </p:grpSp>
      <p:sp>
        <p:nvSpPr>
          <p:cNvPr id="103" name="AutoShape 129">
            <a:extLst>
              <a:ext uri="{FF2B5EF4-FFF2-40B4-BE49-F238E27FC236}">
                <a16:creationId xmlns:a16="http://schemas.microsoft.com/office/drawing/2014/main" id="{0558D60D-1D03-8817-C6A6-F3A7654AE51F}"/>
              </a:ext>
            </a:extLst>
          </p:cNvPr>
          <p:cNvSpPr>
            <a:spLocks noChangeArrowheads="1"/>
          </p:cNvSpPr>
          <p:nvPr/>
        </p:nvSpPr>
        <p:spPr bwMode="auto">
          <a:xfrm>
            <a:off x="1226745" y="7536413"/>
            <a:ext cx="5682934" cy="421765"/>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令和</a:t>
            </a:r>
            <a:r>
              <a:rPr lang="ja-JP" altLang="en-US" sz="1400" b="1" dirty="0">
                <a:latin typeface="BIZ UDゴシック" panose="020B0400000000000000" pitchFamily="49" charset="-128"/>
                <a:ea typeface="BIZ UDゴシック" panose="020B0400000000000000" pitchFamily="49" charset="-128"/>
                <a:cs typeface="Arial" panose="020B0604020202020204" pitchFamily="34" charset="0"/>
              </a:rPr>
              <a:t>８</a:t>
            </a:r>
            <a:r>
              <a:rPr lang="ja-JP" altLang="en-US" sz="1100" b="1" dirty="0">
                <a:ea typeface="BIZ UDゴシック" panose="020B0400000000000000" pitchFamily="49" charset="-128"/>
                <a:cs typeface="Arial" panose="020B0604020202020204" pitchFamily="34" charset="0"/>
              </a:rPr>
              <a:t>年</a:t>
            </a:r>
            <a:r>
              <a:rPr lang="ja-JP" altLang="en-US" sz="1400" b="1" dirty="0">
                <a:ea typeface="BIZ UDゴシック" panose="020B0400000000000000" pitchFamily="49" charset="-128"/>
                <a:cs typeface="Arial" panose="020B0604020202020204" pitchFamily="34" charset="0"/>
              </a:rPr>
              <a:t>２</a:t>
            </a:r>
            <a:r>
              <a:rPr lang="ja-JP" altLang="en-US" sz="1100" b="1" dirty="0">
                <a:ea typeface="BIZ UDゴシック" panose="020B0400000000000000" pitchFamily="49" charset="-128"/>
                <a:cs typeface="Arial" panose="020B0604020202020204" pitchFamily="34" charset="0"/>
              </a:rPr>
              <a:t>月</a:t>
            </a:r>
            <a:r>
              <a:rPr lang="ja-JP" altLang="en-US" sz="1400" b="1" dirty="0">
                <a:ea typeface="BIZ UDゴシック" panose="020B0400000000000000" pitchFamily="49" charset="-128"/>
                <a:cs typeface="Arial" panose="020B0604020202020204" pitchFamily="34" charset="0"/>
              </a:rPr>
              <a:t>１</a:t>
            </a:r>
            <a:r>
              <a:rPr lang="ja-JP" altLang="en-US" sz="1000" b="1" dirty="0">
                <a:ea typeface="BIZ UDゴシック" panose="020B0400000000000000" pitchFamily="49" charset="-128"/>
                <a:cs typeface="Arial" panose="020B0604020202020204" pitchFamily="34" charset="0"/>
              </a:rPr>
              <a:t>日（日）</a:t>
            </a:r>
            <a:r>
              <a:rPr lang="ja-JP" altLang="en-US" sz="11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令和</a:t>
            </a:r>
            <a:r>
              <a:rPr lang="ja-JP" altLang="en-US" sz="1400" b="1" dirty="0">
                <a:latin typeface="BIZ UDゴシック" panose="020B0400000000000000" pitchFamily="49" charset="-128"/>
                <a:ea typeface="BIZ UDゴシック" panose="020B0400000000000000" pitchFamily="49" charset="-128"/>
                <a:cs typeface="ＭＳ Ｐゴシック" panose="020B0600070205080204" pitchFamily="50" charset="-128"/>
              </a:rPr>
              <a:t>８</a:t>
            </a:r>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年</a:t>
            </a:r>
            <a:r>
              <a:rPr lang="ja-JP" altLang="en-US" sz="1400" b="1" dirty="0">
                <a:latin typeface="BIZ UDゴシック" panose="020B0400000000000000" pitchFamily="49" charset="-128"/>
                <a:ea typeface="BIZ UDゴシック" panose="020B0400000000000000" pitchFamily="49" charset="-128"/>
                <a:cs typeface="ＭＳ Ｐゴシック" panose="020B0600070205080204" pitchFamily="50" charset="-128"/>
              </a:rPr>
              <a:t>２</a:t>
            </a:r>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月</a:t>
            </a:r>
            <a:r>
              <a:rPr lang="ja-JP" altLang="en-US" sz="1400" b="1" dirty="0">
                <a:latin typeface="BIZ UDゴシック" panose="020B0400000000000000" pitchFamily="49" charset="-128"/>
                <a:ea typeface="BIZ UDゴシック" panose="020B0400000000000000" pitchFamily="49" charset="-128"/>
                <a:cs typeface="ＭＳ Ｐゴシック" panose="020B0600070205080204" pitchFamily="50" charset="-128"/>
              </a:rPr>
              <a:t>２８</a:t>
            </a:r>
            <a:r>
              <a:rPr lang="ja-JP" altLang="en-US" sz="1100" b="1" dirty="0">
                <a:latin typeface="BIZ UDゴシック" panose="020B0400000000000000" pitchFamily="49" charset="-128"/>
                <a:ea typeface="BIZ UDゴシック" panose="020B0400000000000000" pitchFamily="49" charset="-128"/>
                <a:cs typeface="ＭＳ Ｐゴシック" panose="020B0600070205080204" pitchFamily="50" charset="-128"/>
              </a:rPr>
              <a:t>日（土）</a:t>
            </a:r>
            <a:r>
              <a:rPr lang="ja-JP" altLang="en-US" sz="1100" dirty="0">
                <a:latin typeface="BIZ UDゴシック" panose="020B0400000000000000" pitchFamily="49" charset="-128"/>
                <a:ea typeface="BIZ UDゴシック" panose="020B0400000000000000" pitchFamily="49" charset="-128"/>
                <a:cs typeface="ＭＳ Ｐゴシック" panose="020B0600070205080204" pitchFamily="50" charset="-128"/>
              </a:rPr>
              <a:t>まで</a:t>
            </a:r>
            <a:endParaRPr lang="ja-JP" altLang="ja-JP" sz="1400" dirty="0">
              <a:latin typeface="BIZ UDゴシック" panose="020B0400000000000000" pitchFamily="49" charset="-128"/>
              <a:ea typeface="BIZ UDゴシック" panose="020B0400000000000000" pitchFamily="49" charset="-128"/>
            </a:endParaRPr>
          </a:p>
        </p:txBody>
      </p:sp>
      <p:grpSp>
        <p:nvGrpSpPr>
          <p:cNvPr id="104" name="グループ化 103">
            <a:extLst>
              <a:ext uri="{FF2B5EF4-FFF2-40B4-BE49-F238E27FC236}">
                <a16:creationId xmlns:a16="http://schemas.microsoft.com/office/drawing/2014/main" id="{57F6383F-838A-CB00-F614-3CED00F653F1}"/>
              </a:ext>
            </a:extLst>
          </p:cNvPr>
          <p:cNvGrpSpPr/>
          <p:nvPr/>
        </p:nvGrpSpPr>
        <p:grpSpPr>
          <a:xfrm>
            <a:off x="333061" y="7881860"/>
            <a:ext cx="999965" cy="471249"/>
            <a:chOff x="-1942011" y="7090055"/>
            <a:chExt cx="1086415" cy="446326"/>
          </a:xfrm>
        </p:grpSpPr>
        <p:pic>
          <p:nvPicPr>
            <p:cNvPr id="105" name="図 104">
              <a:extLst>
                <a:ext uri="{FF2B5EF4-FFF2-40B4-BE49-F238E27FC236}">
                  <a16:creationId xmlns:a16="http://schemas.microsoft.com/office/drawing/2014/main" id="{21A9AF59-60AE-9642-3CF5-6D8B55BD1A98}"/>
                </a:ext>
              </a:extLst>
            </p:cNvPr>
            <p:cNvPicPr>
              <a:picLocks noChangeAspect="1"/>
            </p:cNvPicPr>
            <p:nvPr/>
          </p:nvPicPr>
          <p:blipFill>
            <a:blip r:embed="rId6">
              <a:clrChange>
                <a:clrFrom>
                  <a:srgbClr val="FFFFFF"/>
                </a:clrFrom>
                <a:clrTo>
                  <a:srgbClr val="FFFFFF">
                    <a:alpha val="0"/>
                  </a:srgbClr>
                </a:clrTo>
              </a:clrChange>
              <a:duotone>
                <a:prstClr val="black"/>
                <a:schemeClr val="bg1">
                  <a:tint val="45000"/>
                  <a:satMod val="400000"/>
                </a:schemeClr>
              </a:duotone>
              <a:extLst>
                <a:ext uri="{BEBA8EAE-BF5A-486C-A8C5-ECC9F3942E4B}">
                  <a14:imgProps xmlns:a14="http://schemas.microsoft.com/office/drawing/2010/main">
                    <a14:imgLayer r:embed="rId7">
                      <a14:imgEffect>
                        <a14:saturation sat="33000"/>
                      </a14:imgEffect>
                      <a14:imgEffect>
                        <a14:brightnessContrast contrast="20000"/>
                      </a14:imgEffect>
                    </a14:imgLayer>
                  </a14:imgProps>
                </a:ext>
              </a:extLst>
            </a:blip>
            <a:stretch>
              <a:fillRect/>
            </a:stretch>
          </p:blipFill>
          <p:spPr>
            <a:xfrm>
              <a:off x="-1942011" y="7090055"/>
              <a:ext cx="1086415" cy="446326"/>
            </a:xfrm>
            <a:prstGeom prst="rect">
              <a:avLst/>
            </a:prstGeom>
          </p:spPr>
        </p:pic>
        <p:sp>
          <p:nvSpPr>
            <p:cNvPr id="106" name="テキスト ボックス 105">
              <a:extLst>
                <a:ext uri="{FF2B5EF4-FFF2-40B4-BE49-F238E27FC236}">
                  <a16:creationId xmlns:a16="http://schemas.microsoft.com/office/drawing/2014/main" id="{4C692401-8219-C264-9C44-C53D1DD54910}"/>
                </a:ext>
              </a:extLst>
            </p:cNvPr>
            <p:cNvSpPr txBox="1"/>
            <p:nvPr/>
          </p:nvSpPr>
          <p:spPr>
            <a:xfrm>
              <a:off x="-1793946" y="7191581"/>
              <a:ext cx="748008" cy="218624"/>
            </a:xfrm>
            <a:prstGeom prst="rect">
              <a:avLst/>
            </a:prstGeom>
            <a:noFill/>
          </p:spPr>
          <p:txBody>
            <a:bodyPr wrap="square" rtlCol="0">
              <a:spAutoFit/>
            </a:bodyPr>
            <a:lstStyle/>
            <a:p>
              <a:pPr algn="ctr"/>
              <a:r>
                <a:rPr kumimoji="1" lang="ja-JP" altLang="en-US" sz="900" dirty="0">
                  <a:latin typeface="BIZ UDPゴシック" panose="020B0400000000000000" pitchFamily="50" charset="-128"/>
                  <a:ea typeface="BIZ UDPゴシック" panose="020B0400000000000000" pitchFamily="50" charset="-128"/>
                </a:rPr>
                <a:t>対象</a:t>
              </a:r>
            </a:p>
          </p:txBody>
        </p:sp>
      </p:grpSp>
      <p:sp>
        <p:nvSpPr>
          <p:cNvPr id="107" name="AutoShape 129">
            <a:extLst>
              <a:ext uri="{FF2B5EF4-FFF2-40B4-BE49-F238E27FC236}">
                <a16:creationId xmlns:a16="http://schemas.microsoft.com/office/drawing/2014/main" id="{6BCEB90F-440E-D147-D5E7-F516C317C3B1}"/>
              </a:ext>
            </a:extLst>
          </p:cNvPr>
          <p:cNvSpPr>
            <a:spLocks noChangeArrowheads="1"/>
          </p:cNvSpPr>
          <p:nvPr/>
        </p:nvSpPr>
        <p:spPr bwMode="auto">
          <a:xfrm>
            <a:off x="1226745" y="7875138"/>
            <a:ext cx="5279767" cy="498189"/>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求職者支援訓練の担当講師、就職支援責任者、キャリアコンサルティング担当者、</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訓練実施責任者など</a:t>
            </a:r>
          </a:p>
        </p:txBody>
      </p:sp>
      <p:grpSp>
        <p:nvGrpSpPr>
          <p:cNvPr id="108" name="グループ化 107">
            <a:extLst>
              <a:ext uri="{FF2B5EF4-FFF2-40B4-BE49-F238E27FC236}">
                <a16:creationId xmlns:a16="http://schemas.microsoft.com/office/drawing/2014/main" id="{1B8F5D64-E734-E408-19EF-D76FA673A183}"/>
              </a:ext>
            </a:extLst>
          </p:cNvPr>
          <p:cNvGrpSpPr/>
          <p:nvPr/>
        </p:nvGrpSpPr>
        <p:grpSpPr>
          <a:xfrm>
            <a:off x="343000" y="8254483"/>
            <a:ext cx="999965" cy="471249"/>
            <a:chOff x="-1942011" y="7090055"/>
            <a:chExt cx="1086415" cy="446326"/>
          </a:xfrm>
        </p:grpSpPr>
        <p:pic>
          <p:nvPicPr>
            <p:cNvPr id="109" name="図 108">
              <a:extLst>
                <a:ext uri="{FF2B5EF4-FFF2-40B4-BE49-F238E27FC236}">
                  <a16:creationId xmlns:a16="http://schemas.microsoft.com/office/drawing/2014/main" id="{63A81693-327A-151E-4CF9-23A670FD30A5}"/>
                </a:ext>
              </a:extLst>
            </p:cNvPr>
            <p:cNvPicPr>
              <a:picLocks noChangeAspect="1"/>
            </p:cNvPicPr>
            <p:nvPr/>
          </p:nvPicPr>
          <p:blipFill>
            <a:blip r:embed="rId6">
              <a:clrChange>
                <a:clrFrom>
                  <a:srgbClr val="FFFFFF"/>
                </a:clrFrom>
                <a:clrTo>
                  <a:srgbClr val="FFFFFF">
                    <a:alpha val="0"/>
                  </a:srgbClr>
                </a:clrTo>
              </a:clrChange>
              <a:duotone>
                <a:prstClr val="black"/>
                <a:schemeClr val="bg1">
                  <a:tint val="45000"/>
                  <a:satMod val="400000"/>
                </a:schemeClr>
              </a:duotone>
              <a:extLst>
                <a:ext uri="{BEBA8EAE-BF5A-486C-A8C5-ECC9F3942E4B}">
                  <a14:imgProps xmlns:a14="http://schemas.microsoft.com/office/drawing/2010/main">
                    <a14:imgLayer r:embed="rId7">
                      <a14:imgEffect>
                        <a14:saturation sat="33000"/>
                      </a14:imgEffect>
                      <a14:imgEffect>
                        <a14:brightnessContrast contrast="20000"/>
                      </a14:imgEffect>
                    </a14:imgLayer>
                  </a14:imgProps>
                </a:ext>
              </a:extLst>
            </a:blip>
            <a:stretch>
              <a:fillRect/>
            </a:stretch>
          </p:blipFill>
          <p:spPr>
            <a:xfrm>
              <a:off x="-1942011" y="7090055"/>
              <a:ext cx="1086415" cy="446326"/>
            </a:xfrm>
            <a:prstGeom prst="rect">
              <a:avLst/>
            </a:prstGeom>
          </p:spPr>
        </p:pic>
        <p:sp>
          <p:nvSpPr>
            <p:cNvPr id="110" name="テキスト ボックス 109">
              <a:extLst>
                <a:ext uri="{FF2B5EF4-FFF2-40B4-BE49-F238E27FC236}">
                  <a16:creationId xmlns:a16="http://schemas.microsoft.com/office/drawing/2014/main" id="{8B5918E7-129D-F3CB-5650-8C3B7CF2F0A6}"/>
                </a:ext>
              </a:extLst>
            </p:cNvPr>
            <p:cNvSpPr txBox="1"/>
            <p:nvPr/>
          </p:nvSpPr>
          <p:spPr>
            <a:xfrm>
              <a:off x="-1793946" y="7191581"/>
              <a:ext cx="748008" cy="218624"/>
            </a:xfrm>
            <a:prstGeom prst="rect">
              <a:avLst/>
            </a:prstGeom>
            <a:noFill/>
          </p:spPr>
          <p:txBody>
            <a:bodyPr wrap="square" rtlCol="0">
              <a:spAutoFit/>
            </a:bodyPr>
            <a:lstStyle/>
            <a:p>
              <a:pPr algn="ctr"/>
              <a:r>
                <a:rPr kumimoji="1" lang="ja-JP" altLang="en-US" sz="900" dirty="0">
                  <a:latin typeface="BIZ UDPゴシック" panose="020B0400000000000000" pitchFamily="50" charset="-128"/>
                  <a:ea typeface="BIZ UDPゴシック" panose="020B0400000000000000" pitchFamily="50" charset="-128"/>
                </a:rPr>
                <a:t>申込方法</a:t>
              </a:r>
            </a:p>
          </p:txBody>
        </p:sp>
      </p:grpSp>
      <p:sp>
        <p:nvSpPr>
          <p:cNvPr id="111" name="AutoShape 129">
            <a:extLst>
              <a:ext uri="{FF2B5EF4-FFF2-40B4-BE49-F238E27FC236}">
                <a16:creationId xmlns:a16="http://schemas.microsoft.com/office/drawing/2014/main" id="{B8387F28-D702-FD3C-9D32-56E8BC72BA14}"/>
              </a:ext>
            </a:extLst>
          </p:cNvPr>
          <p:cNvSpPr>
            <a:spLocks noChangeArrowheads="1"/>
          </p:cNvSpPr>
          <p:nvPr/>
        </p:nvSpPr>
        <p:spPr bwMode="auto">
          <a:xfrm>
            <a:off x="1226745" y="8225488"/>
            <a:ext cx="5279767" cy="521609"/>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メールにて受付</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200"/>
              </a:spcBef>
            </a:pPr>
            <a:r>
              <a:rPr lang="en-US" altLang="ja-JP" sz="700"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700" dirty="0">
                <a:latin typeface="BIZ UDゴシック" panose="020B0400000000000000" pitchFamily="49" charset="-128"/>
                <a:ea typeface="BIZ UDゴシック" panose="020B0400000000000000" pitchFamily="49" charset="-128"/>
                <a:cs typeface="ＭＳ Ｐゴシック" panose="020B0600070205080204" pitchFamily="50" charset="-128"/>
              </a:rPr>
              <a:t>申込受付完了した実施機関に対し、動画公開後に限定公開動画の</a:t>
            </a:r>
            <a:r>
              <a:rPr lang="en-US" altLang="ja-JP" sz="700" dirty="0">
                <a:latin typeface="BIZ UDゴシック" panose="020B0400000000000000" pitchFamily="49" charset="-128"/>
                <a:ea typeface="BIZ UDゴシック" panose="020B0400000000000000" pitchFamily="49" charset="-128"/>
                <a:cs typeface="ＭＳ Ｐゴシック" panose="020B0600070205080204" pitchFamily="50" charset="-128"/>
              </a:rPr>
              <a:t>URL</a:t>
            </a:r>
            <a:r>
              <a:rPr lang="ja-JP" altLang="en-US" sz="700" dirty="0">
                <a:latin typeface="BIZ UDゴシック" panose="020B0400000000000000" pitchFamily="49" charset="-128"/>
                <a:ea typeface="BIZ UDゴシック" panose="020B0400000000000000" pitchFamily="49" charset="-128"/>
                <a:cs typeface="ＭＳ Ｐゴシック" panose="020B0600070205080204" pitchFamily="50" charset="-128"/>
              </a:rPr>
              <a:t>を送付いたします。</a:t>
            </a:r>
            <a:endParaRPr lang="en-US" altLang="ja-JP" sz="7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200"/>
              </a:spcBef>
            </a:pPr>
            <a:r>
              <a:rPr lang="en-US" altLang="ja-JP" sz="700"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700" dirty="0">
                <a:latin typeface="BIZ UDゴシック" panose="020B0400000000000000" pitchFamily="49" charset="-128"/>
                <a:ea typeface="BIZ UDゴシック" panose="020B0400000000000000" pitchFamily="49" charset="-128"/>
                <a:cs typeface="ＭＳ Ｐゴシック" panose="020B0600070205080204" pitchFamily="50" charset="-128"/>
              </a:rPr>
              <a:t>１実施機関につき、何人でも申し込み可能です。</a:t>
            </a:r>
          </a:p>
        </p:txBody>
      </p:sp>
      <p:sp>
        <p:nvSpPr>
          <p:cNvPr id="113" name="AutoShape 129">
            <a:extLst>
              <a:ext uri="{FF2B5EF4-FFF2-40B4-BE49-F238E27FC236}">
                <a16:creationId xmlns:a16="http://schemas.microsoft.com/office/drawing/2014/main" id="{C2DDDFF5-7AE5-8326-3F26-BD8DE6D8076E}"/>
              </a:ext>
            </a:extLst>
          </p:cNvPr>
          <p:cNvSpPr>
            <a:spLocks noChangeArrowheads="1"/>
          </p:cNvSpPr>
          <p:nvPr/>
        </p:nvSpPr>
        <p:spPr bwMode="auto">
          <a:xfrm>
            <a:off x="3922389" y="4852067"/>
            <a:ext cx="3279128" cy="731314"/>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200" b="1" dirty="0">
                <a:latin typeface="BIZ UDゴシック" panose="020B0400000000000000" pitchFamily="49" charset="-128"/>
                <a:ea typeface="BIZ UDゴシック" panose="020B0400000000000000" pitchFamily="49" charset="-128"/>
                <a:cs typeface="ＭＳ Ｐゴシック" panose="020B0600070205080204" pitchFamily="50" charset="-128"/>
              </a:rPr>
              <a:t>オンライン訓練の実施のヒント　</a:t>
            </a:r>
          </a:p>
        </p:txBody>
      </p:sp>
      <p:sp>
        <p:nvSpPr>
          <p:cNvPr id="114" name="AutoShape 129">
            <a:extLst>
              <a:ext uri="{FF2B5EF4-FFF2-40B4-BE49-F238E27FC236}">
                <a16:creationId xmlns:a16="http://schemas.microsoft.com/office/drawing/2014/main" id="{1A361C27-A519-9DE3-25E5-BDD822DF3BB6}"/>
              </a:ext>
            </a:extLst>
          </p:cNvPr>
          <p:cNvSpPr>
            <a:spLocks noChangeArrowheads="1"/>
          </p:cNvSpPr>
          <p:nvPr/>
        </p:nvSpPr>
        <p:spPr bwMode="auto">
          <a:xfrm>
            <a:off x="2609225" y="5084997"/>
            <a:ext cx="4921488" cy="737026"/>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gn="ct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－実施機関の事例から学ぶ準備と運営の工夫－</a:t>
            </a:r>
          </a:p>
          <a:p>
            <a:pPr algn="ctr"/>
            <a:endParaRPr lang="ja-JP" altLang="ja-JP" sz="900" dirty="0">
              <a:latin typeface="BIZ UDゴシック" panose="020B0400000000000000" pitchFamily="49" charset="-128"/>
              <a:ea typeface="BIZ UDゴシック" panose="020B0400000000000000" pitchFamily="49" charset="-128"/>
            </a:endParaRPr>
          </a:p>
        </p:txBody>
      </p:sp>
      <p:sp>
        <p:nvSpPr>
          <p:cNvPr id="115" name="AutoShape 129">
            <a:extLst>
              <a:ext uri="{FF2B5EF4-FFF2-40B4-BE49-F238E27FC236}">
                <a16:creationId xmlns:a16="http://schemas.microsoft.com/office/drawing/2014/main" id="{7A0D82B0-07F2-9C29-7143-07BB112A06CC}"/>
              </a:ext>
            </a:extLst>
          </p:cNvPr>
          <p:cNvSpPr>
            <a:spLocks noChangeArrowheads="1"/>
          </p:cNvSpPr>
          <p:nvPr/>
        </p:nvSpPr>
        <p:spPr bwMode="auto">
          <a:xfrm>
            <a:off x="3534550" y="5444679"/>
            <a:ext cx="3226774" cy="190754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オンライン訓練の導入から運営まで、通信環境・出席管理・受講者支援など現場の工夫を事例で紹介します。</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通所を行う実施機関でも、受講者の急な通所困難時に対応できる仕組みづくりに活用できます。</a:t>
            </a:r>
            <a:r>
              <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約１時間</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endPar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endParaRPr lang="ja-JP" altLang="ja-JP" sz="900" dirty="0">
              <a:latin typeface="BIZ UDゴシック" panose="020B0400000000000000" pitchFamily="49" charset="-128"/>
              <a:ea typeface="BIZ UDゴシック" panose="020B0400000000000000" pitchFamily="49" charset="-128"/>
            </a:endParaRPr>
          </a:p>
        </p:txBody>
      </p:sp>
      <p:sp>
        <p:nvSpPr>
          <p:cNvPr id="116" name="AutoShape 129">
            <a:extLst>
              <a:ext uri="{FF2B5EF4-FFF2-40B4-BE49-F238E27FC236}">
                <a16:creationId xmlns:a16="http://schemas.microsoft.com/office/drawing/2014/main" id="{BFF0AA88-8255-E253-405C-62D2A45C2481}"/>
              </a:ext>
            </a:extLst>
          </p:cNvPr>
          <p:cNvSpPr>
            <a:spLocks noChangeArrowheads="1"/>
          </p:cNvSpPr>
          <p:nvPr/>
        </p:nvSpPr>
        <p:spPr bwMode="auto">
          <a:xfrm>
            <a:off x="4109270" y="6085605"/>
            <a:ext cx="2905366" cy="986950"/>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ja-JP" altLang="en-US" sz="1000" b="1" dirty="0">
                <a:solidFill>
                  <a:srgbClr val="FF0000"/>
                </a:solidFill>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導入・準備</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　（通信環境・機器、カリキュラムの工夫等）</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400"/>
              </a:spcBef>
            </a:pPr>
            <a:r>
              <a:rPr lang="ja-JP" altLang="en-US" sz="1000" b="1" dirty="0">
                <a:solidFill>
                  <a:srgbClr val="FF0000"/>
                </a:solidFill>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1000" dirty="0">
                <a:latin typeface="BIZ UDゴシック" panose="020B0400000000000000" pitchFamily="49" charset="-128"/>
                <a:ea typeface="BIZ UDゴシック" panose="020B0400000000000000" pitchFamily="49" charset="-128"/>
                <a:cs typeface="ＭＳ Ｐゴシック" panose="020B0600070205080204" pitchFamily="50" charset="-128"/>
              </a:rPr>
              <a:t> </a:t>
            </a: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運用・支援</a:t>
            </a:r>
            <a:endParaRPr lang="en-US" altLang="ja-JP" sz="900" dirty="0">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a:spcBef>
                <a:spcPts val="0"/>
              </a:spcBef>
            </a:pPr>
            <a:r>
              <a:rPr lang="ja-JP" altLang="en-US" sz="900" dirty="0">
                <a:latin typeface="BIZ UDゴシック" panose="020B0400000000000000" pitchFamily="49" charset="-128"/>
                <a:ea typeface="BIZ UDゴシック" panose="020B0400000000000000" pitchFamily="49" charset="-128"/>
                <a:cs typeface="ＭＳ Ｐゴシック" panose="020B0600070205080204" pitchFamily="50" charset="-128"/>
              </a:rPr>
              <a:t>　（理解度の把握と学習支援、就職支援等）</a:t>
            </a:r>
          </a:p>
        </p:txBody>
      </p:sp>
      <p:sp>
        <p:nvSpPr>
          <p:cNvPr id="118" name="AutoShape 129">
            <a:extLst>
              <a:ext uri="{FF2B5EF4-FFF2-40B4-BE49-F238E27FC236}">
                <a16:creationId xmlns:a16="http://schemas.microsoft.com/office/drawing/2014/main" id="{E4CECF07-BDC8-1D84-F921-FFFF4EFE6E45}"/>
              </a:ext>
            </a:extLst>
          </p:cNvPr>
          <p:cNvSpPr>
            <a:spLocks noChangeArrowheads="1"/>
          </p:cNvSpPr>
          <p:nvPr/>
        </p:nvSpPr>
        <p:spPr bwMode="auto">
          <a:xfrm>
            <a:off x="-1306" y="5990616"/>
            <a:ext cx="2983986" cy="475869"/>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en-US" altLang="ja-JP"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主な内容</a:t>
            </a:r>
            <a:r>
              <a:rPr lang="en-US" altLang="ja-JP"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a:t>
            </a:r>
            <a:endParaRPr lang="ja-JP" altLang="ja-JP" sz="1050" b="1" dirty="0">
              <a:latin typeface="BIZ UDゴシック" panose="020B0400000000000000" pitchFamily="49" charset="-128"/>
              <a:ea typeface="BIZ UDゴシック" panose="020B0400000000000000" pitchFamily="49" charset="-128"/>
            </a:endParaRPr>
          </a:p>
        </p:txBody>
      </p:sp>
      <p:sp>
        <p:nvSpPr>
          <p:cNvPr id="119" name="AutoShape 129">
            <a:extLst>
              <a:ext uri="{FF2B5EF4-FFF2-40B4-BE49-F238E27FC236}">
                <a16:creationId xmlns:a16="http://schemas.microsoft.com/office/drawing/2014/main" id="{B9FE2AD8-C7F4-3381-B2C2-29861D329FDD}"/>
              </a:ext>
            </a:extLst>
          </p:cNvPr>
          <p:cNvSpPr>
            <a:spLocks noChangeArrowheads="1"/>
          </p:cNvSpPr>
          <p:nvPr/>
        </p:nvSpPr>
        <p:spPr bwMode="auto">
          <a:xfrm>
            <a:off x="3364360" y="6107179"/>
            <a:ext cx="2983986" cy="475869"/>
          </a:xfrm>
          <a:prstGeom prst="roundRect">
            <a:avLst>
              <a:gd name="adj" fmla="val 3769"/>
            </a:avLst>
          </a:prstGeom>
          <a:noFill/>
          <a:ln w="38100">
            <a:noFill/>
          </a:ln>
        </p:spPr>
        <p:txBody>
          <a:bodyPr vert="horz" wrap="square" lIns="0" tIns="90000" rIns="0" bIns="0" numCol="1" anchor="t" anchorCtr="0" compatLnSpc="1">
            <a:prstTxWarp prst="textNoShape">
              <a:avLst/>
            </a:prstTxWarp>
          </a:bodyPr>
          <a:lstStyle>
            <a:lvl1pPr indent="1905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lang="en-US" altLang="ja-JP"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a:t>
            </a:r>
            <a:r>
              <a:rPr lang="ja-JP" altLang="en-US"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主な内容</a:t>
            </a:r>
            <a:r>
              <a:rPr lang="en-US" altLang="ja-JP" sz="900" b="1" dirty="0">
                <a:latin typeface="BIZ UDゴシック" panose="020B0400000000000000" pitchFamily="49" charset="-128"/>
                <a:ea typeface="BIZ UDゴシック" panose="020B0400000000000000" pitchFamily="49" charset="-128"/>
                <a:cs typeface="ＭＳ Ｐゴシック" panose="020B0600070205080204" pitchFamily="50" charset="-128"/>
              </a:rPr>
              <a:t>】</a:t>
            </a:r>
            <a:endParaRPr lang="ja-JP" altLang="ja-JP" sz="1050" b="1" dirty="0">
              <a:latin typeface="BIZ UDゴシック" panose="020B0400000000000000" pitchFamily="49" charset="-128"/>
              <a:ea typeface="BIZ UDゴシック" panose="020B0400000000000000" pitchFamily="49" charset="-128"/>
            </a:endParaRPr>
          </a:p>
        </p:txBody>
      </p:sp>
      <p:sp>
        <p:nvSpPr>
          <p:cNvPr id="120" name="楕円 119">
            <a:extLst>
              <a:ext uri="{FF2B5EF4-FFF2-40B4-BE49-F238E27FC236}">
                <a16:creationId xmlns:a16="http://schemas.microsoft.com/office/drawing/2014/main" id="{DEBC4897-D8EB-F287-6165-2E1934D8CC63}"/>
              </a:ext>
            </a:extLst>
          </p:cNvPr>
          <p:cNvSpPr/>
          <p:nvPr/>
        </p:nvSpPr>
        <p:spPr>
          <a:xfrm>
            <a:off x="-5204" y="2670152"/>
            <a:ext cx="1532388" cy="1396559"/>
          </a:xfrm>
          <a:prstGeom prst="ellipse">
            <a:avLst/>
          </a:prstGeom>
          <a:solidFill>
            <a:schemeClr val="bg1"/>
          </a:solidFill>
          <a:ln>
            <a:solidFill>
              <a:schemeClr val="tx1"/>
            </a:solidFill>
          </a:ln>
          <a:effectLst>
            <a:softEdge rad="127000"/>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5" name="正方形/長方形 124">
            <a:extLst>
              <a:ext uri="{FF2B5EF4-FFF2-40B4-BE49-F238E27FC236}">
                <a16:creationId xmlns:a16="http://schemas.microsoft.com/office/drawing/2014/main" id="{751D6B6A-E84D-F583-3B5B-F5069C032D71}"/>
              </a:ext>
            </a:extLst>
          </p:cNvPr>
          <p:cNvSpPr/>
          <p:nvPr/>
        </p:nvSpPr>
        <p:spPr>
          <a:xfrm>
            <a:off x="157454" y="4717474"/>
            <a:ext cx="3126763" cy="841014"/>
          </a:xfrm>
          <a:prstGeom prst="rect">
            <a:avLst/>
          </a:prstGeom>
          <a:no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3" name="正方形/長方形 122">
            <a:extLst>
              <a:ext uri="{FF2B5EF4-FFF2-40B4-BE49-F238E27FC236}">
                <a16:creationId xmlns:a16="http://schemas.microsoft.com/office/drawing/2014/main" id="{04B65274-D76B-298F-E39B-205E1BDD1B89}"/>
              </a:ext>
            </a:extLst>
          </p:cNvPr>
          <p:cNvSpPr/>
          <p:nvPr/>
        </p:nvSpPr>
        <p:spPr>
          <a:xfrm>
            <a:off x="87514" y="4710809"/>
            <a:ext cx="89668" cy="854344"/>
          </a:xfrm>
          <a:prstGeom prst="rect">
            <a:avLst/>
          </a:prstGeom>
          <a:solidFill>
            <a:schemeClr val="accent6">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a:extLst>
              <a:ext uri="{FF2B5EF4-FFF2-40B4-BE49-F238E27FC236}">
                <a16:creationId xmlns:a16="http://schemas.microsoft.com/office/drawing/2014/main" id="{567F4CE3-12CF-A069-0054-50D8DE7263DF}"/>
              </a:ext>
            </a:extLst>
          </p:cNvPr>
          <p:cNvSpPr/>
          <p:nvPr/>
        </p:nvSpPr>
        <p:spPr>
          <a:xfrm>
            <a:off x="3603995" y="4702131"/>
            <a:ext cx="3126763" cy="841014"/>
          </a:xfrm>
          <a:prstGeom prst="rect">
            <a:avLst/>
          </a:prstGeom>
          <a:no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4" name="正方形/長方形 123">
            <a:extLst>
              <a:ext uri="{FF2B5EF4-FFF2-40B4-BE49-F238E27FC236}">
                <a16:creationId xmlns:a16="http://schemas.microsoft.com/office/drawing/2014/main" id="{D2BBDB81-F981-7D47-A6F4-F8054204BDC1}"/>
              </a:ext>
            </a:extLst>
          </p:cNvPr>
          <p:cNvSpPr/>
          <p:nvPr/>
        </p:nvSpPr>
        <p:spPr>
          <a:xfrm>
            <a:off x="3534550" y="4702944"/>
            <a:ext cx="89668" cy="854344"/>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043AF2AB-073F-C804-FAA3-53345E60E641}"/>
              </a:ext>
            </a:extLst>
          </p:cNvPr>
          <p:cNvSpPr/>
          <p:nvPr/>
        </p:nvSpPr>
        <p:spPr>
          <a:xfrm>
            <a:off x="316324" y="3429007"/>
            <a:ext cx="891090" cy="103849"/>
          </a:xfrm>
          <a:prstGeom prst="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0" name="テキスト ボックス 69">
            <a:extLst>
              <a:ext uri="{FF2B5EF4-FFF2-40B4-BE49-F238E27FC236}">
                <a16:creationId xmlns:a16="http://schemas.microsoft.com/office/drawing/2014/main" id="{836AEAC4-E99A-0011-7E08-FE706727971A}"/>
              </a:ext>
            </a:extLst>
          </p:cNvPr>
          <p:cNvSpPr txBox="1"/>
          <p:nvPr/>
        </p:nvSpPr>
        <p:spPr>
          <a:xfrm>
            <a:off x="316518" y="3277220"/>
            <a:ext cx="1364353"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いつでも</a:t>
            </a:r>
          </a:p>
        </p:txBody>
      </p:sp>
      <p:sp>
        <p:nvSpPr>
          <p:cNvPr id="13" name="正方形/長方形 12">
            <a:extLst>
              <a:ext uri="{FF2B5EF4-FFF2-40B4-BE49-F238E27FC236}">
                <a16:creationId xmlns:a16="http://schemas.microsoft.com/office/drawing/2014/main" id="{98314006-630A-4972-DA96-D8C494672578}"/>
              </a:ext>
            </a:extLst>
          </p:cNvPr>
          <p:cNvSpPr/>
          <p:nvPr/>
        </p:nvSpPr>
        <p:spPr>
          <a:xfrm>
            <a:off x="-3236" y="139715"/>
            <a:ext cx="6858000" cy="2439625"/>
          </a:xfrm>
          <a:prstGeom prst="rect">
            <a:avLst/>
          </a:prstGeom>
          <a:solidFill>
            <a:srgbClr val="FFFFFF">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タイトル 1">
            <a:extLst>
              <a:ext uri="{FF2B5EF4-FFF2-40B4-BE49-F238E27FC236}">
                <a16:creationId xmlns:a16="http://schemas.microsoft.com/office/drawing/2014/main" id="{155BC670-CD95-67DB-06B7-66A7A597A1FF}"/>
              </a:ext>
            </a:extLst>
          </p:cNvPr>
          <p:cNvSpPr>
            <a:spLocks noGrp="1"/>
          </p:cNvSpPr>
          <p:nvPr/>
        </p:nvSpPr>
        <p:spPr bwMode="auto">
          <a:xfrm>
            <a:off x="712465" y="1251677"/>
            <a:ext cx="6818248" cy="350951"/>
          </a:xfrm>
          <a:prstGeom prst="rect">
            <a:avLst/>
          </a:prstGeom>
          <a:noFill/>
          <a:ln>
            <a:noFill/>
          </a:ln>
        </p:spPr>
        <p:txBody>
          <a:bodyPr vert="horz" wrap="square" lIns="91440" tIns="45720" rIns="91440" bIns="45720" numCol="1" anchor="b" anchorCtr="0" compatLnSpc="1">
            <a:prstTxWarp prst="textNoShape">
              <a:avLst/>
            </a:prstTxWarp>
          </a:bodyPr>
          <a:lstStyle/>
          <a:p>
            <a:pPr defTabSz="914400" eaLnBrk="0" fontAlgn="base" hangingPunct="0">
              <a:spcBef>
                <a:spcPct val="0"/>
              </a:spcBef>
              <a:spcAft>
                <a:spcPct val="0"/>
              </a:spcAft>
            </a:pPr>
            <a:r>
              <a:rPr lang="ja-JP" altLang="en-US" sz="4800" b="1" dirty="0">
                <a:latin typeface="メイリオ" panose="020B0604030504040204" pitchFamily="50" charset="-128"/>
                <a:ea typeface="メイリオ" panose="020B0604030504040204" pitchFamily="50" charset="-128"/>
                <a:cs typeface="メイリオ" panose="020B0604030504040204" pitchFamily="50" charset="-128"/>
              </a:rPr>
              <a:t>サポート講習</a:t>
            </a:r>
            <a:endParaRPr lang="en-US" altLang="ja-JP" sz="48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4" name="タイトル 1">
            <a:extLst>
              <a:ext uri="{FF2B5EF4-FFF2-40B4-BE49-F238E27FC236}">
                <a16:creationId xmlns:a16="http://schemas.microsoft.com/office/drawing/2014/main" id="{BE658CF2-C373-1EB0-AE49-8F302AEF9562}"/>
              </a:ext>
            </a:extLst>
          </p:cNvPr>
          <p:cNvSpPr>
            <a:spLocks noGrp="1"/>
          </p:cNvSpPr>
          <p:nvPr/>
        </p:nvSpPr>
        <p:spPr bwMode="auto">
          <a:xfrm>
            <a:off x="2625600" y="2000514"/>
            <a:ext cx="6818248" cy="350951"/>
          </a:xfrm>
          <a:prstGeom prst="roundRect">
            <a:avLst/>
          </a:prstGeom>
          <a:noFill/>
          <a:ln>
            <a:noFill/>
          </a:ln>
        </p:spPr>
        <p:txBody>
          <a:bodyPr vert="horz" wrap="square" lIns="91440" tIns="45720" rIns="91440" bIns="45720" numCol="1" anchor="b" anchorCtr="0" compatLnSpc="1">
            <a:prstTxWarp prst="textNoShape">
              <a:avLst/>
            </a:prstTxWarp>
          </a:bodyPr>
          <a:lstStyle/>
          <a:p>
            <a:pPr defTabSz="914400" eaLnBrk="0" fontAlgn="base" hangingPunct="0">
              <a:spcBef>
                <a:spcPct val="0"/>
              </a:spcBef>
              <a:spcAft>
                <a:spcPct val="0"/>
              </a:spcAft>
            </a:pPr>
            <a:r>
              <a:rPr lang="ja-JP" altLang="en-US" sz="5400" b="1" dirty="0">
                <a:solidFill>
                  <a:srgbClr val="FF0000"/>
                </a:solidFill>
                <a:latin typeface="メイリオ" panose="020B0604030504040204" pitchFamily="50" charset="-128"/>
                <a:ea typeface="メイリオ" panose="020B0604030504040204" pitchFamily="50" charset="-128"/>
                <a:cs typeface="メイリオ" panose="020B0604030504040204" pitchFamily="50" charset="-128"/>
              </a:rPr>
              <a:t>プラスワン</a:t>
            </a:r>
            <a:endParaRPr lang="ja-JP" altLang="ja-JP" sz="5400" b="1" dirty="0">
              <a:solidFill>
                <a:srgbClr val="FF0000"/>
              </a:solidFill>
              <a:latin typeface="メイリオ" panose="020B0604030504040204" pitchFamily="50" charset="-128"/>
              <a:ea typeface="メイリオ" panose="020B0604030504040204" pitchFamily="50" charset="-128"/>
            </a:endParaRPr>
          </a:p>
        </p:txBody>
      </p:sp>
      <p:sp>
        <p:nvSpPr>
          <p:cNvPr id="59" name="タイトル 1">
            <a:extLst>
              <a:ext uri="{FF2B5EF4-FFF2-40B4-BE49-F238E27FC236}">
                <a16:creationId xmlns:a16="http://schemas.microsoft.com/office/drawing/2014/main" id="{B8E92042-85B1-5369-94FA-40C148BE8492}"/>
              </a:ext>
            </a:extLst>
          </p:cNvPr>
          <p:cNvSpPr>
            <a:spLocks noGrp="1"/>
          </p:cNvSpPr>
          <p:nvPr/>
        </p:nvSpPr>
        <p:spPr bwMode="auto">
          <a:xfrm>
            <a:off x="170260" y="322606"/>
            <a:ext cx="6818248" cy="413188"/>
          </a:xfrm>
          <a:prstGeom prst="rect">
            <a:avLst/>
          </a:prstGeom>
          <a:noFill/>
          <a:ln>
            <a:noFill/>
          </a:ln>
        </p:spPr>
        <p:txBody>
          <a:bodyPr vert="horz" wrap="square" lIns="91440" tIns="45720" rIns="91440" bIns="45720" numCol="1" anchor="b" anchorCtr="0" compatLnSpc="1">
            <a:prstTxWarp prst="textNoShape">
              <a:avLst/>
            </a:prstTxWarp>
          </a:bodyPr>
          <a:lstStyle/>
          <a:p>
            <a:pPr defTabSz="914400" eaLnBrk="0" fontAlgn="base" hangingPunct="0">
              <a:spcBef>
                <a:spcPct val="0"/>
              </a:spcBef>
              <a:spcAft>
                <a:spcPct val="0"/>
              </a:spcAft>
            </a:pPr>
            <a:r>
              <a:rPr lang="ja-JP" altLang="en-US" sz="2000" b="1" dirty="0">
                <a:latin typeface="BIZ UDゴシック" panose="020B0400000000000000" pitchFamily="49" charset="-128"/>
                <a:ea typeface="BIZ UDゴシック" panose="020B0400000000000000" pitchFamily="49" charset="-128"/>
                <a:cs typeface="メイリオ" panose="020B0604030504040204" pitchFamily="50" charset="-128"/>
              </a:rPr>
              <a:t>令和７年度</a:t>
            </a:r>
            <a:endParaRPr lang="ja-JP" altLang="ja-JP" sz="2000" b="1" dirty="0">
              <a:latin typeface="BIZ UDゴシック" panose="020B0400000000000000" pitchFamily="49" charset="-128"/>
              <a:ea typeface="BIZ UDゴシック" panose="020B0400000000000000" pitchFamily="49" charset="-128"/>
            </a:endParaRPr>
          </a:p>
        </p:txBody>
      </p:sp>
      <p:sp>
        <p:nvSpPr>
          <p:cNvPr id="23" name="正方形/長方形 22">
            <a:extLst>
              <a:ext uri="{FF2B5EF4-FFF2-40B4-BE49-F238E27FC236}">
                <a16:creationId xmlns:a16="http://schemas.microsoft.com/office/drawing/2014/main" id="{FA52DE78-23D3-66D9-88FA-7F26A2E184D5}"/>
              </a:ext>
            </a:extLst>
          </p:cNvPr>
          <p:cNvSpPr/>
          <p:nvPr/>
        </p:nvSpPr>
        <p:spPr>
          <a:xfrm>
            <a:off x="99903" y="225531"/>
            <a:ext cx="6661421" cy="2258562"/>
          </a:xfrm>
          <a:prstGeom prst="rect">
            <a:avLst/>
          </a:prstGeom>
          <a:noFill/>
          <a:ln>
            <a:solidFill>
              <a:schemeClr val="accent3">
                <a:lumMod val="20000"/>
                <a:lumOff val="8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a:extLst>
              <a:ext uri="{FF2B5EF4-FFF2-40B4-BE49-F238E27FC236}">
                <a16:creationId xmlns:a16="http://schemas.microsoft.com/office/drawing/2014/main" id="{F031EABE-B6EB-6C78-AF4E-EA6CE697F14F}"/>
              </a:ext>
            </a:extLst>
          </p:cNvPr>
          <p:cNvSpPr txBox="1"/>
          <p:nvPr/>
        </p:nvSpPr>
        <p:spPr>
          <a:xfrm>
            <a:off x="5511153" y="2147483"/>
            <a:ext cx="1168805" cy="306467"/>
          </a:xfrm>
          <a:prstGeom prst="roundRect">
            <a:avLst/>
          </a:prstGeom>
          <a:solidFill>
            <a:srgbClr val="6A8ED0"/>
          </a:solidFill>
        </p:spPr>
        <p:txBody>
          <a:bodyPr wrap="square" rtlCol="0">
            <a:spAutoFit/>
          </a:bodyPr>
          <a:lstStyle/>
          <a:p>
            <a:pPr algn="ctr"/>
            <a:r>
              <a:rPr kumimoji="1" lang="ja-JP" altLang="en-US" sz="1200" b="1" dirty="0">
                <a:solidFill>
                  <a:schemeClr val="bg1"/>
                </a:solidFill>
                <a:latin typeface="BIZ UDPゴシック" panose="020B0400000000000000" pitchFamily="50" charset="-128"/>
                <a:ea typeface="BIZ UDPゴシック" panose="020B0400000000000000" pitchFamily="50" charset="-128"/>
              </a:rPr>
              <a:t>オンデマンド</a:t>
            </a:r>
          </a:p>
        </p:txBody>
      </p:sp>
      <p:sp>
        <p:nvSpPr>
          <p:cNvPr id="3" name="正方形/長方形 2">
            <a:extLst>
              <a:ext uri="{FF2B5EF4-FFF2-40B4-BE49-F238E27FC236}">
                <a16:creationId xmlns:a16="http://schemas.microsoft.com/office/drawing/2014/main" id="{6D4ADDA2-BEB8-B4DE-630C-DB2DC837937B}"/>
              </a:ext>
            </a:extLst>
          </p:cNvPr>
          <p:cNvSpPr/>
          <p:nvPr/>
        </p:nvSpPr>
        <p:spPr>
          <a:xfrm>
            <a:off x="1868843" y="3429007"/>
            <a:ext cx="891090" cy="103849"/>
          </a:xfrm>
          <a:prstGeom prst="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正方形/長方形 4">
            <a:extLst>
              <a:ext uri="{FF2B5EF4-FFF2-40B4-BE49-F238E27FC236}">
                <a16:creationId xmlns:a16="http://schemas.microsoft.com/office/drawing/2014/main" id="{8A9AEBF5-FC54-CD64-9FD0-31376DD8E7DD}"/>
              </a:ext>
            </a:extLst>
          </p:cNvPr>
          <p:cNvSpPr/>
          <p:nvPr/>
        </p:nvSpPr>
        <p:spPr>
          <a:xfrm>
            <a:off x="3294699" y="3429007"/>
            <a:ext cx="1044000" cy="103849"/>
          </a:xfrm>
          <a:prstGeom prst="rect">
            <a:avLst/>
          </a:prstGeom>
          <a:solidFill>
            <a:schemeClr val="accent4">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5" name="テキスト ボックス 24">
            <a:extLst>
              <a:ext uri="{FF2B5EF4-FFF2-40B4-BE49-F238E27FC236}">
                <a16:creationId xmlns:a16="http://schemas.microsoft.com/office/drawing/2014/main" id="{4926DBE3-F16E-317B-AB48-F6FCAA5E7FA6}"/>
              </a:ext>
            </a:extLst>
          </p:cNvPr>
          <p:cNvSpPr txBox="1"/>
          <p:nvPr/>
        </p:nvSpPr>
        <p:spPr>
          <a:xfrm>
            <a:off x="1851932" y="3271557"/>
            <a:ext cx="1211442"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どこでも</a:t>
            </a:r>
          </a:p>
        </p:txBody>
      </p:sp>
      <p:sp>
        <p:nvSpPr>
          <p:cNvPr id="86" name="テキスト ボックス 85">
            <a:extLst>
              <a:ext uri="{FF2B5EF4-FFF2-40B4-BE49-F238E27FC236}">
                <a16:creationId xmlns:a16="http://schemas.microsoft.com/office/drawing/2014/main" id="{16FFD956-0967-BEE7-C78D-74446A55C794}"/>
              </a:ext>
            </a:extLst>
          </p:cNvPr>
          <p:cNvSpPr txBox="1"/>
          <p:nvPr/>
        </p:nvSpPr>
        <p:spPr>
          <a:xfrm>
            <a:off x="3174657" y="3273336"/>
            <a:ext cx="2291620" cy="307777"/>
          </a:xfrm>
          <a:prstGeom prst="rect">
            <a:avLst/>
          </a:prstGeom>
          <a:noFill/>
        </p:spPr>
        <p:txBody>
          <a:bodyPr wrap="square" rtlCol="0">
            <a:spAutoFit/>
          </a:bodyPr>
          <a:lstStyle/>
          <a:p>
            <a:r>
              <a:rPr kumimoji="1" lang="ja-JP" altLang="en-US" sz="1400" b="1" dirty="0">
                <a:latin typeface="メイリオ" panose="020B0604030504040204" pitchFamily="50" charset="-128"/>
                <a:ea typeface="メイリオ" panose="020B0604030504040204" pitchFamily="50" charset="-128"/>
              </a:rPr>
              <a:t>すぐに学べる</a:t>
            </a:r>
          </a:p>
        </p:txBody>
      </p:sp>
    </p:spTree>
    <p:extLst>
      <p:ext uri="{BB962C8B-B14F-4D97-AF65-F5344CB8AC3E}">
        <p14:creationId xmlns:p14="http://schemas.microsoft.com/office/powerpoint/2010/main" val="3473975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extLst>
              <p:ext uri="{D42A27DB-BD31-4B8C-83A1-F6EECF244321}">
                <p14:modId xmlns:p14="http://schemas.microsoft.com/office/powerpoint/2010/main" val="157117027"/>
              </p:ext>
            </p:extLst>
          </p:nvPr>
        </p:nvGraphicFramePr>
        <p:xfrm>
          <a:off x="32211" y="2031586"/>
          <a:ext cx="6793578" cy="1872000"/>
        </p:xfrm>
        <a:graphic>
          <a:graphicData uri="http://schemas.openxmlformats.org/drawingml/2006/table">
            <a:tbl>
              <a:tblPr firstCol="1" bandRow="1">
                <a:tableStyleId>{69012ECD-51FC-41F1-AA8D-1B2483CD663E}</a:tableStyleId>
              </a:tblPr>
              <a:tblGrid>
                <a:gridCol w="1510623">
                  <a:extLst>
                    <a:ext uri="{9D8B030D-6E8A-4147-A177-3AD203B41FA5}">
                      <a16:colId xmlns:a16="http://schemas.microsoft.com/office/drawing/2014/main" val="361908379"/>
                    </a:ext>
                  </a:extLst>
                </a:gridCol>
                <a:gridCol w="5282955">
                  <a:extLst>
                    <a:ext uri="{9D8B030D-6E8A-4147-A177-3AD203B41FA5}">
                      <a16:colId xmlns:a16="http://schemas.microsoft.com/office/drawing/2014/main" val="4176457046"/>
                    </a:ext>
                  </a:extLst>
                </a:gridCol>
              </a:tblGrid>
              <a:tr h="468000">
                <a:tc>
                  <a:txBody>
                    <a:bodyPr/>
                    <a:lstStyle/>
                    <a:p>
                      <a:pPr marR="113030" algn="dist">
                        <a:lnSpc>
                          <a:spcPct val="150000"/>
                        </a:lnSpc>
                        <a:spcAft>
                          <a:spcPts val="0"/>
                        </a:spcAft>
                      </a:pPr>
                      <a:r>
                        <a:rPr lang="ja-JP" sz="1400" kern="100" dirty="0">
                          <a:solidFill>
                            <a:schemeClr val="bg1"/>
                          </a:solidFill>
                          <a:effectLst/>
                          <a:latin typeface="BIZ UDゴシック" panose="020B0400000000000000" pitchFamily="49" charset="-128"/>
                          <a:ea typeface="BIZ UDゴシック" panose="020B0400000000000000" pitchFamily="49" charset="-128"/>
                        </a:rPr>
                        <a:t>訓練実施機関名</a:t>
                      </a:r>
                      <a:endParaRPr lang="ja-JP" sz="14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tc>
                <a:extLst>
                  <a:ext uri="{0D108BD9-81ED-4DB2-BD59-A6C34878D82A}">
                    <a16:rowId xmlns:a16="http://schemas.microsoft.com/office/drawing/2014/main" val="554531951"/>
                  </a:ext>
                </a:extLst>
              </a:tr>
              <a:tr h="468000">
                <a:tc>
                  <a:txBody>
                    <a:bodyPr/>
                    <a:lstStyle/>
                    <a:p>
                      <a:pPr marR="113030" algn="dist">
                        <a:lnSpc>
                          <a:spcPct val="150000"/>
                        </a:lnSpc>
                        <a:spcAft>
                          <a:spcPts val="0"/>
                        </a:spcAft>
                      </a:pPr>
                      <a:r>
                        <a:rPr lang="ja-JP" sz="1400" kern="100" dirty="0">
                          <a:solidFill>
                            <a:schemeClr val="bg1"/>
                          </a:solidFill>
                          <a:effectLst/>
                          <a:latin typeface="BIZ UDゴシック" panose="020B0400000000000000" pitchFamily="49" charset="-128"/>
                          <a:ea typeface="BIZ UDゴシック" panose="020B0400000000000000" pitchFamily="49" charset="-128"/>
                        </a:rPr>
                        <a:t>所在地</a:t>
                      </a:r>
                      <a:endParaRPr lang="ja-JP" sz="14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0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tc>
                <a:extLst>
                  <a:ext uri="{0D108BD9-81ED-4DB2-BD59-A6C34878D82A}">
                    <a16:rowId xmlns:a16="http://schemas.microsoft.com/office/drawing/2014/main" val="1555445707"/>
                  </a:ext>
                </a:extLst>
              </a:tr>
              <a:tr h="468000">
                <a:tc>
                  <a:txBody>
                    <a:bodyPr/>
                    <a:lstStyle/>
                    <a:p>
                      <a:pPr marR="113030" algn="dist">
                        <a:lnSpc>
                          <a:spcPct val="150000"/>
                        </a:lnSpc>
                        <a:spcAft>
                          <a:spcPts val="0"/>
                        </a:spcAft>
                      </a:pPr>
                      <a:r>
                        <a:rPr lang="ja-JP" sz="1400" kern="100" dirty="0">
                          <a:solidFill>
                            <a:schemeClr val="bg1"/>
                          </a:solidFill>
                          <a:effectLst/>
                          <a:latin typeface="BIZ UDゴシック" panose="020B0400000000000000" pitchFamily="49" charset="-128"/>
                          <a:ea typeface="BIZ UDゴシック" panose="020B0400000000000000" pitchFamily="49" charset="-128"/>
                        </a:rPr>
                        <a:t>電話番号</a:t>
                      </a:r>
                      <a:endParaRPr lang="ja-JP" sz="1400" b="0"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400" b="0" kern="100" dirty="0">
                        <a:effectLst/>
                        <a:latin typeface="Arial" panose="020B0604020202020204" pitchFamily="34" charset="0"/>
                        <a:ea typeface="BIZ UDゴシック" panose="020B0400000000000000" pitchFamily="49" charset="-128"/>
                        <a:cs typeface="Arial" panose="020B0604020202020204" pitchFamily="34" charset="0"/>
                      </a:endParaRPr>
                    </a:p>
                  </a:txBody>
                  <a:tcPr marL="61096" marR="61096" marT="0" marB="0" anchor="ctr"/>
                </a:tc>
                <a:extLst>
                  <a:ext uri="{0D108BD9-81ED-4DB2-BD59-A6C34878D82A}">
                    <a16:rowId xmlns:a16="http://schemas.microsoft.com/office/drawing/2014/main" val="697468037"/>
                  </a:ext>
                </a:extLst>
              </a:tr>
              <a:tr h="468000">
                <a:tc>
                  <a:txBody>
                    <a:bodyPr/>
                    <a:lstStyle/>
                    <a:p>
                      <a:pPr marR="113030" algn="dist">
                        <a:lnSpc>
                          <a:spcPct val="150000"/>
                        </a:lnSpc>
                        <a:spcAft>
                          <a:spcPts val="0"/>
                        </a:spcAft>
                      </a:pPr>
                      <a:r>
                        <a:rPr lang="ja-JP" altLang="en-US" sz="1400" b="1"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rPr>
                        <a:t>メールアドレス</a:t>
                      </a:r>
                      <a:endParaRPr lang="ja-JP" sz="1400" b="1" kern="100" dirty="0">
                        <a:solidFill>
                          <a:schemeClr val="bg1"/>
                        </a:solidFill>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solidFill>
                      <a:srgbClr val="004EA2"/>
                    </a:solidFill>
                  </a:tcPr>
                </a:tc>
                <a:tc>
                  <a:txBody>
                    <a:bodyPr/>
                    <a:lstStyle/>
                    <a:p>
                      <a:pPr marR="113030" algn="just">
                        <a:lnSpc>
                          <a:spcPct val="150000"/>
                        </a:lnSpc>
                        <a:spcAft>
                          <a:spcPts val="0"/>
                        </a:spcAft>
                      </a:pPr>
                      <a:endParaRPr lang="ja-JP" sz="1400" b="0" kern="100" dirty="0">
                        <a:effectLst/>
                        <a:latin typeface="Arial" panose="020B0604020202020204" pitchFamily="34" charset="0"/>
                        <a:ea typeface="BIZ UDゴシック" panose="020B0400000000000000" pitchFamily="49" charset="-128"/>
                        <a:cs typeface="Arial" panose="020B0604020202020204" pitchFamily="34" charset="0"/>
                      </a:endParaRPr>
                    </a:p>
                  </a:txBody>
                  <a:tcPr marL="61096" marR="61096" marT="0" marB="0" anchor="ctr"/>
                </a:tc>
                <a:extLst>
                  <a:ext uri="{0D108BD9-81ED-4DB2-BD59-A6C34878D82A}">
                    <a16:rowId xmlns:a16="http://schemas.microsoft.com/office/drawing/2014/main" val="949405067"/>
                  </a:ext>
                </a:extLst>
              </a:tr>
            </a:tbl>
          </a:graphicData>
        </a:graphic>
      </p:graphicFrame>
      <p:sp>
        <p:nvSpPr>
          <p:cNvPr id="11" name="Rectangle 7"/>
          <p:cNvSpPr>
            <a:spLocks noChangeArrowheads="1"/>
          </p:cNvSpPr>
          <p:nvPr/>
        </p:nvSpPr>
        <p:spPr bwMode="auto">
          <a:xfrm>
            <a:off x="68678" y="9035951"/>
            <a:ext cx="6805616" cy="7078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※独立行政法人高齢・障害・求職者雇用支援機構は、「個人情報の保護に関する法律」（平成</a:t>
            </a:r>
            <a:r>
              <a:rPr kumimoji="0" lang="en-US" altLang="ja-JP"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15</a:t>
            </a:r>
            <a:r>
              <a:rPr kumimoji="0"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年法律第</a:t>
            </a:r>
            <a:r>
              <a:rPr kumimoji="0" lang="en-US" altLang="ja-JP"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5</a:t>
            </a:r>
            <a:r>
              <a:rPr kumimoji="0"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７号）を遵守し、保有個人情報を適切に管理し、個人の権利利益を保護いたします。</a:t>
            </a:r>
            <a:endParaRPr kumimoji="0" lang="ja-JP" altLang="en-US" sz="400" b="0" i="0" u="none" strike="noStrike" cap="none" normalizeH="0" baseline="0" dirty="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000" b="0" i="0" u="none" strike="noStrike" cap="none" normalizeH="0" baseline="0" dirty="0">
                <a:ln>
                  <a:noFill/>
                </a:ln>
                <a:solidFill>
                  <a:schemeClr val="tx1"/>
                </a:solidFill>
                <a:effectLst/>
                <a:latin typeface="HG丸ｺﾞｼｯｸM-PRO" panose="020F0600000000000000" pitchFamily="50" charset="-128"/>
                <a:ea typeface="HG丸ｺﾞｼｯｸM-PRO" panose="020F0600000000000000" pitchFamily="50" charset="-128"/>
                <a:cs typeface="Arial" panose="020B0604020202020204" pitchFamily="34" charset="0"/>
              </a:rPr>
              <a:t>ご記入いただいた個人情報は、本講習の申し込みに関する事務処理及びその他の講習に関するご案内等に利用させていただきます。</a:t>
            </a:r>
            <a:endParaRPr kumimoji="0" lang="ja-JP" altLang="en-US" sz="1800" b="0" i="0" u="none" strike="noStrike" cap="none" normalizeH="0" baseline="0" dirty="0">
              <a:ln>
                <a:noFill/>
              </a:ln>
              <a:solidFill>
                <a:schemeClr val="tx1"/>
              </a:solidFill>
              <a:effectLst/>
              <a:latin typeface="Arial" panose="020B0604020202020204" pitchFamily="34" charset="0"/>
            </a:endParaRPr>
          </a:p>
        </p:txBody>
      </p:sp>
      <p:graphicFrame>
        <p:nvGraphicFramePr>
          <p:cNvPr id="12" name="表 11"/>
          <p:cNvGraphicFramePr>
            <a:graphicFrameLocks noGrp="1"/>
          </p:cNvGraphicFramePr>
          <p:nvPr>
            <p:extLst>
              <p:ext uri="{D42A27DB-BD31-4B8C-83A1-F6EECF244321}">
                <p14:modId xmlns:p14="http://schemas.microsoft.com/office/powerpoint/2010/main" val="1638305753"/>
              </p:ext>
            </p:extLst>
          </p:nvPr>
        </p:nvGraphicFramePr>
        <p:xfrm>
          <a:off x="16294" y="0"/>
          <a:ext cx="6858000" cy="1797385"/>
        </p:xfrm>
        <a:graphic>
          <a:graphicData uri="http://schemas.openxmlformats.org/drawingml/2006/table">
            <a:tbl>
              <a:tblPr firstRow="1" bandRow="1">
                <a:tableStyleId>{B301B821-A1FF-4177-AEE7-76D212191A09}</a:tableStyleId>
              </a:tblPr>
              <a:tblGrid>
                <a:gridCol w="4336337">
                  <a:extLst>
                    <a:ext uri="{9D8B030D-6E8A-4147-A177-3AD203B41FA5}">
                      <a16:colId xmlns:a16="http://schemas.microsoft.com/office/drawing/2014/main" val="4202916239"/>
                    </a:ext>
                  </a:extLst>
                </a:gridCol>
                <a:gridCol w="2521663">
                  <a:extLst>
                    <a:ext uri="{9D8B030D-6E8A-4147-A177-3AD203B41FA5}">
                      <a16:colId xmlns:a16="http://schemas.microsoft.com/office/drawing/2014/main" val="997436629"/>
                    </a:ext>
                  </a:extLst>
                </a:gridCol>
              </a:tblGrid>
              <a:tr h="447797">
                <a:tc gridSpan="2">
                  <a:txBody>
                    <a:bodyPr/>
                    <a:lstStyle/>
                    <a:p>
                      <a:r>
                        <a:rPr kumimoji="0" lang="en-US" altLang="ja-JP" sz="1800" u="none" strike="noStrike" cap="none" normalizeH="0" baseline="0" dirty="0">
                          <a:ln>
                            <a:noFill/>
                          </a:ln>
                          <a:effectLst/>
                          <a:latin typeface="BIZ UDゴシック" panose="020B0400000000000000" pitchFamily="49" charset="-128"/>
                          <a:ea typeface="BIZ UDゴシック" panose="020B0400000000000000" pitchFamily="49" charset="-128"/>
                        </a:rPr>
                        <a:t>E-mail</a:t>
                      </a:r>
                      <a:r>
                        <a:rPr kumimoji="0" lang="ja-JP" altLang="ja-JP" sz="1800" u="none" strike="noStrike" cap="none" normalizeH="0" baseline="0" dirty="0">
                          <a:ln>
                            <a:noFill/>
                          </a:ln>
                          <a:effectLst/>
                          <a:latin typeface="BIZ UDゴシック" panose="020B0400000000000000" pitchFamily="49" charset="-128"/>
                          <a:ea typeface="BIZ UDゴシック" panose="020B0400000000000000" pitchFamily="49" charset="-128"/>
                        </a:rPr>
                        <a:t>：</a:t>
                      </a:r>
                      <a:r>
                        <a:rPr kumimoji="0" lang="en-US" altLang="ja-JP" sz="1800" u="none" strike="noStrike" cap="none" normalizeH="0" baseline="0" dirty="0">
                          <a:ln>
                            <a:noFill/>
                          </a:ln>
                          <a:effectLst/>
                          <a:latin typeface="BIZ UDゴシック" panose="020B0400000000000000" pitchFamily="49" charset="-128"/>
                          <a:ea typeface="BIZ UDゴシック" panose="020B0400000000000000" pitchFamily="49" charset="-128"/>
                        </a:rPr>
                        <a:t>Wakayama-vcq@jeed.go.jp</a:t>
                      </a:r>
                      <a:r>
                        <a:rPr kumimoji="0" lang="ja-JP" altLang="en-US" sz="1800" u="none" strike="noStrike" cap="none" normalizeH="0" baseline="0" dirty="0">
                          <a:ln>
                            <a:noFill/>
                          </a:ln>
                          <a:effectLst/>
                          <a:latin typeface="BIZ UDゴシック" panose="020B0400000000000000" pitchFamily="49" charset="-128"/>
                          <a:ea typeface="BIZ UDゴシック" panose="020B0400000000000000" pitchFamily="49" charset="-128"/>
                        </a:rPr>
                        <a:t>　</a:t>
                      </a:r>
                      <a:r>
                        <a:rPr kumimoji="0" lang="en-US"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a:t>
                      </a:r>
                      <a:r>
                        <a:rPr kumimoji="0" lang="ja-JP" altLang="en-US" sz="1400" u="none" strike="noStrike" cap="none" normalizeH="0" baseline="0" dirty="0">
                          <a:ln>
                            <a:noFill/>
                          </a:ln>
                          <a:effectLst/>
                          <a:latin typeface="BIZ UDゴシック" panose="020B0400000000000000" pitchFamily="49" charset="-128"/>
                          <a:ea typeface="BIZ UDゴシック" panose="020B0400000000000000" pitchFamily="49" charset="-128"/>
                        </a:rPr>
                        <a:t>送り間違いにご注意ください</a:t>
                      </a:r>
                      <a:endParaRPr kumimoji="1" lang="ja-JP" altLang="en-US" sz="1200" dirty="0">
                        <a:latin typeface="BIZ UDゴシック" panose="020B0400000000000000" pitchFamily="49" charset="-128"/>
                        <a:ea typeface="BIZ UDゴシック" panose="020B0400000000000000" pitchFamily="49"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004EA2"/>
                    </a:solidFill>
                  </a:tcPr>
                </a:tc>
                <a:tc hMerge="1">
                  <a:txBody>
                    <a:bodyPr/>
                    <a:lstStyle/>
                    <a:p>
                      <a:endParaRPr kumimoji="1" lang="ja-JP" altLang="en-US" dirty="0"/>
                    </a:p>
                  </a:txBody>
                  <a:tcPr/>
                </a:tc>
                <a:extLst>
                  <a:ext uri="{0D108BD9-81ED-4DB2-BD59-A6C34878D82A}">
                    <a16:rowId xmlns:a16="http://schemas.microsoft.com/office/drawing/2014/main" val="3515296849"/>
                  </a:ext>
                </a:extLst>
              </a:tr>
              <a:tr h="625688">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独立行政法人高齢・障害・求職者雇用支援機構</a:t>
                      </a:r>
                      <a:endParaRPr kumimoji="0" lang="ja-JP" altLang="ja-JP" sz="500" u="none" strike="noStrike" cap="none" normalizeH="0" baseline="0" dirty="0">
                        <a:ln>
                          <a:noFill/>
                        </a:ln>
                        <a:effectLst/>
                        <a:latin typeface="BIZ UDゴシック" panose="020B0400000000000000" pitchFamily="49" charset="-128"/>
                        <a:ea typeface="BIZ UDゴシック" panose="020B0400000000000000"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1400" u="none" strike="noStrike" cap="none" normalizeH="0" baseline="0">
                          <a:ln>
                            <a:noFill/>
                          </a:ln>
                          <a:effectLst/>
                          <a:latin typeface="BIZ UDゴシック" panose="020B0400000000000000" pitchFamily="49" charset="-128"/>
                          <a:ea typeface="BIZ UDゴシック" panose="020B0400000000000000" pitchFamily="49" charset="-128"/>
                        </a:rPr>
                        <a:t>和歌山</a:t>
                      </a:r>
                      <a:r>
                        <a:rPr kumimoji="0" lang="ja-JP" altLang="ja-JP" sz="1400" u="none" strike="noStrike" cap="none" normalizeH="0" baseline="0">
                          <a:ln>
                            <a:noFill/>
                          </a:ln>
                          <a:effectLst/>
                          <a:latin typeface="BIZ UDゴシック" panose="020B0400000000000000" pitchFamily="49" charset="-128"/>
                          <a:ea typeface="BIZ UDゴシック" panose="020B0400000000000000" pitchFamily="49" charset="-128"/>
                        </a:rPr>
                        <a:t>支部　</a:t>
                      </a:r>
                      <a:r>
                        <a:rPr kumimoji="0" lang="ja-JP"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求職者</a:t>
                      </a:r>
                      <a:r>
                        <a:rPr kumimoji="0" lang="ja-JP" altLang="ja-JP" sz="1400" u="none" strike="noStrike" cap="none" normalizeH="0" baseline="0">
                          <a:ln>
                            <a:noFill/>
                          </a:ln>
                          <a:effectLst/>
                          <a:latin typeface="BIZ UDゴシック" panose="020B0400000000000000" pitchFamily="49" charset="-128"/>
                          <a:ea typeface="BIZ UDゴシック" panose="020B0400000000000000" pitchFamily="49" charset="-128"/>
                        </a:rPr>
                        <a:t>支援課　</a:t>
                      </a:r>
                      <a:r>
                        <a:rPr kumimoji="0" lang="ja-JP" altLang="en-US" sz="1400" u="none" strike="noStrike" cap="none" normalizeH="0" baseline="0">
                          <a:ln>
                            <a:noFill/>
                          </a:ln>
                          <a:effectLst/>
                          <a:latin typeface="BIZ UDゴシック" panose="020B0400000000000000" pitchFamily="49" charset="-128"/>
                          <a:ea typeface="BIZ UDゴシック" panose="020B0400000000000000" pitchFamily="49" charset="-128"/>
                        </a:rPr>
                        <a:t>大橋</a:t>
                      </a:r>
                      <a:r>
                        <a:rPr kumimoji="0" lang="ja-JP" altLang="ja-JP" sz="1400" u="none" strike="noStrike" cap="none" normalizeH="0" baseline="0">
                          <a:ln>
                            <a:noFill/>
                          </a:ln>
                          <a:effectLst/>
                          <a:latin typeface="BIZ UDゴシック" panose="020B0400000000000000" pitchFamily="49" charset="-128"/>
                          <a:ea typeface="BIZ UDゴシック" panose="020B0400000000000000" pitchFamily="49" charset="-128"/>
                        </a:rPr>
                        <a:t>、</a:t>
                      </a:r>
                      <a:r>
                        <a:rPr kumimoji="0" lang="ja-JP" altLang="en-US" sz="1400" u="none" strike="noStrike" cap="none" normalizeH="0" baseline="0">
                          <a:ln>
                            <a:noFill/>
                          </a:ln>
                          <a:effectLst/>
                          <a:latin typeface="BIZ UDゴシック" panose="020B0400000000000000" pitchFamily="49" charset="-128"/>
                          <a:ea typeface="BIZ UDゴシック" panose="020B0400000000000000" pitchFamily="49" charset="-128"/>
                        </a:rPr>
                        <a:t>米澤</a:t>
                      </a:r>
                      <a:r>
                        <a:rPr kumimoji="0" lang="ja-JP" altLang="ja-JP" sz="1400" u="none" strike="noStrike" cap="none" normalizeH="0" baseline="0">
                          <a:ln>
                            <a:noFill/>
                          </a:ln>
                          <a:effectLst/>
                          <a:latin typeface="BIZ UDゴシック" panose="020B0400000000000000" pitchFamily="49" charset="-128"/>
                          <a:ea typeface="BIZ UDゴシック" panose="020B0400000000000000" pitchFamily="49" charset="-128"/>
                        </a:rPr>
                        <a:t>　</a:t>
                      </a:r>
                      <a:r>
                        <a:rPr kumimoji="0" lang="ja-JP" altLang="ja-JP" sz="1400" u="none" strike="noStrike" cap="none" normalizeH="0" baseline="0" dirty="0">
                          <a:ln>
                            <a:noFill/>
                          </a:ln>
                          <a:effectLst/>
                          <a:latin typeface="BIZ UDゴシック" panose="020B0400000000000000" pitchFamily="49" charset="-128"/>
                          <a:ea typeface="BIZ UDゴシック" panose="020B0400000000000000" pitchFamily="49" charset="-128"/>
                        </a:rPr>
                        <a:t>行</a:t>
                      </a:r>
                      <a:endParaRPr kumimoji="0" lang="en-US" altLang="ja-JP" sz="1400" u="none" strike="noStrike" cap="none" normalizeH="0" baseline="0" dirty="0">
                        <a:ln>
                          <a:noFill/>
                        </a:ln>
                        <a:effectLst/>
                        <a:latin typeface="BIZ UDゴシック" panose="020B0400000000000000" pitchFamily="49" charset="-128"/>
                        <a:ea typeface="BIZ UDゴシック" panose="020B0400000000000000" pitchFamily="49"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dirty="0">
                        <a:latin typeface="BIZ UDゴシック" panose="020B0400000000000000" pitchFamily="49" charset="-128"/>
                        <a:ea typeface="BIZ UDゴシック" panose="020B0400000000000000" pitchFamily="49" charset="-128"/>
                      </a:endParaRPr>
                    </a:p>
                  </a:txBody>
                  <a:tcPr>
                    <a:lnL w="12700" cmpd="sng">
                      <a:noFill/>
                    </a:lnL>
                    <a:lnR>
                      <a:noFill/>
                    </a:lnR>
                    <a:lnT w="12700" cmpd="sng">
                      <a:noFill/>
                    </a:lnT>
                    <a:lnB w="12700" cmpd="sng">
                      <a:noFill/>
                    </a:lnB>
                    <a:lnTlToBr w="12700" cmpd="sng">
                      <a:noFill/>
                      <a:prstDash val="solid"/>
                    </a:lnTlToBr>
                    <a:lnBlToTr w="12700" cmpd="sng">
                      <a:noFill/>
                      <a:prstDash val="solid"/>
                    </a:lnBlToTr>
                    <a:noFill/>
                  </a:tcPr>
                </a:tc>
                <a:tc>
                  <a:txBody>
                    <a:bodyPr/>
                    <a:lstStyle/>
                    <a:p>
                      <a:endParaRPr kumimoji="1" lang="ja-JP" altLang="en-US" dirty="0">
                        <a:latin typeface="メイリオ" panose="020B0604030504040204" pitchFamily="50" charset="-128"/>
                        <a:ea typeface="メイリオ" panose="020B0604030504040204" pitchFamily="50" charset="-128"/>
                      </a:endParaRPr>
                    </a:p>
                  </a:txBody>
                  <a:tcPr>
                    <a:lnL>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300313614"/>
                  </a:ext>
                </a:extLst>
              </a:tr>
              <a:tr h="625688">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ja-JP" altLang="en-US" sz="2400" b="1" dirty="0">
                          <a:solidFill>
                            <a:schemeClr val="tx1">
                              <a:lumMod val="75000"/>
                              <a:lumOff val="25000"/>
                            </a:schemeClr>
                          </a:solidFill>
                          <a:latin typeface="BIZ UDゴシック" panose="020B0400000000000000" pitchFamily="49" charset="-128"/>
                          <a:ea typeface="BIZ UDゴシック" panose="020B0400000000000000" pitchFamily="49" charset="-128"/>
                          <a:cs typeface="メイリオ" panose="020B0604030504040204" pitchFamily="50" charset="-128"/>
                        </a:rPr>
                        <a:t>サポート講習プラスワン　</a:t>
                      </a:r>
                      <a:r>
                        <a:rPr kumimoji="1" lang="ja-JP" altLang="en-US" sz="2400" b="1" dirty="0">
                          <a:latin typeface="BIZ UDゴシック" panose="020B0400000000000000" pitchFamily="49" charset="-128"/>
                          <a:ea typeface="BIZ UDゴシック" panose="020B0400000000000000" pitchFamily="49" charset="-128"/>
                        </a:rPr>
                        <a:t>受講申込書</a:t>
                      </a:r>
                      <a:endParaRPr lang="ja-JP" altLang="ja-JP" sz="2400" b="1" dirty="0">
                        <a:solidFill>
                          <a:schemeClr val="tx1">
                            <a:lumMod val="75000"/>
                            <a:lumOff val="25000"/>
                          </a:schemeClr>
                        </a:solidFill>
                        <a:latin typeface="BIZ UDゴシック" panose="020B0400000000000000" pitchFamily="49" charset="-128"/>
                        <a:ea typeface="BIZ UDゴシック" panose="020B0400000000000000" pitchFamily="49" charset="-128"/>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hMerge="1">
                  <a:txBody>
                    <a:bodyPr/>
                    <a:lstStyle/>
                    <a:p>
                      <a:endParaRPr kumimoji="1" lang="ja-JP" altLang="en-US"/>
                    </a:p>
                  </a:txBody>
                  <a:tcPr/>
                </a:tc>
                <a:extLst>
                  <a:ext uri="{0D108BD9-81ED-4DB2-BD59-A6C34878D82A}">
                    <a16:rowId xmlns:a16="http://schemas.microsoft.com/office/drawing/2014/main" val="1792360381"/>
                  </a:ext>
                </a:extLst>
              </a:tr>
            </a:tbl>
          </a:graphicData>
        </a:graphic>
      </p:graphicFrame>
      <p:graphicFrame>
        <p:nvGraphicFramePr>
          <p:cNvPr id="2" name="表 1">
            <a:extLst>
              <a:ext uri="{FF2B5EF4-FFF2-40B4-BE49-F238E27FC236}">
                <a16:creationId xmlns:a16="http://schemas.microsoft.com/office/drawing/2014/main" id="{E124D705-9EE4-7E2A-A0FE-CB58EA229DA7}"/>
              </a:ext>
            </a:extLst>
          </p:cNvPr>
          <p:cNvGraphicFramePr>
            <a:graphicFrameLocks noGrp="1"/>
          </p:cNvGraphicFramePr>
          <p:nvPr>
            <p:extLst>
              <p:ext uri="{D42A27DB-BD31-4B8C-83A1-F6EECF244321}">
                <p14:modId xmlns:p14="http://schemas.microsoft.com/office/powerpoint/2010/main" val="1618575210"/>
              </p:ext>
            </p:extLst>
          </p:nvPr>
        </p:nvGraphicFramePr>
        <p:xfrm>
          <a:off x="115214" y="5063464"/>
          <a:ext cx="6627571" cy="3948765"/>
        </p:xfrm>
        <a:graphic>
          <a:graphicData uri="http://schemas.openxmlformats.org/drawingml/2006/table">
            <a:tbl>
              <a:tblPr firstCol="1" bandRow="1">
                <a:tableStyleId>{69012ECD-51FC-41F1-AA8D-1B2483CD663E}</a:tableStyleId>
              </a:tblPr>
              <a:tblGrid>
                <a:gridCol w="4855272">
                  <a:extLst>
                    <a:ext uri="{9D8B030D-6E8A-4147-A177-3AD203B41FA5}">
                      <a16:colId xmlns:a16="http://schemas.microsoft.com/office/drawing/2014/main" val="4176457046"/>
                    </a:ext>
                  </a:extLst>
                </a:gridCol>
                <a:gridCol w="1772299">
                  <a:extLst>
                    <a:ext uri="{9D8B030D-6E8A-4147-A177-3AD203B41FA5}">
                      <a16:colId xmlns:a16="http://schemas.microsoft.com/office/drawing/2014/main" val="3492010886"/>
                    </a:ext>
                  </a:extLst>
                </a:gridCol>
              </a:tblGrid>
              <a:tr h="360000">
                <a:tc>
                  <a:txBody>
                    <a:bodyPr/>
                    <a:lstStyle/>
                    <a:p>
                      <a:pPr marR="113030" algn="ctr">
                        <a:lnSpc>
                          <a:spcPct val="150000"/>
                        </a:lnSpc>
                        <a:spcAft>
                          <a:spcPts val="0"/>
                        </a:spcAft>
                      </a:pPr>
                      <a:r>
                        <a:rPr lang="ja-JP" altLang="en-US" sz="1400" b="1" kern="100" dirty="0">
                          <a:solidFill>
                            <a:schemeClr val="bg1"/>
                          </a:solidFill>
                          <a:effectLst/>
                          <a:latin typeface="BIZ UDゴシック" panose="020B0400000000000000" pitchFamily="49" charset="-128"/>
                          <a:ea typeface="BIZ UDゴシック" panose="020B0400000000000000" pitchFamily="49" charset="-128"/>
                        </a:rPr>
                        <a:t>受講希望者氏名</a:t>
                      </a:r>
                      <a:endParaRPr lang="en-US" sz="1400" b="1" kern="100" dirty="0">
                        <a:solidFill>
                          <a:schemeClr val="bg1"/>
                        </a:solidFill>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solidFill>
                      <a:srgbClr val="004EA2"/>
                    </a:solidFill>
                  </a:tcPr>
                </a:tc>
                <a:tc>
                  <a:txBody>
                    <a:bodyPr/>
                    <a:lstStyle/>
                    <a:p>
                      <a:pPr marR="113030" algn="ctr">
                        <a:lnSpc>
                          <a:spcPct val="150000"/>
                        </a:lnSpc>
                        <a:spcAft>
                          <a:spcPts val="0"/>
                        </a:spcAft>
                      </a:pPr>
                      <a:r>
                        <a:rPr lang="ja-JP" altLang="en-US" sz="1400" b="1" kern="100" dirty="0">
                          <a:solidFill>
                            <a:schemeClr val="bg1"/>
                          </a:solidFill>
                          <a:effectLst/>
                          <a:latin typeface="BIZ UDゴシック" panose="020B0400000000000000" pitchFamily="49" charset="-128"/>
                          <a:ea typeface="BIZ UDゴシック" panose="020B0400000000000000" pitchFamily="49" charset="-128"/>
                        </a:rPr>
                        <a:t>希望テーマ番号</a:t>
                      </a:r>
                      <a:endParaRPr lang="en-US" altLang="ja-JP" sz="1200" b="1" kern="100" dirty="0">
                        <a:solidFill>
                          <a:schemeClr val="bg1"/>
                        </a:solidFill>
                        <a:effectLst/>
                        <a:latin typeface="BIZ UDゴシック" panose="020B0400000000000000" pitchFamily="49" charset="-128"/>
                        <a:ea typeface="BIZ UDゴシック" panose="020B0400000000000000" pitchFamily="49" charset="-128"/>
                      </a:endParaRPr>
                    </a:p>
                    <a:p>
                      <a:pPr marR="113030" algn="ctr">
                        <a:lnSpc>
                          <a:spcPct val="150000"/>
                        </a:lnSpc>
                        <a:spcAft>
                          <a:spcPts val="0"/>
                        </a:spcAft>
                      </a:pPr>
                      <a:r>
                        <a:rPr lang="ja-JP" altLang="en-US" sz="1100" b="1" kern="100" dirty="0">
                          <a:solidFill>
                            <a:schemeClr val="bg1"/>
                          </a:solidFill>
                          <a:effectLst/>
                          <a:latin typeface="BIZ UDゴシック" panose="020B0400000000000000" pitchFamily="49" charset="-128"/>
                          <a:ea typeface="BIZ UDゴシック" panose="020B0400000000000000" pitchFamily="49" charset="-128"/>
                        </a:rPr>
                        <a:t>（複数可）</a:t>
                      </a:r>
                      <a:endParaRPr lang="en-US" sz="1400" b="1" kern="100" dirty="0">
                        <a:solidFill>
                          <a:schemeClr val="bg1"/>
                        </a:solidFill>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solidFill>
                      <a:srgbClr val="004EA2"/>
                    </a:solidFill>
                  </a:tcPr>
                </a:tc>
                <a:extLst>
                  <a:ext uri="{0D108BD9-81ED-4DB2-BD59-A6C34878D82A}">
                    <a16:rowId xmlns:a16="http://schemas.microsoft.com/office/drawing/2014/main" val="797954374"/>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3367986160"/>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2651294418"/>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515908826"/>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4163606627"/>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688943164"/>
                  </a:ext>
                </a:extLst>
              </a:tr>
              <a:tr h="342000">
                <a:tc>
                  <a:txBody>
                    <a:bodyPr/>
                    <a:lstStyle/>
                    <a:p>
                      <a:pPr marR="113030" algn="just">
                        <a:lnSpc>
                          <a:spcPct val="150000"/>
                        </a:lnSpc>
                        <a:spcAft>
                          <a:spcPts val="0"/>
                        </a:spcAft>
                      </a:pPr>
                      <a:endParaRPr lang="en-US" sz="1400" kern="100" dirty="0">
                        <a:effectLst/>
                        <a:latin typeface="BIZ UDゴシック" panose="020B0400000000000000" pitchFamily="49" charset="-128"/>
                        <a:ea typeface="BIZ UDゴシック" panose="020B0400000000000000" pitchFamily="49" charset="-128"/>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en-US" sz="1400" b="1" kern="100" dirty="0">
                        <a:effectLst/>
                        <a:latin typeface="BIZ UDゴシック" panose="020B0400000000000000" pitchFamily="49" charset="-128"/>
                        <a:ea typeface="BIZ UDゴシック" panose="020B0400000000000000" pitchFamily="49" charset="-128"/>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2702776400"/>
                  </a:ext>
                </a:extLst>
              </a:tr>
              <a:tr h="342000">
                <a:tc>
                  <a:txBody>
                    <a:bodyPr/>
                    <a:lstStyle/>
                    <a:p>
                      <a:pPr marR="113030" algn="just">
                        <a:lnSpc>
                          <a:spcPct val="150000"/>
                        </a:lnSpc>
                        <a:spcAft>
                          <a:spcPts val="0"/>
                        </a:spcAft>
                      </a:pPr>
                      <a:endParaRPr lang="ja-JP" altLang="en-US"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altLang="en-US"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603951006"/>
                  </a:ext>
                </a:extLst>
              </a:tr>
              <a:tr h="342000">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1148201647"/>
                  </a:ext>
                </a:extLst>
              </a:tr>
              <a:tr h="342000">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3098005011"/>
                  </a:ext>
                </a:extLst>
              </a:tr>
              <a:tr h="342000">
                <a:tc>
                  <a:txBody>
                    <a:bodyPr/>
                    <a:lstStyle/>
                    <a:p>
                      <a:pPr marR="113030" algn="just">
                        <a:lnSpc>
                          <a:spcPct val="150000"/>
                        </a:lnSpc>
                        <a:spcAft>
                          <a:spcPts val="0"/>
                        </a:spcAft>
                      </a:pPr>
                      <a:endParaRPr lang="ja-JP" sz="1400" b="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R w="12700" cap="flat" cmpd="sng" algn="ctr">
                      <a:solidFill>
                        <a:srgbClr val="C1D9EF"/>
                      </a:solidFill>
                      <a:prstDash val="solid"/>
                      <a:round/>
                      <a:headEnd type="none" w="med" len="med"/>
                      <a:tailEnd type="none" w="med" len="med"/>
                    </a:lnR>
                  </a:tcPr>
                </a:tc>
                <a:tc>
                  <a:txBody>
                    <a:bodyPr/>
                    <a:lstStyle/>
                    <a:p>
                      <a:pPr marR="113030" algn="just">
                        <a:lnSpc>
                          <a:spcPct val="150000"/>
                        </a:lnSpc>
                        <a:spcAft>
                          <a:spcPts val="0"/>
                        </a:spcAft>
                      </a:pPr>
                      <a:endParaRPr lang="ja-JP" sz="1400" b="1"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1096" marR="61096" marT="0" marB="0" anchor="ctr">
                    <a:lnL w="12700" cap="flat" cmpd="sng" algn="ctr">
                      <a:solidFill>
                        <a:srgbClr val="C1D9EF"/>
                      </a:solidFill>
                      <a:prstDash val="solid"/>
                      <a:round/>
                      <a:headEnd type="none" w="med" len="med"/>
                      <a:tailEnd type="none" w="med" len="med"/>
                    </a:lnL>
                    <a:lnR w="12700" cap="flat" cmpd="sng" algn="ctr">
                      <a:solidFill>
                        <a:srgbClr val="C1D9EF"/>
                      </a:solidFill>
                      <a:prstDash val="solid"/>
                      <a:round/>
                      <a:headEnd type="none" w="med" len="med"/>
                      <a:tailEnd type="none" w="med" len="med"/>
                    </a:lnR>
                    <a:noFill/>
                  </a:tcPr>
                </a:tc>
                <a:extLst>
                  <a:ext uri="{0D108BD9-81ED-4DB2-BD59-A6C34878D82A}">
                    <a16:rowId xmlns:a16="http://schemas.microsoft.com/office/drawing/2014/main" val="4229109391"/>
                  </a:ext>
                </a:extLst>
              </a:tr>
            </a:tbl>
          </a:graphicData>
        </a:graphic>
      </p:graphicFrame>
      <p:sp>
        <p:nvSpPr>
          <p:cNvPr id="5" name="テキスト ボックス 4">
            <a:extLst>
              <a:ext uri="{FF2B5EF4-FFF2-40B4-BE49-F238E27FC236}">
                <a16:creationId xmlns:a16="http://schemas.microsoft.com/office/drawing/2014/main" id="{6DA680C5-13DD-AF57-4A49-022BB7851179}"/>
              </a:ext>
            </a:extLst>
          </p:cNvPr>
          <p:cNvSpPr txBox="1"/>
          <p:nvPr/>
        </p:nvSpPr>
        <p:spPr>
          <a:xfrm>
            <a:off x="-121075" y="1681660"/>
            <a:ext cx="2552700" cy="307777"/>
          </a:xfrm>
          <a:prstGeom prst="rect">
            <a:avLst/>
          </a:prstGeom>
          <a:noFill/>
        </p:spPr>
        <p:txBody>
          <a:bodyPr wrap="square" rtlCol="0">
            <a:spAutoFit/>
          </a:bodyPr>
          <a:lstStyle/>
          <a:p>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実施機関情報</a:t>
            </a:r>
            <a:r>
              <a:rPr kumimoji="1" lang="en-US" altLang="ja-JP" sz="1400" b="1" dirty="0">
                <a:latin typeface="BIZ UDゴシック" panose="020B0400000000000000" pitchFamily="49" charset="-128"/>
                <a:ea typeface="BIZ UDゴシック" panose="020B0400000000000000" pitchFamily="49" charset="-128"/>
              </a:rPr>
              <a:t>】</a:t>
            </a:r>
            <a:endParaRPr kumimoji="1" lang="ja-JP" altLang="en-US" sz="1400" b="1" dirty="0">
              <a:latin typeface="BIZ UDゴシック" panose="020B0400000000000000" pitchFamily="49" charset="-128"/>
              <a:ea typeface="BIZ UDゴシック" panose="020B0400000000000000" pitchFamily="49" charset="-128"/>
            </a:endParaRPr>
          </a:p>
        </p:txBody>
      </p:sp>
      <p:grpSp>
        <p:nvGrpSpPr>
          <p:cNvPr id="10" name="グループ化 9">
            <a:extLst>
              <a:ext uri="{FF2B5EF4-FFF2-40B4-BE49-F238E27FC236}">
                <a16:creationId xmlns:a16="http://schemas.microsoft.com/office/drawing/2014/main" id="{62C84141-9911-F00E-A1A1-DB12EB607CAD}"/>
              </a:ext>
            </a:extLst>
          </p:cNvPr>
          <p:cNvGrpSpPr/>
          <p:nvPr/>
        </p:nvGrpSpPr>
        <p:grpSpPr>
          <a:xfrm>
            <a:off x="-121075" y="4021391"/>
            <a:ext cx="7238943" cy="1031051"/>
            <a:chOff x="-121075" y="4021391"/>
            <a:chExt cx="7238943" cy="1031051"/>
          </a:xfrm>
        </p:grpSpPr>
        <p:sp>
          <p:nvSpPr>
            <p:cNvPr id="3" name="テキスト ボックス 2">
              <a:extLst>
                <a:ext uri="{FF2B5EF4-FFF2-40B4-BE49-F238E27FC236}">
                  <a16:creationId xmlns:a16="http://schemas.microsoft.com/office/drawing/2014/main" id="{D843B458-ADC5-00B3-2F3E-F1861BDFC05F}"/>
                </a:ext>
              </a:extLst>
            </p:cNvPr>
            <p:cNvSpPr txBox="1"/>
            <p:nvPr/>
          </p:nvSpPr>
          <p:spPr>
            <a:xfrm>
              <a:off x="-121075" y="4021391"/>
              <a:ext cx="7238943" cy="1031051"/>
            </a:xfrm>
            <a:prstGeom prst="rect">
              <a:avLst/>
            </a:prstGeom>
            <a:noFill/>
          </p:spPr>
          <p:txBody>
            <a:bodyPr wrap="square" rtlCol="0">
              <a:spAutoFit/>
            </a:bodyPr>
            <a:lstStyle/>
            <a:p>
              <a:r>
                <a:rPr kumimoji="1" lang="en-US" altLang="ja-JP" sz="1400" b="1" dirty="0">
                  <a:latin typeface="BIZ UDゴシック" panose="020B0400000000000000" pitchFamily="49" charset="-128"/>
                  <a:ea typeface="BIZ UDゴシック" panose="020B0400000000000000" pitchFamily="49" charset="-128"/>
                </a:rPr>
                <a:t>【</a:t>
              </a:r>
              <a:r>
                <a:rPr kumimoji="1" lang="ja-JP" altLang="en-US" sz="1400" b="1" dirty="0">
                  <a:latin typeface="BIZ UDゴシック" panose="020B0400000000000000" pitchFamily="49" charset="-128"/>
                  <a:ea typeface="BIZ UDゴシック" panose="020B0400000000000000" pitchFamily="49" charset="-128"/>
                </a:rPr>
                <a:t>受講希望者情報</a:t>
              </a:r>
              <a:r>
                <a:rPr kumimoji="1" lang="en-US" altLang="ja-JP" sz="1400" b="1" dirty="0">
                  <a:latin typeface="BIZ UDゴシック" panose="020B0400000000000000" pitchFamily="49" charset="-128"/>
                  <a:ea typeface="BIZ UDゴシック" panose="020B0400000000000000" pitchFamily="49" charset="-128"/>
                </a:rPr>
                <a:t>】</a:t>
              </a:r>
            </a:p>
            <a:p>
              <a:r>
                <a:rPr kumimoji="1" lang="ja-JP" altLang="en-US" sz="1400" b="1" dirty="0">
                  <a:latin typeface="BIZ UDゴシック" panose="020B0400000000000000" pitchFamily="49" charset="-128"/>
                  <a:ea typeface="BIZ UDゴシック" panose="020B0400000000000000" pitchFamily="49" charset="-128"/>
                </a:rPr>
                <a:t>　</a:t>
              </a:r>
              <a:r>
                <a:rPr kumimoji="1" lang="ja-JP" altLang="en-US" sz="1050" b="1" dirty="0">
                  <a:latin typeface="BIZ UDゴシック" panose="020B0400000000000000" pitchFamily="49" charset="-128"/>
                  <a:ea typeface="BIZ UDゴシック" panose="020B0400000000000000" pitchFamily="49" charset="-128"/>
                </a:rPr>
                <a:t>・視聴したいテーマの番号を記入してください（複数可）</a:t>
              </a:r>
              <a:endParaRPr kumimoji="1" lang="en-US" altLang="ja-JP" sz="1050" b="1" dirty="0">
                <a:latin typeface="BIZ UDゴシック" panose="020B0400000000000000" pitchFamily="49" charset="-128"/>
                <a:ea typeface="BIZ UDゴシック" panose="020B0400000000000000" pitchFamily="49" charset="-128"/>
              </a:endParaRPr>
            </a:p>
            <a:p>
              <a:r>
                <a:rPr kumimoji="1" lang="ja-JP" altLang="en-US" sz="1100" b="1" dirty="0">
                  <a:latin typeface="BIZ UDゴシック" panose="020B0400000000000000" pitchFamily="49" charset="-128"/>
                  <a:ea typeface="BIZ UDゴシック" panose="020B0400000000000000" pitchFamily="49" charset="-128"/>
                </a:rPr>
                <a:t>　</a:t>
              </a:r>
              <a:endParaRPr kumimoji="1" lang="en-US" altLang="ja-JP" sz="1100" b="1" dirty="0">
                <a:latin typeface="BIZ UDゴシック" panose="020B0400000000000000" pitchFamily="49" charset="-128"/>
                <a:ea typeface="BIZ UDゴシック" panose="020B0400000000000000" pitchFamily="49" charset="-128"/>
              </a:endParaRPr>
            </a:p>
            <a:p>
              <a:endParaRPr kumimoji="1" lang="en-US" altLang="ja-JP" sz="1100" b="1" dirty="0">
                <a:latin typeface="BIZ UDゴシック" panose="020B0400000000000000" pitchFamily="49" charset="-128"/>
                <a:ea typeface="BIZ UDゴシック" panose="020B0400000000000000" pitchFamily="49" charset="-128"/>
              </a:endParaRPr>
            </a:p>
            <a:p>
              <a:r>
                <a:rPr kumimoji="1" lang="ja-JP" altLang="en-US" sz="1100" b="1" dirty="0">
                  <a:latin typeface="BIZ UDゴシック" panose="020B0400000000000000" pitchFamily="49" charset="-128"/>
                  <a:ea typeface="BIZ UDゴシック" panose="020B0400000000000000" pitchFamily="49" charset="-128"/>
                </a:rPr>
                <a:t>　</a:t>
              </a:r>
              <a:r>
                <a:rPr kumimoji="1" lang="ja-JP" altLang="en-US" sz="1050" b="1" dirty="0">
                  <a:latin typeface="BIZ UDゴシック" panose="020B0400000000000000" pitchFamily="49" charset="-128"/>
                  <a:ea typeface="BIZ UDゴシック" panose="020B0400000000000000" pitchFamily="49" charset="-128"/>
                </a:rPr>
                <a:t>・視聴後はアンケートの記入をお願いいたします。</a:t>
              </a:r>
              <a:r>
                <a:rPr kumimoji="1" lang="en-US" altLang="ja-JP" sz="1050" b="1" dirty="0">
                  <a:latin typeface="BIZ UDゴシック" panose="020B0400000000000000" pitchFamily="49" charset="-128"/>
                  <a:ea typeface="BIZ UDゴシック" panose="020B0400000000000000" pitchFamily="49" charset="-128"/>
                </a:rPr>
                <a:t>(</a:t>
              </a:r>
              <a:r>
                <a:rPr kumimoji="1" lang="ja-JP" altLang="en-US" sz="1050" b="1" dirty="0">
                  <a:latin typeface="BIZ UDゴシック" panose="020B0400000000000000" pitchFamily="49" charset="-128"/>
                  <a:ea typeface="BIZ UDゴシック" panose="020B0400000000000000" pitchFamily="49" charset="-128"/>
                </a:rPr>
                <a:t>受講者ごとに１枚</a:t>
              </a:r>
              <a:r>
                <a:rPr kumimoji="1" lang="ja-JP" altLang="en-US" sz="1100" b="1" dirty="0">
                  <a:latin typeface="BIZ UDゴシック" panose="020B0400000000000000" pitchFamily="49" charset="-128"/>
                  <a:ea typeface="BIZ UDゴシック" panose="020B0400000000000000" pitchFamily="49" charset="-128"/>
                </a:rPr>
                <a:t>）</a:t>
              </a:r>
              <a:endParaRPr kumimoji="1" lang="en-US" altLang="ja-JP" sz="1100" b="1" dirty="0">
                <a:latin typeface="BIZ UDゴシック" panose="020B0400000000000000" pitchFamily="49" charset="-128"/>
                <a:ea typeface="BIZ UDゴシック" panose="020B0400000000000000" pitchFamily="49" charset="-128"/>
              </a:endParaRPr>
            </a:p>
          </p:txBody>
        </p:sp>
        <p:sp>
          <p:nvSpPr>
            <p:cNvPr id="9" name="テキスト ボックス 8">
              <a:extLst>
                <a:ext uri="{FF2B5EF4-FFF2-40B4-BE49-F238E27FC236}">
                  <a16:creationId xmlns:a16="http://schemas.microsoft.com/office/drawing/2014/main" id="{5A1218DD-6986-5790-57A4-4AE267495BDC}"/>
                </a:ext>
              </a:extLst>
            </p:cNvPr>
            <p:cNvSpPr txBox="1"/>
            <p:nvPr/>
          </p:nvSpPr>
          <p:spPr>
            <a:xfrm>
              <a:off x="231397" y="4519940"/>
              <a:ext cx="5724904" cy="253916"/>
            </a:xfrm>
            <a:prstGeom prst="rect">
              <a:avLst/>
            </a:prstGeom>
            <a:noFill/>
            <a:ln w="3175">
              <a:solidFill>
                <a:schemeClr val="tx1"/>
              </a:solidFill>
            </a:ln>
          </p:spPr>
          <p:txBody>
            <a:bodyPr wrap="square" rtlCol="0">
              <a:spAutoFit/>
            </a:bodyPr>
            <a:lstStyle/>
            <a:p>
              <a:r>
                <a:rPr kumimoji="1" lang="ja-JP" altLang="en-US" sz="1000" b="1" dirty="0">
                  <a:latin typeface="BIZ UDゴシック" panose="020B0400000000000000" pitchFamily="49" charset="-128"/>
                  <a:ea typeface="BIZ UDゴシック" panose="020B0400000000000000" pitchFamily="49" charset="-128"/>
                </a:rPr>
                <a:t>テーマ</a:t>
              </a:r>
              <a:r>
                <a:rPr kumimoji="1" lang="en-US" altLang="ja-JP" sz="1000" b="1" dirty="0">
                  <a:latin typeface="BIZ UDゴシック" panose="020B0400000000000000" pitchFamily="49" charset="-128"/>
                  <a:ea typeface="BIZ UDゴシック" panose="020B0400000000000000" pitchFamily="49" charset="-128"/>
                </a:rPr>
                <a:t>: </a:t>
              </a:r>
              <a:r>
                <a:rPr kumimoji="1" lang="ja-JP" altLang="en-US" sz="1050" b="1" dirty="0">
                  <a:latin typeface="BIZ UDゴシック" panose="020B0400000000000000" pitchFamily="49" charset="-128"/>
                  <a:ea typeface="BIZ UDゴシック" panose="020B0400000000000000" pitchFamily="49" charset="-128"/>
                </a:rPr>
                <a:t>① </a:t>
              </a:r>
              <a:r>
                <a:rPr kumimoji="1" lang="ja-JP" altLang="en-US" sz="1000" b="1" dirty="0">
                  <a:latin typeface="BIZ UDゴシック" panose="020B0400000000000000" pitchFamily="49" charset="-128"/>
                  <a:ea typeface="BIZ UDゴシック" panose="020B0400000000000000" pitchFamily="49" charset="-128"/>
                </a:rPr>
                <a:t>自律性を促す就職支援とプロセスマネジメント　</a:t>
              </a:r>
              <a:r>
                <a:rPr kumimoji="1" lang="ja-JP" altLang="en-US" sz="1050" b="1" dirty="0">
                  <a:latin typeface="BIZ UDゴシック" panose="020B0400000000000000" pitchFamily="49" charset="-128"/>
                  <a:ea typeface="BIZ UDゴシック" panose="020B0400000000000000" pitchFamily="49" charset="-128"/>
                </a:rPr>
                <a:t>②</a:t>
              </a:r>
              <a:r>
                <a:rPr kumimoji="1" lang="ja-JP" altLang="en-US" sz="1000" b="1" dirty="0">
                  <a:latin typeface="BIZ UDゴシック" panose="020B0400000000000000" pitchFamily="49" charset="-128"/>
                  <a:ea typeface="BIZ UDゴシック" panose="020B0400000000000000" pitchFamily="49" charset="-128"/>
                </a:rPr>
                <a:t> オンライン訓練の実施のヒント</a:t>
              </a:r>
            </a:p>
          </p:txBody>
        </p:sp>
      </p:grpSp>
    </p:spTree>
    <p:extLst>
      <p:ext uri="{BB962C8B-B14F-4D97-AF65-F5344CB8AC3E}">
        <p14:creationId xmlns:p14="http://schemas.microsoft.com/office/powerpoint/2010/main" val="403984288"/>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580</Words>
  <Application>Microsoft Office PowerPoint</Application>
  <PresentationFormat>A4 210 x 297 mm</PresentationFormat>
  <Paragraphs>66</Paragraphs>
  <Slides>2</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BIZ UDPゴシック</vt:lpstr>
      <vt:lpstr>BIZ UDゴシック</vt:lpstr>
      <vt:lpstr>HG丸ｺﾞｼｯｸM-PRO</vt:lpstr>
      <vt:lpstr>メイリオ</vt:lpstr>
      <vt:lpstr>游ゴシック</vt:lpstr>
      <vt:lpstr>Arial</vt:lpstr>
      <vt:lpstr>Calibri</vt:lpstr>
      <vt:lpstr>Calibri Light</vt:lpstr>
      <vt:lpstr>Century</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2024-04-02T07:58:53Z</dcterms:created>
  <dcterms:modified xsi:type="dcterms:W3CDTF">2026-01-19T00:32:50Z</dcterms:modified>
</cp:coreProperties>
</file>